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43"/>
  </p:notesMasterIdLst>
  <p:handoutMasterIdLst>
    <p:handoutMasterId r:id="rId44"/>
  </p:handoutMasterIdLst>
  <p:sldIdLst>
    <p:sldId id="961" r:id="rId7"/>
    <p:sldId id="1153" r:id="rId8"/>
    <p:sldId id="1140" r:id="rId9"/>
    <p:sldId id="1141" r:id="rId10"/>
    <p:sldId id="1127" r:id="rId11"/>
    <p:sldId id="1121" r:id="rId12"/>
    <p:sldId id="1154" r:id="rId13"/>
    <p:sldId id="1143" r:id="rId14"/>
    <p:sldId id="968" r:id="rId15"/>
    <p:sldId id="1135" r:id="rId16"/>
    <p:sldId id="1136" r:id="rId17"/>
    <p:sldId id="1137" r:id="rId18"/>
    <p:sldId id="1156" r:id="rId19"/>
    <p:sldId id="1152" r:id="rId20"/>
    <p:sldId id="1158" r:id="rId21"/>
    <p:sldId id="1159" r:id="rId22"/>
    <p:sldId id="1160" r:id="rId23"/>
    <p:sldId id="1139" r:id="rId24"/>
    <p:sldId id="1161" r:id="rId25"/>
    <p:sldId id="1162" r:id="rId26"/>
    <p:sldId id="1163" r:id="rId27"/>
    <p:sldId id="1128" r:id="rId28"/>
    <p:sldId id="1164" r:id="rId29"/>
    <p:sldId id="983" r:id="rId30"/>
    <p:sldId id="1157" r:id="rId31"/>
    <p:sldId id="1165" r:id="rId32"/>
    <p:sldId id="1129" r:id="rId33"/>
    <p:sldId id="1148" r:id="rId34"/>
    <p:sldId id="1167" r:id="rId35"/>
    <p:sldId id="1132" r:id="rId36"/>
    <p:sldId id="1149" r:id="rId37"/>
    <p:sldId id="1150" r:id="rId38"/>
    <p:sldId id="1169" r:id="rId39"/>
    <p:sldId id="1133" r:id="rId40"/>
    <p:sldId id="1151" r:id="rId41"/>
    <p:sldId id="1134" r:id="rId4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96357" autoAdjust="0"/>
  </p:normalViewPr>
  <p:slideViewPr>
    <p:cSldViewPr showGuides="1">
      <p:cViewPr varScale="1">
        <p:scale>
          <a:sx n="110" d="100"/>
          <a:sy n="110" d="100"/>
        </p:scale>
        <p:origin x="672" y="96"/>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80" d="100"/>
          <a:sy n="80" d="100"/>
        </p:scale>
        <p:origin x="316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une équipe</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une vision</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un plan</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la réussite</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fr-FR" dirty="0">
              <a:solidFill>
                <a:schemeClr val="tx1"/>
              </a:solidFill>
              <a:latin typeface="Calibri" panose="020F0502020204030204" pitchFamily="34" charset="0"/>
              <a:cs typeface="Calibri" panose="020F0502020204030204" pitchFamily="34" charset="0"/>
            </a:rPr>
            <a:t>Augmenter l’effectif du club</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fr-FR">
              <a:solidFill>
                <a:schemeClr val="tx1"/>
              </a:solidFill>
              <a:latin typeface="Calibri" panose="020F0502020204030204" pitchFamily="34" charset="0"/>
              <a:cs typeface="Calibri" panose="020F0502020204030204" pitchFamily="34" charset="0"/>
            </a:rPr>
            <a:t>Redynamiser votre club par de nouvelles activités de service</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fr-FR">
              <a:solidFill>
                <a:schemeClr val="tx1"/>
              </a:solidFill>
              <a:latin typeface="Calibri" panose="020F0502020204030204" pitchFamily="34" charset="0"/>
              <a:cs typeface="Calibri" panose="020F0502020204030204" pitchFamily="34" charset="0"/>
            </a:rPr>
            <a:t>Revitaliser votre club avec de nouveaux membres</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fr-FR">
              <a:solidFill>
                <a:schemeClr val="tx1"/>
              </a:solidFill>
              <a:latin typeface="Calibri" panose="020F0502020204030204" pitchFamily="34" charset="0"/>
              <a:cs typeface="Calibri" panose="020F0502020204030204" pitchFamily="34" charset="0"/>
            </a:rPr>
            <a:t>Exceller en matière de formation des responsables et de fonctionnement du club</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fr-FR">
              <a:solidFill>
                <a:schemeClr val="accent6"/>
              </a:solidFill>
              <a:latin typeface="Calibri" panose="020F0502020204030204" pitchFamily="34" charset="0"/>
              <a:cs typeface="Calibri" panose="020F0502020204030204" pitchFamily="34" charset="0"/>
            </a:rPr>
            <a:t>Promouvoir les accomplissements du club auprès du public.</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726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fr-FR"/>
            <a:t>Nouveaux membres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fr-FR"/>
            <a:t>Activités de service</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fr-FR"/>
            <a:t>Dirigeants et fonctionnement du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fr-FR"/>
            <a:t>Promouvoir les accomplissements du club auprès du public</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fr-FR"/>
            <a:t>Nouveaux membres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fr-FR"/>
            <a:t>Activités de service</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fr-FR"/>
            <a:t>Dirigeants et fonctionnement du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fr-FR"/>
            <a:t>Promouvoir les accomplissements du club auprès du public</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fr-FR"/>
            <a:t>Nouveaux membres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fr-FR"/>
            <a:t>Activités de service</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fr-FR"/>
            <a:t>Dirigeants et fonctionnement du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fr-FR"/>
            <a:t>Promouvoir les accomplissements du club auprès du public</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fr-FR"/>
            <a:t>Nouveaux membres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fr-FR"/>
            <a:t>Activités de service</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fr-FR"/>
            <a:t>Dirigeants et fonctionnement du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fr-FR"/>
            <a:t>Promouvoir les accomplissements du club auprès du public</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Communication</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Soutien</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Reconnaissance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Évaluation</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Changement</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custScaleX="142592">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50608" custRadScaleRad="107969" custRadScaleInc="-7160">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Communication</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fr-FR" sz="1200">
              <a:solidFill>
                <a:schemeClr val="bg1"/>
              </a:solidFill>
              <a:latin typeface="Calibri" panose="020F0502020204030204" pitchFamily="34" charset="0"/>
              <a:cs typeface="Calibri" panose="020F0502020204030204" pitchFamily="34" charset="0"/>
            </a:rPr>
            <a:t>Soutien</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Reconnaissance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fr-FR" sz="1200">
              <a:solidFill>
                <a:schemeClr val="bg1"/>
              </a:solidFill>
              <a:latin typeface="Calibri" panose="020F0502020204030204" pitchFamily="34" charset="0"/>
              <a:cs typeface="Calibri" panose="020F0502020204030204" pitchFamily="34" charset="0"/>
            </a:rPr>
            <a:t>Évaluation</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Changement</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custScaleX="158043">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73904" custRadScaleRad="113669" custRadScaleInc="-7038">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custScaleX="166547">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Communication</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fr-FR" sz="1200">
              <a:solidFill>
                <a:schemeClr val="bg1"/>
              </a:solidFill>
              <a:latin typeface="Calibri" panose="020F0502020204030204" pitchFamily="34" charset="0"/>
              <a:cs typeface="Calibri" panose="020F0502020204030204" pitchFamily="34" charset="0"/>
            </a:rPr>
            <a:t>Soutien</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Reconnaissance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fr-FR" sz="1200">
              <a:solidFill>
                <a:schemeClr val="bg1"/>
              </a:solidFill>
              <a:latin typeface="Calibri" panose="020F0502020204030204" pitchFamily="34" charset="0"/>
              <a:cs typeface="Calibri" panose="020F0502020204030204" pitchFamily="34" charset="0"/>
            </a:rPr>
            <a:t>Évaluation</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Changement</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custScaleX="157554">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46784" custRadScaleRad="106974" custRadScaleInc="5440">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custScaleX="173789">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492" y="125956"/>
          <a:ext cx="1526792" cy="916075"/>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une équipe</a:t>
          </a:r>
        </a:p>
      </dsp:txBody>
      <dsp:txXfrm>
        <a:off x="30323" y="152787"/>
        <a:ext cx="1473130" cy="862413"/>
      </dsp:txXfrm>
    </dsp:sp>
    <dsp:sp modelId="{7C60905F-858E-3D45-BDCF-8E59A2EDBDC4}">
      <dsp:nvSpPr>
        <dsp:cNvPr id="0" name=""/>
        <dsp:cNvSpPr/>
      </dsp:nvSpPr>
      <dsp:spPr>
        <a:xfrm>
          <a:off x="1682964" y="394672"/>
          <a:ext cx="323680" cy="378644"/>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82964" y="470401"/>
        <a:ext cx="226576" cy="227186"/>
      </dsp:txXfrm>
    </dsp:sp>
    <dsp:sp modelId="{E8342DD9-3EB7-044E-AC87-2159238855B0}">
      <dsp:nvSpPr>
        <dsp:cNvPr id="0" name=""/>
        <dsp:cNvSpPr/>
      </dsp:nvSpPr>
      <dsp:spPr>
        <a:xfrm>
          <a:off x="2141002" y="125956"/>
          <a:ext cx="1526792" cy="916075"/>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une vision</a:t>
          </a:r>
        </a:p>
      </dsp:txBody>
      <dsp:txXfrm>
        <a:off x="2167833" y="152787"/>
        <a:ext cx="1473130" cy="862413"/>
      </dsp:txXfrm>
    </dsp:sp>
    <dsp:sp modelId="{B54B4899-8638-1D4E-9510-CDD331AF6A4C}">
      <dsp:nvSpPr>
        <dsp:cNvPr id="0" name=""/>
        <dsp:cNvSpPr/>
      </dsp:nvSpPr>
      <dsp:spPr>
        <a:xfrm>
          <a:off x="3820474" y="394672"/>
          <a:ext cx="323680" cy="378644"/>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820474" y="470401"/>
        <a:ext cx="226576" cy="227186"/>
      </dsp:txXfrm>
    </dsp:sp>
    <dsp:sp modelId="{BEB34310-ABF7-2D43-851D-F592E75CB68F}">
      <dsp:nvSpPr>
        <dsp:cNvPr id="0" name=""/>
        <dsp:cNvSpPr/>
      </dsp:nvSpPr>
      <dsp:spPr>
        <a:xfrm>
          <a:off x="4278512" y="125956"/>
          <a:ext cx="1526792" cy="916075"/>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un plan</a:t>
          </a:r>
        </a:p>
      </dsp:txBody>
      <dsp:txXfrm>
        <a:off x="4305343" y="152787"/>
        <a:ext cx="1473130" cy="862413"/>
      </dsp:txXfrm>
    </dsp:sp>
    <dsp:sp modelId="{CA339F13-2EEE-8C42-BA2D-5E6BA45F7F5D}">
      <dsp:nvSpPr>
        <dsp:cNvPr id="0" name=""/>
        <dsp:cNvSpPr/>
      </dsp:nvSpPr>
      <dsp:spPr>
        <a:xfrm>
          <a:off x="5957984" y="394672"/>
          <a:ext cx="323680" cy="378644"/>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957984" y="470401"/>
        <a:ext cx="226576" cy="227186"/>
      </dsp:txXfrm>
    </dsp:sp>
    <dsp:sp modelId="{A036C3C0-EC55-8E47-B730-4BF68E881699}">
      <dsp:nvSpPr>
        <dsp:cNvPr id="0" name=""/>
        <dsp:cNvSpPr/>
      </dsp:nvSpPr>
      <dsp:spPr>
        <a:xfrm>
          <a:off x="6416022" y="125956"/>
          <a:ext cx="1526792" cy="916075"/>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la réussite</a:t>
          </a:r>
        </a:p>
      </dsp:txBody>
      <dsp:txXfrm>
        <a:off x="6442853" y="152787"/>
        <a:ext cx="1473130" cy="862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solidFill>
                <a:schemeClr val="tx1"/>
              </a:solidFill>
              <a:latin typeface="Calibri" panose="020F0502020204030204" pitchFamily="34" charset="0"/>
              <a:cs typeface="Calibri" panose="020F0502020204030204" pitchFamily="34" charset="0"/>
            </a:rPr>
            <a:t>Augmenter l’effectif du club</a:t>
          </a:r>
        </a:p>
      </dsp:txBody>
      <dsp:txXfrm>
        <a:off x="4265156" y="2657673"/>
        <a:ext cx="1572872" cy="1572872"/>
      </dsp:txXfrm>
    </dsp:sp>
    <dsp:sp modelId="{81ED42A3-111F-4F84-A6E1-3F83AD87ED31}">
      <dsp:nvSpPr>
        <dsp:cNvPr id="0" name=""/>
        <dsp:cNvSpPr/>
      </dsp:nvSpPr>
      <dsp:spPr>
        <a:xfrm rot="10776330">
          <a:off x="2670901" y="3181300"/>
          <a:ext cx="1309985"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alibri" panose="020F0502020204030204" pitchFamily="34" charset="0"/>
              <a:cs typeface="Calibri" panose="020F0502020204030204" pitchFamily="34" charset="0"/>
            </a:rPr>
            <a:t>Revitaliser votre club avec de nouveaux membres</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alibri" panose="020F0502020204030204" pitchFamily="34" charset="0"/>
              <a:cs typeface="Calibri" panose="020F0502020204030204" pitchFamily="34" charset="0"/>
            </a:rPr>
            <a:t>Redynamiser votre club par de nouvelles activités de service</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alibri" panose="020F0502020204030204" pitchFamily="34" charset="0"/>
              <a:cs typeface="Calibri" panose="020F0502020204030204" pitchFamily="34" charset="0"/>
            </a:rPr>
            <a:t>Exceller en matière de formation des responsables et de fonctionnement du club</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accent6"/>
              </a:solidFill>
              <a:latin typeface="Calibri" panose="020F0502020204030204" pitchFamily="34" charset="0"/>
              <a:cs typeface="Calibri" panose="020F0502020204030204" pitchFamily="34" charset="0"/>
            </a:rPr>
            <a:t>Promouvoir les accomplissements du club auprès du public.</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Nouveaux membres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Activités de service</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Dirigeants et fonctionnement du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Promouvoir les accomplissements du club auprès du public</a:t>
          </a:r>
        </a:p>
      </dsp:txBody>
      <dsp:txXfrm>
        <a:off x="1856348" y="1627749"/>
        <a:ext cx="1072662" cy="1072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Nouveaux membres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Activités de service</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Dirigeants et fonctionnement du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Promouvoir les accomplissements du club auprès du public</a:t>
          </a:r>
        </a:p>
      </dsp:txBody>
      <dsp:txXfrm>
        <a:off x="1856348" y="1627749"/>
        <a:ext cx="1072662" cy="1072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Nouveaux membres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Activités de service</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Dirigeants et fonctionnement du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Promouvoir les accomplissements du club auprès du public</a:t>
          </a:r>
        </a:p>
      </dsp:txBody>
      <dsp:txXfrm>
        <a:off x="1856348" y="1627749"/>
        <a:ext cx="1072662" cy="10726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Nouveaux membres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Activités de service</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Dirigeants et fonctionnement du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kern="1200"/>
            <a:t>Promouvoir les accomplissements du club auprès du public</a:t>
          </a:r>
        </a:p>
      </dsp:txBody>
      <dsp:txXfrm>
        <a:off x="1856348" y="1627749"/>
        <a:ext cx="1072662" cy="10726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452374" y="26680"/>
          <a:ext cx="1272028"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Communication</a:t>
          </a:r>
        </a:p>
      </dsp:txBody>
      <dsp:txXfrm>
        <a:off x="3452374" y="26680"/>
        <a:ext cx="1272028" cy="892075"/>
      </dsp:txXfrm>
    </dsp:sp>
    <dsp:sp modelId="{38F3E115-2726-41E2-A1A9-A5F5D41654D6}">
      <dsp:nvSpPr>
        <dsp:cNvPr id="0" name=""/>
        <dsp:cNvSpPr/>
      </dsp:nvSpPr>
      <dsp:spPr>
        <a:xfrm>
          <a:off x="1539116" y="302"/>
          <a:ext cx="3350629" cy="3350629"/>
        </a:xfrm>
        <a:prstGeom prst="circularArrow">
          <a:avLst>
            <a:gd name="adj1" fmla="val 5192"/>
            <a:gd name="adj2" fmla="val 335297"/>
            <a:gd name="adj3" fmla="val 21295751"/>
            <a:gd name="adj4" fmla="val 19764040"/>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4182485" y="1689045"/>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Soutien</a:t>
          </a:r>
        </a:p>
      </dsp:txBody>
      <dsp:txXfrm>
        <a:off x="4182485" y="1689045"/>
        <a:ext cx="892075" cy="892075"/>
      </dsp:txXfrm>
    </dsp:sp>
    <dsp:sp modelId="{8BA4A4AD-AE21-4519-907E-3292F261B497}">
      <dsp:nvSpPr>
        <dsp:cNvPr id="0" name=""/>
        <dsp:cNvSpPr/>
      </dsp:nvSpPr>
      <dsp:spPr>
        <a:xfrm>
          <a:off x="1535782" y="4661"/>
          <a:ext cx="3350629" cy="3350629"/>
        </a:xfrm>
        <a:prstGeom prst="circularArrow">
          <a:avLst>
            <a:gd name="adj1" fmla="val 5192"/>
            <a:gd name="adj2" fmla="val 335297"/>
            <a:gd name="adj3" fmla="val 3318362"/>
            <a:gd name="adj4" fmla="val 2238355"/>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590803" y="2717860"/>
          <a:ext cx="1343537"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Reconnaissance</a:t>
          </a:r>
        </a:p>
      </dsp:txBody>
      <dsp:txXfrm>
        <a:off x="2590803" y="2717860"/>
        <a:ext cx="1343537" cy="892075"/>
      </dsp:txXfrm>
    </dsp:sp>
    <dsp:sp modelId="{9E39B2B2-8846-4D64-9C36-18324217A6E5}">
      <dsp:nvSpPr>
        <dsp:cNvPr id="0" name=""/>
        <dsp:cNvSpPr/>
      </dsp:nvSpPr>
      <dsp:spPr>
        <a:xfrm>
          <a:off x="1541984" y="4048"/>
          <a:ext cx="3350629" cy="3350629"/>
        </a:xfrm>
        <a:prstGeom prst="circularArrow">
          <a:avLst>
            <a:gd name="adj1" fmla="val 5192"/>
            <a:gd name="adj2" fmla="val 335297"/>
            <a:gd name="adj3" fmla="val 8224566"/>
            <a:gd name="adj4" fmla="val 6895206"/>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097638" y="1689045"/>
          <a:ext cx="1405402"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Évaluation</a:t>
          </a:r>
        </a:p>
      </dsp:txBody>
      <dsp:txXfrm>
        <a:off x="1097638" y="1689045"/>
        <a:ext cx="1405402" cy="892075"/>
      </dsp:txXfrm>
    </dsp:sp>
    <dsp:sp modelId="{2E3351E2-2A4A-4DA6-8386-CAD3C32A7C8A}">
      <dsp:nvSpPr>
        <dsp:cNvPr id="0" name=""/>
        <dsp:cNvSpPr/>
      </dsp:nvSpPr>
      <dsp:spPr>
        <a:xfrm>
          <a:off x="1539116" y="302"/>
          <a:ext cx="3350629" cy="3350629"/>
        </a:xfrm>
        <a:prstGeom prst="circularArrow">
          <a:avLst>
            <a:gd name="adj1" fmla="val 5192"/>
            <a:gd name="adj2" fmla="val 335297"/>
            <a:gd name="adj3" fmla="val 12300662"/>
            <a:gd name="adj4" fmla="val 10768952"/>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894437"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Changement</a:t>
          </a:r>
        </a:p>
      </dsp:txBody>
      <dsp:txXfrm>
        <a:off x="1894437" y="26680"/>
        <a:ext cx="892075" cy="892075"/>
      </dsp:txXfrm>
    </dsp:sp>
    <dsp:sp modelId="{530FA79C-3F31-40E4-83D7-8F47B18CD322}">
      <dsp:nvSpPr>
        <dsp:cNvPr id="0" name=""/>
        <dsp:cNvSpPr/>
      </dsp:nvSpPr>
      <dsp:spPr>
        <a:xfrm>
          <a:off x="1539116" y="302"/>
          <a:ext cx="3350629" cy="3350629"/>
        </a:xfrm>
        <a:prstGeom prst="circularArrow">
          <a:avLst>
            <a:gd name="adj1" fmla="val 5192"/>
            <a:gd name="adj2" fmla="val 335297"/>
            <a:gd name="adj3" fmla="val 16417220"/>
            <a:gd name="adj4" fmla="val 15196424"/>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2362046" y="21533"/>
          <a:ext cx="1143155" cy="72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Communication</a:t>
          </a:r>
        </a:p>
      </dsp:txBody>
      <dsp:txXfrm>
        <a:off x="2362046" y="21533"/>
        <a:ext cx="1143155" cy="723319"/>
      </dsp:txXfrm>
    </dsp:sp>
    <dsp:sp modelId="{38F3E115-2726-41E2-A1A9-A5F5D41654D6}">
      <dsp:nvSpPr>
        <dsp:cNvPr id="0" name=""/>
        <dsp:cNvSpPr/>
      </dsp:nvSpPr>
      <dsp:spPr>
        <a:xfrm>
          <a:off x="870247" y="582"/>
          <a:ext cx="2712194" cy="2712194"/>
        </a:xfrm>
        <a:prstGeom prst="circularArrow">
          <a:avLst>
            <a:gd name="adj1" fmla="val 5200"/>
            <a:gd name="adj2" fmla="val 335937"/>
            <a:gd name="adj3" fmla="val 21293145"/>
            <a:gd name="adj4" fmla="val 19766324"/>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009087" y="1366858"/>
          <a:ext cx="723319" cy="72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a:solidFill>
                <a:schemeClr val="bg1"/>
              </a:solidFill>
              <a:latin typeface="Calibri" panose="020F0502020204030204" pitchFamily="34" charset="0"/>
              <a:cs typeface="Calibri" panose="020F0502020204030204" pitchFamily="34" charset="0"/>
            </a:rPr>
            <a:t>Soutien</a:t>
          </a:r>
        </a:p>
      </dsp:txBody>
      <dsp:txXfrm>
        <a:off x="3009087" y="1366858"/>
        <a:ext cx="723319" cy="723319"/>
      </dsp:txXfrm>
    </dsp:sp>
    <dsp:sp modelId="{8BA4A4AD-AE21-4519-907E-3292F261B497}">
      <dsp:nvSpPr>
        <dsp:cNvPr id="0" name=""/>
        <dsp:cNvSpPr/>
      </dsp:nvSpPr>
      <dsp:spPr>
        <a:xfrm>
          <a:off x="866159" y="5929"/>
          <a:ext cx="2712194" cy="2712194"/>
        </a:xfrm>
        <a:prstGeom prst="circularArrow">
          <a:avLst>
            <a:gd name="adj1" fmla="val 5200"/>
            <a:gd name="adj2" fmla="val 335937"/>
            <a:gd name="adj3" fmla="val 3022439"/>
            <a:gd name="adj4" fmla="val 2234294"/>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1637720" y="2199802"/>
          <a:ext cx="1257881" cy="72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Reconnaissance</a:t>
          </a:r>
        </a:p>
      </dsp:txBody>
      <dsp:txXfrm>
        <a:off x="1637720" y="2199802"/>
        <a:ext cx="1257881" cy="723319"/>
      </dsp:txXfrm>
    </dsp:sp>
    <dsp:sp modelId="{9E39B2B2-8846-4D64-9C36-18324217A6E5}">
      <dsp:nvSpPr>
        <dsp:cNvPr id="0" name=""/>
        <dsp:cNvSpPr/>
      </dsp:nvSpPr>
      <dsp:spPr>
        <a:xfrm>
          <a:off x="873577" y="4934"/>
          <a:ext cx="2712194" cy="2712194"/>
        </a:xfrm>
        <a:prstGeom prst="circularArrow">
          <a:avLst>
            <a:gd name="adj1" fmla="val 5200"/>
            <a:gd name="adj2" fmla="val 335937"/>
            <a:gd name="adj3" fmla="val 8226196"/>
            <a:gd name="adj4" fmla="val 7168106"/>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512172" y="1366858"/>
          <a:ext cx="1139539" cy="72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a:solidFill>
                <a:schemeClr val="bg1"/>
              </a:solidFill>
              <a:latin typeface="Calibri" panose="020F0502020204030204" pitchFamily="34" charset="0"/>
              <a:cs typeface="Calibri" panose="020F0502020204030204" pitchFamily="34" charset="0"/>
            </a:rPr>
            <a:t>Évaluation</a:t>
          </a:r>
        </a:p>
      </dsp:txBody>
      <dsp:txXfrm>
        <a:off x="512172" y="1366858"/>
        <a:ext cx="1139539" cy="723319"/>
      </dsp:txXfrm>
    </dsp:sp>
    <dsp:sp modelId="{2E3351E2-2A4A-4DA6-8386-CAD3C32A7C8A}">
      <dsp:nvSpPr>
        <dsp:cNvPr id="0" name=""/>
        <dsp:cNvSpPr/>
      </dsp:nvSpPr>
      <dsp:spPr>
        <a:xfrm>
          <a:off x="870247" y="582"/>
          <a:ext cx="2712194" cy="2712194"/>
        </a:xfrm>
        <a:prstGeom prst="circularArrow">
          <a:avLst>
            <a:gd name="adj1" fmla="val 5200"/>
            <a:gd name="adj2" fmla="val 335937"/>
            <a:gd name="adj3" fmla="val 12297739"/>
            <a:gd name="adj4" fmla="val 10770918"/>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916731" y="21533"/>
          <a:ext cx="1204666" cy="723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Changement</a:t>
          </a:r>
        </a:p>
      </dsp:txBody>
      <dsp:txXfrm>
        <a:off x="916731" y="21533"/>
        <a:ext cx="1204666" cy="723319"/>
      </dsp:txXfrm>
    </dsp:sp>
    <dsp:sp modelId="{530FA79C-3F31-40E4-83D7-8F47B18CD322}">
      <dsp:nvSpPr>
        <dsp:cNvPr id="0" name=""/>
        <dsp:cNvSpPr/>
      </dsp:nvSpPr>
      <dsp:spPr>
        <a:xfrm>
          <a:off x="870247" y="582"/>
          <a:ext cx="2712194" cy="2712194"/>
        </a:xfrm>
        <a:prstGeom prst="circularArrow">
          <a:avLst>
            <a:gd name="adj1" fmla="val 5200"/>
            <a:gd name="adj2" fmla="val 335937"/>
            <a:gd name="adj3" fmla="val 16252582"/>
            <a:gd name="adj4" fmla="val 15899793"/>
            <a:gd name="adj5" fmla="val 60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2799825" y="21628"/>
          <a:ext cx="1162574"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Communication</a:t>
          </a:r>
        </a:p>
      </dsp:txBody>
      <dsp:txXfrm>
        <a:off x="2799825" y="21628"/>
        <a:ext cx="1162574" cy="737889"/>
      </dsp:txXfrm>
    </dsp:sp>
    <dsp:sp modelId="{38F3E115-2726-41E2-A1A9-A5F5D41654D6}">
      <dsp:nvSpPr>
        <dsp:cNvPr id="0" name=""/>
        <dsp:cNvSpPr/>
      </dsp:nvSpPr>
      <dsp:spPr>
        <a:xfrm>
          <a:off x="1274185" y="16"/>
          <a:ext cx="2769330" cy="2769330"/>
        </a:xfrm>
        <a:prstGeom prst="circularArrow">
          <a:avLst>
            <a:gd name="adj1" fmla="val 5196"/>
            <a:gd name="adj2" fmla="val 335595"/>
            <a:gd name="adj3" fmla="val 21294539"/>
            <a:gd name="adj4" fmla="val 19765102"/>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58550" y="139545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a:solidFill>
                <a:schemeClr val="bg1"/>
              </a:solidFill>
              <a:latin typeface="Calibri" panose="020F0502020204030204" pitchFamily="34" charset="0"/>
              <a:cs typeface="Calibri" panose="020F0502020204030204" pitchFamily="34" charset="0"/>
            </a:rPr>
            <a:t>Soutien</a:t>
          </a:r>
        </a:p>
      </dsp:txBody>
      <dsp:txXfrm>
        <a:off x="3458550" y="1395452"/>
        <a:ext cx="737889" cy="737889"/>
      </dsp:txXfrm>
    </dsp:sp>
    <dsp:sp modelId="{8BA4A4AD-AE21-4519-907E-3292F261B497}">
      <dsp:nvSpPr>
        <dsp:cNvPr id="0" name=""/>
        <dsp:cNvSpPr/>
      </dsp:nvSpPr>
      <dsp:spPr>
        <a:xfrm>
          <a:off x="1272490" y="2228"/>
          <a:ext cx="2769330" cy="2769330"/>
        </a:xfrm>
        <a:prstGeom prst="circularArrow">
          <a:avLst>
            <a:gd name="adj1" fmla="val 5196"/>
            <a:gd name="adj2" fmla="val 335595"/>
            <a:gd name="adj3" fmla="val 3582935"/>
            <a:gd name="adj4" fmla="val 2244401"/>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087348" y="2245462"/>
          <a:ext cx="1083104"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Reconnaissance</a:t>
          </a:r>
        </a:p>
      </dsp:txBody>
      <dsp:txXfrm>
        <a:off x="2087348" y="2245462"/>
        <a:ext cx="1083104" cy="737889"/>
      </dsp:txXfrm>
    </dsp:sp>
    <dsp:sp modelId="{9E39B2B2-8846-4D64-9C36-18324217A6E5}">
      <dsp:nvSpPr>
        <dsp:cNvPr id="0" name=""/>
        <dsp:cNvSpPr/>
      </dsp:nvSpPr>
      <dsp:spPr>
        <a:xfrm>
          <a:off x="1276077" y="2485"/>
          <a:ext cx="2769330" cy="2769330"/>
        </a:xfrm>
        <a:prstGeom prst="circularArrow">
          <a:avLst>
            <a:gd name="adj1" fmla="val 5196"/>
            <a:gd name="adj2" fmla="val 335595"/>
            <a:gd name="adj3" fmla="val 8220909"/>
            <a:gd name="adj4" fmla="val 7068965"/>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908959" y="1395452"/>
          <a:ext cx="1162493"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a:solidFill>
                <a:schemeClr val="bg1"/>
              </a:solidFill>
              <a:latin typeface="Calibri" panose="020F0502020204030204" pitchFamily="34" charset="0"/>
              <a:cs typeface="Calibri" panose="020F0502020204030204" pitchFamily="34" charset="0"/>
            </a:rPr>
            <a:t>Évaluation</a:t>
          </a:r>
        </a:p>
      </dsp:txBody>
      <dsp:txXfrm>
        <a:off x="908959" y="1395452"/>
        <a:ext cx="1162493" cy="737889"/>
      </dsp:txXfrm>
    </dsp:sp>
    <dsp:sp modelId="{2E3351E2-2A4A-4DA6-8386-CAD3C32A7C8A}">
      <dsp:nvSpPr>
        <dsp:cNvPr id="0" name=""/>
        <dsp:cNvSpPr/>
      </dsp:nvSpPr>
      <dsp:spPr>
        <a:xfrm>
          <a:off x="1274185" y="16"/>
          <a:ext cx="2769330" cy="2769330"/>
        </a:xfrm>
        <a:prstGeom prst="circularArrow">
          <a:avLst>
            <a:gd name="adj1" fmla="val 5196"/>
            <a:gd name="adj2" fmla="val 335595"/>
            <a:gd name="adj3" fmla="val 12299303"/>
            <a:gd name="adj4" fmla="val 10769866"/>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295403" y="21628"/>
          <a:ext cx="1282371"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Changement</a:t>
          </a:r>
        </a:p>
      </dsp:txBody>
      <dsp:txXfrm>
        <a:off x="1295403" y="21628"/>
        <a:ext cx="1282371" cy="737889"/>
      </dsp:txXfrm>
    </dsp:sp>
    <dsp:sp modelId="{530FA79C-3F31-40E4-83D7-8F47B18CD322}">
      <dsp:nvSpPr>
        <dsp:cNvPr id="0" name=""/>
        <dsp:cNvSpPr/>
      </dsp:nvSpPr>
      <dsp:spPr>
        <a:xfrm>
          <a:off x="1274185" y="16"/>
          <a:ext cx="2769330" cy="2769330"/>
        </a:xfrm>
        <a:prstGeom prst="circularArrow">
          <a:avLst>
            <a:gd name="adj1" fmla="val 5196"/>
            <a:gd name="adj2" fmla="val 335595"/>
            <a:gd name="adj3" fmla="val 16259678"/>
            <a:gd name="adj4" fmla="val 15973009"/>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‹N°›</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‹N°›</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dirty="0"/>
          </a:p>
        </p:txBody>
      </p:sp>
    </p:spTree>
    <p:extLst>
      <p:ext uri="{BB962C8B-B14F-4D97-AF65-F5344CB8AC3E}">
        <p14:creationId xmlns:p14="http://schemas.microsoft.com/office/powerpoint/2010/main" val="303310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11</a:t>
            </a:fld>
            <a:endParaRPr lang="en-US" dirty="0"/>
          </a:p>
        </p:txBody>
      </p:sp>
    </p:spTree>
    <p:extLst>
      <p:ext uri="{BB962C8B-B14F-4D97-AF65-F5344CB8AC3E}">
        <p14:creationId xmlns:p14="http://schemas.microsoft.com/office/powerpoint/2010/main" val="965733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dirty="0"/>
          </a:p>
        </p:txBody>
      </p:sp>
    </p:spTree>
    <p:extLst>
      <p:ext uri="{BB962C8B-B14F-4D97-AF65-F5344CB8AC3E}">
        <p14:creationId xmlns:p14="http://schemas.microsoft.com/office/powerpoint/2010/main" val="754531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dirty="0"/>
          </a:p>
        </p:txBody>
      </p:sp>
    </p:spTree>
    <p:extLst>
      <p:ext uri="{BB962C8B-B14F-4D97-AF65-F5344CB8AC3E}">
        <p14:creationId xmlns:p14="http://schemas.microsoft.com/office/powerpoint/2010/main" val="938803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3010052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a:p>
        </p:txBody>
      </p:sp>
    </p:spTree>
    <p:extLst>
      <p:ext uri="{BB962C8B-B14F-4D97-AF65-F5344CB8AC3E}">
        <p14:creationId xmlns:p14="http://schemas.microsoft.com/office/powerpoint/2010/main" val="137094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1865414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a:p>
        </p:txBody>
      </p:sp>
    </p:spTree>
    <p:extLst>
      <p:ext uri="{BB962C8B-B14F-4D97-AF65-F5344CB8AC3E}">
        <p14:creationId xmlns:p14="http://schemas.microsoft.com/office/powerpoint/2010/main" val="2267929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a:p>
        </p:txBody>
      </p:sp>
    </p:spTree>
    <p:extLst>
      <p:ext uri="{BB962C8B-B14F-4D97-AF65-F5344CB8AC3E}">
        <p14:creationId xmlns:p14="http://schemas.microsoft.com/office/powerpoint/2010/main" val="2946349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a:t>
            </a:fld>
            <a:endParaRPr lang="en-US" dirty="0"/>
          </a:p>
        </p:txBody>
      </p:sp>
    </p:spTree>
    <p:extLst>
      <p:ext uri="{BB962C8B-B14F-4D97-AF65-F5344CB8AC3E}">
        <p14:creationId xmlns:p14="http://schemas.microsoft.com/office/powerpoint/2010/main" val="1823670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a:p>
        </p:txBody>
      </p:sp>
    </p:spTree>
    <p:extLst>
      <p:ext uri="{BB962C8B-B14F-4D97-AF65-F5344CB8AC3E}">
        <p14:creationId xmlns:p14="http://schemas.microsoft.com/office/powerpoint/2010/main" val="2422952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dirty="0"/>
          </a:p>
        </p:txBody>
      </p:sp>
    </p:spTree>
    <p:extLst>
      <p:ext uri="{BB962C8B-B14F-4D97-AF65-F5344CB8AC3E}">
        <p14:creationId xmlns:p14="http://schemas.microsoft.com/office/powerpoint/2010/main" val="976786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23</a:t>
            </a:fld>
            <a:endParaRPr lang="en-US" dirty="0"/>
          </a:p>
        </p:txBody>
      </p:sp>
    </p:spTree>
    <p:extLst>
      <p:ext uri="{BB962C8B-B14F-4D97-AF65-F5344CB8AC3E}">
        <p14:creationId xmlns:p14="http://schemas.microsoft.com/office/powerpoint/2010/main" val="836580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3307731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a:p>
        </p:txBody>
      </p:sp>
    </p:spTree>
    <p:extLst>
      <p:ext uri="{BB962C8B-B14F-4D97-AF65-F5344CB8AC3E}">
        <p14:creationId xmlns:p14="http://schemas.microsoft.com/office/powerpoint/2010/main" val="3578304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27</a:t>
            </a:fld>
            <a:endParaRPr lang="en-US" dirty="0"/>
          </a:p>
        </p:txBody>
      </p:sp>
    </p:spTree>
    <p:extLst>
      <p:ext uri="{BB962C8B-B14F-4D97-AF65-F5344CB8AC3E}">
        <p14:creationId xmlns:p14="http://schemas.microsoft.com/office/powerpoint/2010/main" val="2168618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28</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a:p>
        </p:txBody>
      </p:sp>
    </p:spTree>
    <p:extLst>
      <p:ext uri="{BB962C8B-B14F-4D97-AF65-F5344CB8AC3E}">
        <p14:creationId xmlns:p14="http://schemas.microsoft.com/office/powerpoint/2010/main" val="334758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a:t>
            </a:fld>
            <a:endParaRPr lang="en-US" dirty="0"/>
          </a:p>
        </p:txBody>
      </p:sp>
    </p:spTree>
    <p:extLst>
      <p:ext uri="{BB962C8B-B14F-4D97-AF65-F5344CB8AC3E}">
        <p14:creationId xmlns:p14="http://schemas.microsoft.com/office/powerpoint/2010/main" val="29175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30</a:t>
            </a:fld>
            <a:endParaRPr lang="en-US" dirty="0"/>
          </a:p>
        </p:txBody>
      </p:sp>
    </p:spTree>
    <p:extLst>
      <p:ext uri="{BB962C8B-B14F-4D97-AF65-F5344CB8AC3E}">
        <p14:creationId xmlns:p14="http://schemas.microsoft.com/office/powerpoint/2010/main" val="1175742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31</a:t>
            </a:fld>
            <a:endParaRPr lang="en-US"/>
          </a:p>
        </p:txBody>
      </p:sp>
    </p:spTree>
    <p:extLst>
      <p:ext uri="{BB962C8B-B14F-4D97-AF65-F5344CB8AC3E}">
        <p14:creationId xmlns:p14="http://schemas.microsoft.com/office/powerpoint/2010/main" val="1282215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32</a:t>
            </a:fld>
            <a:endParaRPr lang="en-US"/>
          </a:p>
        </p:txBody>
      </p:sp>
    </p:spTree>
    <p:extLst>
      <p:ext uri="{BB962C8B-B14F-4D97-AF65-F5344CB8AC3E}">
        <p14:creationId xmlns:p14="http://schemas.microsoft.com/office/powerpoint/2010/main" val="632216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33</a:t>
            </a:fld>
            <a:endParaRPr lang="en-US"/>
          </a:p>
        </p:txBody>
      </p:sp>
    </p:spTree>
    <p:extLst>
      <p:ext uri="{BB962C8B-B14F-4D97-AF65-F5344CB8AC3E}">
        <p14:creationId xmlns:p14="http://schemas.microsoft.com/office/powerpoint/2010/main" val="292622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34</a:t>
            </a:fld>
            <a:endParaRPr lang="en-US" dirty="0"/>
          </a:p>
        </p:txBody>
      </p:sp>
    </p:spTree>
    <p:extLst>
      <p:ext uri="{BB962C8B-B14F-4D97-AF65-F5344CB8AC3E}">
        <p14:creationId xmlns:p14="http://schemas.microsoft.com/office/powerpoint/2010/main" val="184686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35</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36</a:t>
            </a:fld>
            <a:endParaRPr lang="en-US" dirty="0"/>
          </a:p>
        </p:txBody>
      </p:sp>
    </p:spTree>
    <p:extLst>
      <p:ext uri="{BB962C8B-B14F-4D97-AF65-F5344CB8AC3E}">
        <p14:creationId xmlns:p14="http://schemas.microsoft.com/office/powerpoint/2010/main" val="2215702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4</a:t>
            </a:fld>
            <a:endParaRPr lang="en-US" dirty="0"/>
          </a:p>
        </p:txBody>
      </p:sp>
    </p:spTree>
    <p:extLst>
      <p:ext uri="{BB962C8B-B14F-4D97-AF65-F5344CB8AC3E}">
        <p14:creationId xmlns:p14="http://schemas.microsoft.com/office/powerpoint/2010/main" val="3971441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À partir d’une analyse SWOT, identifiez les besoins et élaborez des stratégies pour y répondre. </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7</a:t>
            </a:fld>
            <a:endParaRPr lang="en-US" dirty="0"/>
          </a:p>
        </p:txBody>
      </p:sp>
    </p:spTree>
    <p:extLst>
      <p:ext uri="{BB962C8B-B14F-4D97-AF65-F5344CB8AC3E}">
        <p14:creationId xmlns:p14="http://schemas.microsoft.com/office/powerpoint/2010/main" val="354166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8</a:t>
            </a:fld>
            <a:endParaRPr lang="en-US" dirty="0"/>
          </a:p>
        </p:txBody>
      </p:sp>
    </p:spTree>
    <p:extLst>
      <p:ext uri="{BB962C8B-B14F-4D97-AF65-F5344CB8AC3E}">
        <p14:creationId xmlns:p14="http://schemas.microsoft.com/office/powerpoint/2010/main" val="1797041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9</a:t>
            </a:fld>
            <a:endParaRPr lang="en-US" dirty="0"/>
          </a:p>
        </p:txBody>
      </p:sp>
    </p:spTree>
    <p:extLst>
      <p:ext uri="{BB962C8B-B14F-4D97-AF65-F5344CB8AC3E}">
        <p14:creationId xmlns:p14="http://schemas.microsoft.com/office/powerpoint/2010/main" val="3268005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‹N°›</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png"/><Relationship Id="rId7" Type="http://schemas.openxmlformats.org/officeDocument/2006/relationships/diagramColors" Target="../diagrams/colors6.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lionsclubs.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mailto:orderdetails@lionsclubs.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9220200" cy="1197379"/>
          </a:xfrm>
          <a:prstGeom prst="rect">
            <a:avLst/>
          </a:prstGeom>
          <a:noFill/>
        </p:spPr>
        <p:txBody>
          <a:bodyPr wrap="square">
            <a:spAutoFit/>
          </a:bodyPr>
          <a:lstStyle/>
          <a:p>
            <a:pPr marL="0" marR="0">
              <a:lnSpc>
                <a:spcPct val="107000"/>
              </a:lnSpc>
              <a:spcBef>
                <a:spcPts val="0"/>
              </a:spcBef>
              <a:spcAft>
                <a:spcPts val="0"/>
              </a:spcAft>
            </a:pPr>
            <a:r>
              <a:rPr lang="fr-FR" sz="4800" b="1" dirty="0">
                <a:solidFill>
                  <a:schemeClr val="bg1"/>
                </a:solidFill>
                <a:latin typeface="Calibri" panose="020F0502020204030204" pitchFamily="34" charset="0"/>
                <a:ea typeface="Calibri" panose="020F0502020204030204" pitchFamily="34" charset="0"/>
                <a:cs typeface="Calibri" panose="020F0502020204030204" pitchFamily="34" charset="0"/>
              </a:rPr>
              <a:t>Planifier la réussite de votre club</a:t>
            </a:r>
          </a:p>
          <a:p>
            <a:pPr marL="0" marR="0">
              <a:lnSpc>
                <a:spcPct val="107000"/>
              </a:lnSpc>
              <a:spcBef>
                <a:spcPts val="0"/>
              </a:spcBef>
              <a:spcAft>
                <a:spcPts val="0"/>
              </a:spcAft>
            </a:pPr>
            <a:r>
              <a:rPr lang="fr-FR" sz="2000" b="1" dirty="0">
                <a:solidFill>
                  <a:schemeClr val="bg1"/>
                </a:solidFill>
                <a:latin typeface="Calibri" panose="020F0502020204030204" pitchFamily="34" charset="0"/>
                <a:ea typeface="Calibri" panose="020F0502020204030204" pitchFamily="34" charset="0"/>
                <a:cs typeface="Calibri" panose="020F0502020204030204" pitchFamily="34" charset="0"/>
              </a:rPr>
              <a:t>(Approche Globale Effectif)</a:t>
            </a:r>
          </a:p>
        </p:txBody>
      </p:sp>
      <p:pic>
        <p:nvPicPr>
          <p:cNvPr id="14" name="Picture 13">
            <a:extLst>
              <a:ext uri="{FF2B5EF4-FFF2-40B4-BE49-F238E27FC236}">
                <a16:creationId xmlns:a16="http://schemas.microsoft.com/office/drawing/2014/main" id="{EDECCFEF-6816-410E-A2AF-F40D70A892A0}"/>
              </a:ext>
            </a:extLst>
          </p:cNvPr>
          <p:cNvPicPr>
            <a:picLocks noChangeAspect="1"/>
          </p:cNvPicPr>
          <p:nvPr/>
        </p:nvPicPr>
        <p:blipFill>
          <a:blip r:embed="rId4"/>
          <a:srcRect/>
          <a:stretch/>
        </p:blipFill>
        <p:spPr>
          <a:xfrm>
            <a:off x="9220200" y="6314267"/>
            <a:ext cx="2755897" cy="463609"/>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666938" y="48397"/>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Calibri" panose="020F0502020204030204" pitchFamily="34" charset="0"/>
                <a:ea typeface="Arial" charset="0"/>
                <a:cs typeface="Calibri" panose="020F0502020204030204" pitchFamily="34" charset="0"/>
              </a:rPr>
              <a:t>2</a:t>
            </a:r>
          </a:p>
          <a:p>
            <a:r>
              <a:rPr lang="fr-FR" dirty="0">
                <a:solidFill>
                  <a:schemeClr val="bg1"/>
                </a:solidFill>
                <a:latin typeface="Calibri" panose="020F0502020204030204" pitchFamily="34" charset="0"/>
                <a:ea typeface="Arial" charset="0"/>
                <a:cs typeface="Calibri" panose="020F0502020204030204" pitchFamily="34" charset="0"/>
              </a:rPr>
              <a:t>Redynamiser votre club par de nouvelles</a:t>
            </a:r>
            <a:br>
              <a:rPr lang="fr-FR" dirty="0">
                <a:solidFill>
                  <a:schemeClr val="bg1"/>
                </a:solidFill>
                <a:latin typeface="Calibri" panose="020F0502020204030204" pitchFamily="34" charset="0"/>
                <a:ea typeface="Arial" charset="0"/>
                <a:cs typeface="Calibri" panose="020F0502020204030204" pitchFamily="34" charset="0"/>
              </a:rPr>
            </a:br>
            <a:r>
              <a:rPr lang="fr-FR" dirty="0">
                <a:solidFill>
                  <a:schemeClr val="bg1"/>
                </a:solidFill>
                <a:latin typeface="Calibri" panose="020F0502020204030204" pitchFamily="34" charset="0"/>
                <a:ea typeface="Arial" charset="0"/>
                <a:cs typeface="Calibri" panose="020F0502020204030204" pitchFamily="34" charset="0"/>
              </a:rPr>
              <a:t>activités de service</a:t>
            </a:r>
          </a:p>
        </p:txBody>
      </p:sp>
      <p:sp>
        <p:nvSpPr>
          <p:cNvPr id="2" name="Rectangle 1">
            <a:extLst>
              <a:ext uri="{FF2B5EF4-FFF2-40B4-BE49-F238E27FC236}">
                <a16:creationId xmlns:a16="http://schemas.microsoft.com/office/drawing/2014/main" id="{0C4057FF-398D-4E70-B6BD-EAB73CEF9F2C}"/>
              </a:ext>
            </a:extLst>
          </p:cNvPr>
          <p:cNvSpPr/>
          <p:nvPr/>
        </p:nvSpPr>
        <p:spPr>
          <a:xfrm>
            <a:off x="1140516" y="1711842"/>
            <a:ext cx="10213283" cy="5128327"/>
          </a:xfrm>
          <a:prstGeom prst="rect">
            <a:avLst/>
          </a:prstGeom>
        </p:spPr>
        <p:txBody>
          <a:bodyPr wrap="square">
            <a:spAutoFit/>
          </a:bodyPr>
          <a:lstStyle/>
          <a:p>
            <a:pPr>
              <a:lnSpc>
                <a:spcPct val="110000"/>
              </a:lnSpc>
            </a:pPr>
            <a:r>
              <a:rPr lang="fr-FR" sz="2400" b="1" dirty="0">
                <a:solidFill>
                  <a:schemeClr val="accent1"/>
                </a:solidFill>
                <a:latin typeface="Calibri" panose="020F0502020204030204" pitchFamily="34" charset="0"/>
                <a:cs typeface="Calibri" panose="020F0502020204030204" pitchFamily="34" charset="0"/>
              </a:rPr>
              <a:t>Questions pour lancer le débat</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r>
              <a:rPr lang="fr-FR" sz="2400" dirty="0">
                <a:solidFill>
                  <a:schemeClr val="accent1"/>
                </a:solidFill>
                <a:latin typeface="Calibri" panose="020F0502020204030204" pitchFamily="34" charset="0"/>
                <a:cs typeface="Calibri" panose="020F0502020204030204" pitchFamily="34" charset="0"/>
              </a:rPr>
              <a:t>1.	Les activités de service du club répondent-elles aux besoins locaux 	actuels ?</a:t>
            </a:r>
          </a:p>
          <a:p>
            <a:pPr>
              <a:lnSpc>
                <a:spcPct val="110000"/>
              </a:lnSpc>
            </a:pPr>
            <a:endParaRPr lang="fr-FR" sz="2400" dirty="0">
              <a:solidFill>
                <a:schemeClr val="accent1"/>
              </a:solidFill>
              <a:latin typeface="Calibri" panose="020F0502020204030204" pitchFamily="34" charset="0"/>
              <a:cs typeface="Calibri" panose="020F0502020204030204" pitchFamily="34" charset="0"/>
            </a:endParaRPr>
          </a:p>
          <a:p>
            <a:pPr>
              <a:lnSpc>
                <a:spcPct val="110000"/>
              </a:lnSpc>
            </a:pPr>
            <a:r>
              <a:rPr lang="fr-FR" sz="2400" dirty="0">
                <a:solidFill>
                  <a:schemeClr val="accent1"/>
                </a:solidFill>
                <a:latin typeface="Calibri" panose="020F0502020204030204" pitchFamily="34" charset="0"/>
                <a:cs typeface="Calibri" panose="020F0502020204030204" pitchFamily="34" charset="0"/>
              </a:rPr>
              <a:t>2.	Les membres du club sont-ils enthousiastes et activement engagés dans 	les activités de service ?</a:t>
            </a:r>
          </a:p>
          <a:p>
            <a:pPr>
              <a:lnSpc>
                <a:spcPct val="110000"/>
              </a:lnSpc>
            </a:pPr>
            <a:endParaRPr lang="fr-FR" sz="2400" dirty="0">
              <a:solidFill>
                <a:schemeClr val="accent1"/>
              </a:solidFill>
              <a:latin typeface="Calibri" panose="020F0502020204030204" pitchFamily="34" charset="0"/>
              <a:cs typeface="Calibri" panose="020F0502020204030204" pitchFamily="34" charset="0"/>
            </a:endParaRPr>
          </a:p>
          <a:p>
            <a:pPr>
              <a:lnSpc>
                <a:spcPct val="110000"/>
              </a:lnSpc>
            </a:pPr>
            <a:r>
              <a:rPr lang="fr-FR" sz="2400" dirty="0">
                <a:solidFill>
                  <a:schemeClr val="accent1"/>
                </a:solidFill>
                <a:latin typeface="Calibri" panose="020F0502020204030204" pitchFamily="34" charset="0"/>
                <a:cs typeface="Calibri" panose="020F0502020204030204" pitchFamily="34" charset="0"/>
              </a:rPr>
              <a:t>3.	Les responsables du club sont-ils réceptifs aux suggestions des membres 	sur de nouveaux projets de service ?</a:t>
            </a:r>
          </a:p>
          <a:p>
            <a:pPr>
              <a:lnSpc>
                <a:spcPct val="110000"/>
              </a:lnSpc>
            </a:pPr>
            <a:endParaRPr lang="fr-FR" sz="2400" dirty="0">
              <a:solidFill>
                <a:schemeClr val="accent1"/>
              </a:solidFill>
              <a:latin typeface="Calibri" panose="020F0502020204030204" pitchFamily="34" charset="0"/>
              <a:cs typeface="Calibri" panose="020F0502020204030204" pitchFamily="34" charset="0"/>
            </a:endParaRPr>
          </a:p>
          <a:p>
            <a:pPr>
              <a:lnSpc>
                <a:spcPct val="110000"/>
              </a:lnSpc>
            </a:pPr>
            <a:r>
              <a:rPr lang="fr-FR" sz="2400" dirty="0">
                <a:solidFill>
                  <a:schemeClr val="accent1"/>
                </a:solidFill>
                <a:latin typeface="Calibri" panose="020F0502020204030204" pitchFamily="34" charset="0"/>
                <a:cs typeface="Calibri" panose="020F0502020204030204" pitchFamily="34" charset="0"/>
              </a:rPr>
              <a:t>4.	Nos activités de service attirent-elles de nouveaux membres ?</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759517" y="138499"/>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Calibri" panose="020F0502020204030204" pitchFamily="34" charset="0"/>
                <a:ea typeface="Arial" charset="0"/>
                <a:cs typeface="Calibri" panose="020F0502020204030204" pitchFamily="34" charset="0"/>
              </a:rPr>
              <a:t>3</a:t>
            </a:r>
          </a:p>
          <a:p>
            <a:r>
              <a:rPr lang="fr-FR" dirty="0">
                <a:solidFill>
                  <a:schemeClr val="bg1"/>
                </a:solidFill>
                <a:latin typeface="Calibri" panose="020F0502020204030204" pitchFamily="34" charset="0"/>
                <a:ea typeface="Arial" charset="0"/>
                <a:cs typeface="Calibri" panose="020F0502020204030204" pitchFamily="34" charset="0"/>
              </a:rPr>
              <a:t>Exceller en matière de formation des responsables et de fonctionnement du club</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828800"/>
            <a:ext cx="9753600" cy="4540923"/>
          </a:xfrm>
          <a:prstGeom prst="rect">
            <a:avLst/>
          </a:prstGeom>
        </p:spPr>
        <p:txBody>
          <a:bodyPr wrap="square">
            <a:spAutoFit/>
          </a:bodyPr>
          <a:lstStyle/>
          <a:p>
            <a:pPr>
              <a:lnSpc>
                <a:spcPct val="110000"/>
              </a:lnSpc>
            </a:pPr>
            <a:r>
              <a:rPr lang="fr-FR" sz="2400" b="1" dirty="0">
                <a:solidFill>
                  <a:schemeClr val="accent1"/>
                </a:solidFill>
                <a:latin typeface="Calibri" panose="020F0502020204030204" pitchFamily="34" charset="0"/>
                <a:cs typeface="Calibri" panose="020F0502020204030204" pitchFamily="34" charset="0"/>
              </a:rPr>
              <a:t>Questions pour lancer le débat</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Les officiels du club suivent-ils une formation à leur poste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Les membres du club sont-ils encouragés à prendre des postes de responsabilité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Participent-ils régulièrement aux événements du club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Faut-il envisager de modifier le format des réunions du club ?</a:t>
            </a:r>
          </a:p>
        </p:txBody>
      </p:sp>
    </p:spTree>
    <p:extLst>
      <p:ext uri="{BB962C8B-B14F-4D97-AF65-F5344CB8AC3E}">
        <p14:creationId xmlns:p14="http://schemas.microsoft.com/office/powerpoint/2010/main" val="158008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762000" y="147719"/>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Calibri" panose="020F0502020204030204" pitchFamily="34" charset="0"/>
                <a:ea typeface="Arial" charset="0"/>
                <a:cs typeface="Calibri" panose="020F0502020204030204" pitchFamily="34" charset="0"/>
              </a:rPr>
              <a:t>4</a:t>
            </a:r>
          </a:p>
          <a:p>
            <a:r>
              <a:rPr lang="fr-FR" dirty="0">
                <a:solidFill>
                  <a:schemeClr val="bg1"/>
                </a:solidFill>
                <a:latin typeface="Calibri" panose="020F0502020204030204" pitchFamily="34" charset="0"/>
                <a:ea typeface="Arial" charset="0"/>
                <a:cs typeface="Calibri" panose="020F0502020204030204" pitchFamily="34" charset="0"/>
              </a:rPr>
              <a:t>Promouvoir les accomplissements du club</a:t>
            </a:r>
            <a:br>
              <a:rPr lang="fr-FR" dirty="0">
                <a:solidFill>
                  <a:schemeClr val="bg1"/>
                </a:solidFill>
                <a:latin typeface="Calibri" panose="020F0502020204030204" pitchFamily="34" charset="0"/>
                <a:ea typeface="Arial" charset="0"/>
                <a:cs typeface="Calibri" panose="020F0502020204030204" pitchFamily="34" charset="0"/>
              </a:rPr>
            </a:br>
            <a:r>
              <a:rPr lang="fr-FR" dirty="0">
                <a:solidFill>
                  <a:schemeClr val="bg1"/>
                </a:solidFill>
                <a:latin typeface="Calibri" panose="020F0502020204030204" pitchFamily="34" charset="0"/>
                <a:ea typeface="Arial" charset="0"/>
                <a:cs typeface="Calibri" panose="020F0502020204030204" pitchFamily="34" charset="0"/>
              </a:rPr>
              <a:t>auprès du public</a:t>
            </a:r>
          </a:p>
        </p:txBody>
      </p:sp>
      <p:sp>
        <p:nvSpPr>
          <p:cNvPr id="2" name="Rectangle 1">
            <a:extLst>
              <a:ext uri="{FF2B5EF4-FFF2-40B4-BE49-F238E27FC236}">
                <a16:creationId xmlns:a16="http://schemas.microsoft.com/office/drawing/2014/main" id="{114575DE-1852-4726-8876-FC9F76462A14}"/>
              </a:ext>
            </a:extLst>
          </p:cNvPr>
          <p:cNvSpPr/>
          <p:nvPr/>
        </p:nvSpPr>
        <p:spPr>
          <a:xfrm>
            <a:off x="838200" y="1971068"/>
            <a:ext cx="10287000" cy="4134658"/>
          </a:xfrm>
          <a:prstGeom prst="rect">
            <a:avLst/>
          </a:prstGeom>
        </p:spPr>
        <p:txBody>
          <a:bodyPr wrap="square">
            <a:spAutoFit/>
          </a:bodyPr>
          <a:lstStyle/>
          <a:p>
            <a:pPr>
              <a:lnSpc>
                <a:spcPct val="110000"/>
              </a:lnSpc>
            </a:pPr>
            <a:r>
              <a:rPr lang="fr-FR" sz="2400" b="1" dirty="0">
                <a:solidFill>
                  <a:schemeClr val="accent1"/>
                </a:solidFill>
                <a:latin typeface="Calibri" panose="020F0502020204030204" pitchFamily="34" charset="0"/>
                <a:cs typeface="Calibri" panose="020F0502020204030204" pitchFamily="34" charset="0"/>
              </a:rPr>
              <a:t>Questions pour lancer le débat</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Le club maintient-il une présence active sur les réseaux sociaux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Le club dispose-t-il d'un site web ou d’un site e-Clubhouse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Comment tenez-vous le public informé de vos événements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Incluons-nous toujours un message de bienvenue encourageant les personnes intéressées à nous rejoindre ? </a:t>
            </a:r>
          </a:p>
        </p:txBody>
      </p:sp>
    </p:spTree>
    <p:extLst>
      <p:ext uri="{BB962C8B-B14F-4D97-AF65-F5344CB8AC3E}">
        <p14:creationId xmlns:p14="http://schemas.microsoft.com/office/powerpoint/2010/main" val="478113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73000" y="155441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73001" y="568849"/>
            <a:ext cx="9296402" cy="74308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Élaborer une vision, évaluer les besoins et formuler des objectifs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Rectangle 2">
            <a:extLst>
              <a:ext uri="{FF2B5EF4-FFF2-40B4-BE49-F238E27FC236}">
                <a16:creationId xmlns:a16="http://schemas.microsoft.com/office/drawing/2014/main" id="{71D64B8C-FC34-4F59-8DEC-73D006ECE7D6}"/>
              </a:ext>
            </a:extLst>
          </p:cNvPr>
          <p:cNvSpPr/>
          <p:nvPr/>
        </p:nvSpPr>
        <p:spPr>
          <a:xfrm>
            <a:off x="1142999" y="2528483"/>
            <a:ext cx="9296401" cy="830997"/>
          </a:xfrm>
          <a:prstGeom prst="rect">
            <a:avLst/>
          </a:prstGeom>
        </p:spPr>
        <p:txBody>
          <a:bodyPr wrap="square">
            <a:spAutoFit/>
          </a:bodyPr>
          <a:lstStyle/>
          <a:p>
            <a:r>
              <a:rPr lang="fr-FR" sz="2400" b="1" i="1" dirty="0">
                <a:solidFill>
                  <a:schemeClr val="bg1"/>
                </a:solidFill>
                <a:latin typeface="Calibri" panose="020F0502020204030204" pitchFamily="34" charset="0"/>
                <a:cs typeface="Calibri" panose="020F0502020204030204" pitchFamily="34" charset="0"/>
              </a:rPr>
              <a:t>À partir de l'analyse </a:t>
            </a:r>
            <a:r>
              <a:rPr lang="fr-FR" sz="2400" b="1" i="1" dirty="0" err="1">
                <a:solidFill>
                  <a:schemeClr val="bg1"/>
                </a:solidFill>
                <a:latin typeface="Calibri" panose="020F0502020204030204" pitchFamily="34" charset="0"/>
                <a:cs typeface="Calibri" panose="020F0502020204030204" pitchFamily="34" charset="0"/>
              </a:rPr>
              <a:t>SWOT</a:t>
            </a:r>
            <a:r>
              <a:rPr lang="fr-FR" sz="2400" b="1" i="1" dirty="0">
                <a:solidFill>
                  <a:schemeClr val="bg1"/>
                </a:solidFill>
                <a:latin typeface="Calibri" panose="020F0502020204030204" pitchFamily="34" charset="0"/>
                <a:cs typeface="Calibri" panose="020F0502020204030204" pitchFamily="34" charset="0"/>
              </a:rPr>
              <a:t>, identifiez les besoins et élaborez des stratégies pour y répondre. </a:t>
            </a:r>
          </a:p>
        </p:txBody>
      </p:sp>
    </p:spTree>
    <p:extLst>
      <p:ext uri="{BB962C8B-B14F-4D97-AF65-F5344CB8AC3E}">
        <p14:creationId xmlns:p14="http://schemas.microsoft.com/office/powerpoint/2010/main" val="564791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59712" y="255298"/>
            <a:ext cx="2376697" cy="129381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dirty="0">
                <a:solidFill>
                  <a:srgbClr val="EBB700"/>
                </a:solidFill>
                <a:latin typeface="Arial" panose="020B0604020202020204" pitchFamily="34" charset="0"/>
                <a:cs typeface="Arial" panose="020B0604020202020204" pitchFamily="34" charset="0"/>
              </a:rPr>
              <a:t>Exploiter nos forces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1685715198"/>
              </p:ext>
            </p:extLst>
          </p:nvPr>
        </p:nvGraphicFramePr>
        <p:xfrm>
          <a:off x="279400" y="2474362"/>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id="{FA622A5E-0A17-444C-A2A7-834FFC64BC11}"/>
              </a:ext>
            </a:extLst>
          </p:cNvPr>
          <p:cNvSpPr/>
          <p:nvPr/>
        </p:nvSpPr>
        <p:spPr>
          <a:xfrm>
            <a:off x="4521376" y="416461"/>
            <a:ext cx="7272812" cy="6001643"/>
          </a:xfrm>
          <a:prstGeom prst="rect">
            <a:avLst/>
          </a:prstGeom>
        </p:spPr>
        <p:txBody>
          <a:bodyPr wrap="square">
            <a:spAutoFit/>
          </a:bodyPr>
          <a:lstStyle/>
          <a:p>
            <a:pPr eaLnBrk="1" hangingPunct="1">
              <a:buFont typeface="Wingdings" panose="05000000000000000000" pitchFamily="2" charset="2"/>
              <a:buNone/>
            </a:pPr>
            <a:r>
              <a:rPr lang="fr-FR" sz="2400" b="1" dirty="0">
                <a:solidFill>
                  <a:schemeClr val="bg1"/>
                </a:solidFill>
                <a:latin typeface="Calibri" panose="020F0502020204030204" pitchFamily="34" charset="0"/>
                <a:cs typeface="Calibri" panose="020F0502020204030204" pitchFamily="34" charset="0"/>
              </a:rPr>
              <a:t>Qu’est-ce qui est en place ou en cours de mise en place dans les catégories suivantes ?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eaLnBrk="1" hangingPunct="1"/>
            <a:endParaRPr lang="en-US" altLang="en-US" sz="2400" dirty="0">
              <a:solidFill>
                <a:schemeClr val="bg1"/>
              </a:solidFill>
            </a:endParaRPr>
          </a:p>
        </p:txBody>
      </p:sp>
    </p:spTree>
    <p:extLst>
      <p:ext uri="{BB962C8B-B14F-4D97-AF65-F5344CB8AC3E}">
        <p14:creationId xmlns:p14="http://schemas.microsoft.com/office/powerpoint/2010/main" val="797197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95594" y="211126"/>
            <a:ext cx="3069288" cy="179675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a:solidFill>
                  <a:srgbClr val="EBB700"/>
                </a:solidFill>
                <a:latin typeface="Arial" panose="020B0604020202020204" pitchFamily="34" charset="0"/>
                <a:cs typeface="Arial" panose="020B0604020202020204" pitchFamily="34" charset="0"/>
              </a:rPr>
              <a:t>Gérer nos points faibles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478306524"/>
              </p:ext>
            </p:extLst>
          </p:nvPr>
        </p:nvGraphicFramePr>
        <p:xfrm>
          <a:off x="233694" y="1905000"/>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540966" y="774029"/>
            <a:ext cx="7272812" cy="7755969"/>
          </a:xfrm>
          <a:prstGeom prst="rect">
            <a:avLst/>
          </a:prstGeom>
        </p:spPr>
        <p:txBody>
          <a:bodyPr wrap="square">
            <a:spAutoFit/>
          </a:bodyPr>
          <a:lstStyle/>
          <a:p>
            <a:pPr eaLnBrk="1" hangingPunct="1">
              <a:buFont typeface="Wingdings" panose="05000000000000000000" pitchFamily="2" charset="2"/>
              <a:buNone/>
            </a:pPr>
            <a:r>
              <a:rPr lang="fr-FR" sz="2400" b="1">
                <a:solidFill>
                  <a:schemeClr val="bg1"/>
                </a:solidFill>
                <a:latin typeface="Calibri" panose="020F0502020204030204" pitchFamily="34" charset="0"/>
                <a:cs typeface="Calibri" panose="020F0502020204030204" pitchFamily="34" charset="0"/>
              </a:rPr>
              <a:t>Que pouvons-nous améliorer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endParaRPr>
          </a:p>
          <a:p>
            <a:r>
              <a:rPr lang="fr-FR" sz="2400">
                <a:solidFill>
                  <a:schemeClr val="bg1"/>
                </a:solidFill>
              </a:rPr>
              <a:t> </a:t>
            </a:r>
          </a:p>
          <a:p>
            <a:endParaRPr lang="en-US" altLang="en-US" sz="2400" dirty="0">
              <a:solidFill>
                <a:schemeClr val="bg1"/>
              </a:solidFill>
            </a:endParaRPr>
          </a:p>
          <a:p>
            <a:r>
              <a:rPr lang="fr-FR"/>
              <a:t> </a:t>
            </a:r>
          </a:p>
        </p:txBody>
      </p:sp>
    </p:spTree>
    <p:extLst>
      <p:ext uri="{BB962C8B-B14F-4D97-AF65-F5344CB8AC3E}">
        <p14:creationId xmlns:p14="http://schemas.microsoft.com/office/powerpoint/2010/main" val="123253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0799" y="211126"/>
            <a:ext cx="3073401" cy="16176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dirty="0">
                <a:solidFill>
                  <a:srgbClr val="EBB700"/>
                </a:solidFill>
                <a:latin typeface="Arial" panose="020B0604020202020204" pitchFamily="34" charset="0"/>
                <a:cs typeface="Arial" panose="020B0604020202020204" pitchFamily="34" charset="0"/>
              </a:rPr>
              <a:t>Tirer parti des possibilités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82831964"/>
              </p:ext>
            </p:extLst>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6001643"/>
          </a:xfrm>
          <a:prstGeom prst="rect">
            <a:avLst/>
          </a:prstGeom>
        </p:spPr>
        <p:txBody>
          <a:bodyPr wrap="square">
            <a:spAutoFit/>
          </a:bodyPr>
          <a:lstStyle/>
          <a:p>
            <a:pPr eaLnBrk="1" hangingPunct="1">
              <a:buFont typeface="Wingdings" panose="05000000000000000000" pitchFamily="2" charset="2"/>
              <a:buNone/>
            </a:pPr>
            <a:r>
              <a:rPr lang="fr-FR" sz="2400" b="1" dirty="0">
                <a:solidFill>
                  <a:schemeClr val="bg1"/>
                </a:solidFill>
                <a:latin typeface="Calibri" panose="020F0502020204030204" pitchFamily="34" charset="0"/>
                <a:cs typeface="Calibri" panose="020F0502020204030204" pitchFamily="34" charset="0"/>
              </a:rPr>
              <a:t>Quelles sont les possibilités s’offrant au club pour recruter de nouveaux membres et amplifier les effets de son service en impliquant des bénévoles?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dirty="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505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12663" y="211126"/>
            <a:ext cx="2692401" cy="15414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a:solidFill>
                  <a:srgbClr val="EBB700"/>
                </a:solidFill>
                <a:latin typeface="Arial" panose="020B0604020202020204" pitchFamily="34" charset="0"/>
                <a:cs typeface="Arial" panose="020B0604020202020204" pitchFamily="34" charset="0"/>
              </a:rPr>
              <a:t>Minimiser l’effet des obstacles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5632311"/>
          </a:xfrm>
          <a:prstGeom prst="rect">
            <a:avLst/>
          </a:prstGeom>
        </p:spPr>
        <p:txBody>
          <a:bodyPr wrap="square">
            <a:spAutoFit/>
          </a:bodyPr>
          <a:lstStyle/>
          <a:p>
            <a:pPr eaLnBrk="1" hangingPunct="1">
              <a:buFont typeface="Wingdings" panose="05000000000000000000" pitchFamily="2" charset="2"/>
              <a:buNone/>
            </a:pPr>
            <a:r>
              <a:rPr lang="fr-FR" sz="2400" b="1">
                <a:solidFill>
                  <a:schemeClr val="bg1"/>
                </a:solidFill>
                <a:latin typeface="Calibri" panose="020F0502020204030204" pitchFamily="34" charset="0"/>
                <a:cs typeface="Calibri" panose="020F0502020204030204" pitchFamily="34" charset="0"/>
              </a:rPr>
              <a:t>Que se passe-t-il à l’extérieur du club qui pourrait aller à l’encontre de votre action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fr-FR" sz="240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416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accent1"/>
                </a:solidFill>
                <a:latin typeface="Calibri" panose="020F0502020204030204" pitchFamily="34" charset="0"/>
                <a:cs typeface="Calibri" panose="020F0502020204030204" pitchFamily="34" charset="0"/>
              </a:rPr>
              <a:t>Ressources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pic>
        <p:nvPicPr>
          <p:cNvPr id="6" name="Picture 5">
            <a:extLst>
              <a:ext uri="{FF2B5EF4-FFF2-40B4-BE49-F238E27FC236}">
                <a16:creationId xmlns:a16="http://schemas.microsoft.com/office/drawing/2014/main" id="{70DBB734-8F52-4AEC-9CCB-549A24683A63}"/>
              </a:ext>
            </a:extLst>
          </p:cNvPr>
          <p:cNvPicPr>
            <a:picLocks noChangeAspect="1"/>
          </p:cNvPicPr>
          <p:nvPr/>
        </p:nvPicPr>
        <p:blipFill>
          <a:blip r:embed="rId3"/>
          <a:stretch>
            <a:fillRect/>
          </a:stretch>
        </p:blipFill>
        <p:spPr>
          <a:xfrm>
            <a:off x="6040069" y="1670418"/>
            <a:ext cx="2945427" cy="3824800"/>
          </a:xfrm>
          <a:prstGeom prst="rect">
            <a:avLst/>
          </a:prstGeom>
          <a:effectLst>
            <a:outerShdw blurRad="63500" sx="102000" sy="102000" algn="ctr" rotWithShape="0">
              <a:schemeClr val="accent1">
                <a:alpha val="40000"/>
              </a:schemeClr>
            </a:outerShdw>
          </a:effectLst>
        </p:spPr>
      </p:pic>
      <p:pic>
        <p:nvPicPr>
          <p:cNvPr id="12" name="Picture 11">
            <a:extLst>
              <a:ext uri="{FF2B5EF4-FFF2-40B4-BE49-F238E27FC236}">
                <a16:creationId xmlns:a16="http://schemas.microsoft.com/office/drawing/2014/main" id="{1D39E510-3973-43A4-8795-84673A1EF61C}"/>
              </a:ext>
            </a:extLst>
          </p:cNvPr>
          <p:cNvPicPr>
            <a:picLocks noChangeAspect="1"/>
          </p:cNvPicPr>
          <p:nvPr/>
        </p:nvPicPr>
        <p:blipFill>
          <a:blip r:embed="rId4"/>
          <a:stretch>
            <a:fillRect/>
          </a:stretch>
        </p:blipFill>
        <p:spPr>
          <a:xfrm>
            <a:off x="3090031" y="2447615"/>
            <a:ext cx="2837919" cy="3639743"/>
          </a:xfrm>
          <a:prstGeom prst="rect">
            <a:avLst/>
          </a:prstGeom>
          <a:effectLst>
            <a:outerShdw blurRad="63500" sx="102000" sy="102000" algn="ctr" rotWithShape="0">
              <a:schemeClr val="accent1">
                <a:alpha val="40000"/>
              </a:schemeClr>
            </a:outerShdw>
          </a:effectLst>
        </p:spPr>
      </p:pic>
      <p:pic>
        <p:nvPicPr>
          <p:cNvPr id="14" name="Picture 13">
            <a:extLst>
              <a:ext uri="{FF2B5EF4-FFF2-40B4-BE49-F238E27FC236}">
                <a16:creationId xmlns:a16="http://schemas.microsoft.com/office/drawing/2014/main" id="{A3306559-AC2D-49F2-9217-88C0AB36BE43}"/>
              </a:ext>
            </a:extLst>
          </p:cNvPr>
          <p:cNvPicPr>
            <a:picLocks noChangeAspect="1"/>
          </p:cNvPicPr>
          <p:nvPr/>
        </p:nvPicPr>
        <p:blipFill>
          <a:blip r:embed="rId5"/>
          <a:stretch>
            <a:fillRect/>
          </a:stretch>
        </p:blipFill>
        <p:spPr>
          <a:xfrm>
            <a:off x="9099170" y="2447615"/>
            <a:ext cx="2894162" cy="3763618"/>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DC31A183-7C27-4DAD-8886-7014A0FDF247}"/>
              </a:ext>
            </a:extLst>
          </p:cNvPr>
          <p:cNvPicPr>
            <a:picLocks noChangeAspect="1"/>
          </p:cNvPicPr>
          <p:nvPr/>
        </p:nvPicPr>
        <p:blipFill>
          <a:blip r:embed="rId6"/>
          <a:stretch>
            <a:fillRect/>
          </a:stretch>
        </p:blipFill>
        <p:spPr>
          <a:xfrm>
            <a:off x="86697" y="1670418"/>
            <a:ext cx="2897976" cy="3779083"/>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169677" y="618301"/>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4070" y="-45524"/>
            <a:ext cx="2592929" cy="74967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Ressources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11" name="Picture 10">
            <a:extLst>
              <a:ext uri="{FF2B5EF4-FFF2-40B4-BE49-F238E27FC236}">
                <a16:creationId xmlns:a16="http://schemas.microsoft.com/office/drawing/2014/main" id="{7D811D7A-82A7-4086-AFBA-8D49289119F8}"/>
              </a:ext>
            </a:extLst>
          </p:cNvPr>
          <p:cNvPicPr>
            <a:picLocks noChangeAspect="1"/>
          </p:cNvPicPr>
          <p:nvPr/>
        </p:nvPicPr>
        <p:blipFill>
          <a:blip r:embed="rId3"/>
          <a:stretch>
            <a:fillRect/>
          </a:stretch>
        </p:blipFill>
        <p:spPr>
          <a:xfrm>
            <a:off x="4267200" y="318992"/>
            <a:ext cx="2983967" cy="3824578"/>
          </a:xfrm>
          <a:prstGeom prst="rect">
            <a:avLst/>
          </a:prstGeom>
          <a:effectLst>
            <a:outerShdw blurRad="63500" sx="102000" sy="102000" algn="ctr" rotWithShape="0">
              <a:schemeClr val="accent1">
                <a:alpha val="40000"/>
              </a:schemeClr>
            </a:outerShdw>
          </a:effectLst>
        </p:spPr>
      </p:pic>
      <p:pic>
        <p:nvPicPr>
          <p:cNvPr id="13" name="Picture 12">
            <a:extLst>
              <a:ext uri="{FF2B5EF4-FFF2-40B4-BE49-F238E27FC236}">
                <a16:creationId xmlns:a16="http://schemas.microsoft.com/office/drawing/2014/main" id="{27B98E27-7640-4FCB-AE91-7DDB6EC04F17}"/>
              </a:ext>
            </a:extLst>
          </p:cNvPr>
          <p:cNvPicPr>
            <a:picLocks noChangeAspect="1"/>
          </p:cNvPicPr>
          <p:nvPr/>
        </p:nvPicPr>
        <p:blipFill>
          <a:blip r:embed="rId4"/>
          <a:stretch>
            <a:fillRect/>
          </a:stretch>
        </p:blipFill>
        <p:spPr>
          <a:xfrm>
            <a:off x="8443630" y="308106"/>
            <a:ext cx="2968068" cy="3824578"/>
          </a:xfrm>
          <a:prstGeom prst="rect">
            <a:avLst/>
          </a:prstGeom>
          <a:ln w="25400">
            <a:solidFill>
              <a:srgbClr val="F0C300"/>
            </a:solidFill>
          </a:ln>
        </p:spPr>
      </p:pic>
      <p:pic>
        <p:nvPicPr>
          <p:cNvPr id="3" name="Picture 2">
            <a:extLst>
              <a:ext uri="{FF2B5EF4-FFF2-40B4-BE49-F238E27FC236}">
                <a16:creationId xmlns:a16="http://schemas.microsoft.com/office/drawing/2014/main" id="{45421407-A8AF-49D2-88D2-F10A73F79B2A}"/>
              </a:ext>
            </a:extLst>
          </p:cNvPr>
          <p:cNvPicPr>
            <a:picLocks noChangeAspect="1"/>
          </p:cNvPicPr>
          <p:nvPr/>
        </p:nvPicPr>
        <p:blipFill>
          <a:blip r:embed="rId5"/>
          <a:stretch>
            <a:fillRect/>
          </a:stretch>
        </p:blipFill>
        <p:spPr>
          <a:xfrm>
            <a:off x="342921" y="2016078"/>
            <a:ext cx="2980713" cy="3877401"/>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9EADD307-ED83-4058-A3BA-D0366D0B2B84}"/>
              </a:ext>
            </a:extLst>
          </p:cNvPr>
          <p:cNvPicPr>
            <a:picLocks noChangeAspect="1"/>
          </p:cNvPicPr>
          <p:nvPr/>
        </p:nvPicPr>
        <p:blipFill>
          <a:blip r:embed="rId6"/>
          <a:stretch>
            <a:fillRect/>
          </a:stretch>
        </p:blipFill>
        <p:spPr>
          <a:xfrm>
            <a:off x="4636464" y="4575322"/>
            <a:ext cx="6872701" cy="2097226"/>
          </a:xfrm>
          <a:prstGeom prst="rect">
            <a:avLst/>
          </a:prstGeom>
          <a:ln w="34925">
            <a:solidFill>
              <a:srgbClr val="F0C300"/>
            </a:solidFill>
          </a:ln>
        </p:spPr>
      </p:pic>
    </p:spTree>
    <p:extLst>
      <p:ext uri="{BB962C8B-B14F-4D97-AF65-F5344CB8AC3E}">
        <p14:creationId xmlns:p14="http://schemas.microsoft.com/office/powerpoint/2010/main" val="409516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i="1" dirty="0">
                <a:solidFill>
                  <a:schemeClr val="accent1"/>
                </a:solidFill>
                <a:latin typeface="Calibri" panose="020F0502020204030204" pitchFamily="34" charset="0"/>
                <a:cs typeface="Calibri" panose="020F0502020204030204" pitchFamily="34" charset="0"/>
              </a:rPr>
              <a:t>Se réunir est un début. Rester ensemble est un progrès. Travailler ensemble représente le succès.</a:t>
            </a:r>
          </a:p>
          <a:p>
            <a:endParaRPr lang="en-US" i="1" kern="0" dirty="0">
              <a:solidFill>
                <a:schemeClr val="accent1"/>
              </a:solidFill>
              <a:latin typeface="Calibri" panose="020F0502020204030204" pitchFamily="34" charset="0"/>
              <a:cs typeface="Calibri" panose="020F0502020204030204" pitchFamily="34" charset="0"/>
            </a:endParaRPr>
          </a:p>
          <a:p>
            <a:pPr algn="r"/>
            <a:r>
              <a:rPr lang="fr-FR" i="1" dirty="0">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5168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Ressources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grpSp>
        <p:nvGrpSpPr>
          <p:cNvPr id="11" name="Group 10">
            <a:extLst>
              <a:ext uri="{FF2B5EF4-FFF2-40B4-BE49-F238E27FC236}">
                <a16:creationId xmlns:a16="http://schemas.microsoft.com/office/drawing/2014/main" id="{96842527-AAA5-4501-A930-83404B86E0E5}"/>
              </a:ext>
            </a:extLst>
          </p:cNvPr>
          <p:cNvGrpSpPr/>
          <p:nvPr/>
        </p:nvGrpSpPr>
        <p:grpSpPr>
          <a:xfrm>
            <a:off x="1752600" y="1026711"/>
            <a:ext cx="10027128" cy="5602652"/>
            <a:chOff x="1684683" y="227847"/>
            <a:chExt cx="10981216" cy="6113112"/>
          </a:xfrm>
        </p:grpSpPr>
        <p:pic>
          <p:nvPicPr>
            <p:cNvPr id="13" name="Picture 12">
              <a:extLst>
                <a:ext uri="{FF2B5EF4-FFF2-40B4-BE49-F238E27FC236}">
                  <a16:creationId xmlns:a16="http://schemas.microsoft.com/office/drawing/2014/main" id="{48C8FCAF-CCEF-4696-925F-97D2BF7C7CAF}"/>
                </a:ext>
              </a:extLst>
            </p:cNvPr>
            <p:cNvPicPr>
              <a:picLocks noChangeAspect="1"/>
            </p:cNvPicPr>
            <p:nvPr/>
          </p:nvPicPr>
          <p:blipFill rotWithShape="1">
            <a:blip r:embed="rId3"/>
            <a:srcRect t="2355" b="7254"/>
            <a:stretch/>
          </p:blipFill>
          <p:spPr>
            <a:xfrm>
              <a:off x="1684683" y="227847"/>
              <a:ext cx="8790884" cy="6113112"/>
            </a:xfrm>
            <a:prstGeom prst="rect">
              <a:avLst/>
            </a:prstGeom>
          </p:spPr>
        </p:pic>
        <p:grpSp>
          <p:nvGrpSpPr>
            <p:cNvPr id="14" name="Group 13">
              <a:extLst>
                <a:ext uri="{FF2B5EF4-FFF2-40B4-BE49-F238E27FC236}">
                  <a16:creationId xmlns:a16="http://schemas.microsoft.com/office/drawing/2014/main" id="{4F367E6D-EE8C-45B3-AEE3-3BE5DFD3AA6A}"/>
                </a:ext>
              </a:extLst>
            </p:cNvPr>
            <p:cNvGrpSpPr>
              <a:grpSpLocks/>
            </p:cNvGrpSpPr>
            <p:nvPr/>
          </p:nvGrpSpPr>
          <p:grpSpPr bwMode="auto">
            <a:xfrm>
              <a:off x="4251325" y="1980252"/>
              <a:ext cx="1828800" cy="609600"/>
              <a:chOff x="3195900" y="5243899"/>
              <a:chExt cx="1828800" cy="609600"/>
            </a:xfrm>
          </p:grpSpPr>
          <p:sp>
            <p:nvSpPr>
              <p:cNvPr id="32" name="Left Arrow 5">
                <a:extLst>
                  <a:ext uri="{FF2B5EF4-FFF2-40B4-BE49-F238E27FC236}">
                    <a16:creationId xmlns:a16="http://schemas.microsoft.com/office/drawing/2014/main" id="{CA4A7CFB-B7D9-4C3F-91ED-6CCF746A8874}"/>
                  </a:ext>
                </a:extLst>
              </p:cNvPr>
              <p:cNvSpPr/>
              <p:nvPr/>
            </p:nvSpPr>
            <p:spPr>
              <a:xfrm flipV="1">
                <a:off x="3195900" y="5243899"/>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3" name="TextBox 32">
                <a:extLst>
                  <a:ext uri="{FF2B5EF4-FFF2-40B4-BE49-F238E27FC236}">
                    <a16:creationId xmlns:a16="http://schemas.microsoft.com/office/drawing/2014/main" id="{60663840-032E-42B9-B80D-FF64C4A26BD8}"/>
                  </a:ext>
                </a:extLst>
              </p:cNvPr>
              <p:cNvSpPr txBox="1"/>
              <p:nvPr/>
            </p:nvSpPr>
            <p:spPr>
              <a:xfrm>
                <a:off x="3429263" y="5410588"/>
                <a:ext cx="1458939" cy="333032"/>
              </a:xfrm>
              <a:prstGeom prst="rect">
                <a:avLst/>
              </a:prstGeom>
              <a:noFill/>
            </p:spPr>
            <p:txBody>
              <a:bodyPr wrap="square">
                <a:spAutoFit/>
              </a:bodyPr>
              <a:lstStyle/>
              <a:p>
                <a:pPr eaLnBrk="1" hangingPunct="1">
                  <a:defRPr/>
                </a:pPr>
                <a:r>
                  <a:rPr lang="fr-FR" sz="1200" b="1">
                    <a:latin typeface="+mn-lt"/>
                  </a:rPr>
                  <a:t>Statut du club</a:t>
                </a:r>
              </a:p>
            </p:txBody>
          </p:sp>
        </p:grpSp>
        <p:grpSp>
          <p:nvGrpSpPr>
            <p:cNvPr id="15" name="Group 14">
              <a:extLst>
                <a:ext uri="{FF2B5EF4-FFF2-40B4-BE49-F238E27FC236}">
                  <a16:creationId xmlns:a16="http://schemas.microsoft.com/office/drawing/2014/main" id="{73674F5F-D27E-46D7-94C5-AE7794BBB1AE}"/>
                </a:ext>
              </a:extLst>
            </p:cNvPr>
            <p:cNvGrpSpPr>
              <a:grpSpLocks/>
            </p:cNvGrpSpPr>
            <p:nvPr/>
          </p:nvGrpSpPr>
          <p:grpSpPr bwMode="auto">
            <a:xfrm>
              <a:off x="7315199" y="3944305"/>
              <a:ext cx="2547631" cy="612775"/>
              <a:chOff x="4521727" y="5531293"/>
              <a:chExt cx="2547631" cy="612648"/>
            </a:xfrm>
          </p:grpSpPr>
          <p:sp>
            <p:nvSpPr>
              <p:cNvPr id="30" name="Left Arrow 10">
                <a:extLst>
                  <a:ext uri="{FF2B5EF4-FFF2-40B4-BE49-F238E27FC236}">
                    <a16:creationId xmlns:a16="http://schemas.microsoft.com/office/drawing/2014/main" id="{B1308870-B787-441E-A387-C41A53B3151A}"/>
                  </a:ext>
                </a:extLst>
              </p:cNvPr>
              <p:cNvSpPr/>
              <p:nvPr/>
            </p:nvSpPr>
            <p:spPr>
              <a:xfrm>
                <a:off x="4521727" y="5531293"/>
                <a:ext cx="2521142"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1" name="TextBox 30">
                <a:extLst>
                  <a:ext uri="{FF2B5EF4-FFF2-40B4-BE49-F238E27FC236}">
                    <a16:creationId xmlns:a16="http://schemas.microsoft.com/office/drawing/2014/main" id="{C227956E-F8DF-4539-B962-C0E6201AE452}"/>
                  </a:ext>
                </a:extLst>
              </p:cNvPr>
              <p:cNvSpPr txBox="1"/>
              <p:nvPr/>
            </p:nvSpPr>
            <p:spPr>
              <a:xfrm>
                <a:off x="4548215" y="5681884"/>
                <a:ext cx="2521143" cy="302174"/>
              </a:xfrm>
              <a:prstGeom prst="rect">
                <a:avLst/>
              </a:prstGeom>
              <a:noFill/>
            </p:spPr>
            <p:txBody>
              <a:bodyPr wrap="square">
                <a:spAutoFit/>
              </a:bodyPr>
              <a:lstStyle/>
              <a:p>
                <a:pPr eaLnBrk="1" hangingPunct="1">
                  <a:defRPr/>
                </a:pPr>
                <a:r>
                  <a:rPr lang="fr-FR" sz="1200" b="1" dirty="0">
                    <a:latin typeface="+mn-lt"/>
                  </a:rPr>
                  <a:t>Historique d’envoi de rapports</a:t>
                </a:r>
              </a:p>
            </p:txBody>
          </p:sp>
        </p:grpSp>
        <p:grpSp>
          <p:nvGrpSpPr>
            <p:cNvPr id="18" name="Group 17">
              <a:extLst>
                <a:ext uri="{FF2B5EF4-FFF2-40B4-BE49-F238E27FC236}">
                  <a16:creationId xmlns:a16="http://schemas.microsoft.com/office/drawing/2014/main" id="{06B44D34-3BF9-4203-A7E3-D4ACA87E63B4}"/>
                </a:ext>
              </a:extLst>
            </p:cNvPr>
            <p:cNvGrpSpPr>
              <a:grpSpLocks/>
            </p:cNvGrpSpPr>
            <p:nvPr/>
          </p:nvGrpSpPr>
          <p:grpSpPr bwMode="auto">
            <a:xfrm>
              <a:off x="8142051" y="3284403"/>
              <a:ext cx="2122244" cy="547688"/>
              <a:chOff x="5288279" y="3361031"/>
              <a:chExt cx="2122244" cy="548640"/>
            </a:xfrm>
          </p:grpSpPr>
          <p:sp>
            <p:nvSpPr>
              <p:cNvPr id="28" name="Left Arrow 6">
                <a:extLst>
                  <a:ext uri="{FF2B5EF4-FFF2-40B4-BE49-F238E27FC236}">
                    <a16:creationId xmlns:a16="http://schemas.microsoft.com/office/drawing/2014/main" id="{1B8B70F9-FD90-4EC5-9CDA-2CEDE85F1442}"/>
                  </a:ext>
                </a:extLst>
              </p:cNvPr>
              <p:cNvSpPr/>
              <p:nvPr/>
            </p:nvSpPr>
            <p:spPr>
              <a:xfrm>
                <a:off x="5288279" y="3361031"/>
                <a:ext cx="2000429"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TextBox 15">
                <a:extLst>
                  <a:ext uri="{FF2B5EF4-FFF2-40B4-BE49-F238E27FC236}">
                    <a16:creationId xmlns:a16="http://schemas.microsoft.com/office/drawing/2014/main" id="{D836703C-1E20-45C4-BA77-7CA134D4E384}"/>
                  </a:ext>
                </a:extLst>
              </p:cNvPr>
              <p:cNvSpPr txBox="1">
                <a:spLocks noChangeArrowheads="1"/>
              </p:cNvSpPr>
              <p:nvPr/>
            </p:nvSpPr>
            <p:spPr bwMode="auto">
              <a:xfrm>
                <a:off x="5410094" y="3468544"/>
                <a:ext cx="2000429" cy="33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fr-FR" sz="1200" b="1">
                    <a:latin typeface="Arial" panose="020B0604020202020204" pitchFamily="34" charset="0"/>
                  </a:rPr>
                  <a:t>Rotation des officiels</a:t>
                </a:r>
              </a:p>
            </p:txBody>
          </p:sp>
        </p:grpSp>
        <p:grpSp>
          <p:nvGrpSpPr>
            <p:cNvPr id="19" name="Group 18">
              <a:extLst>
                <a:ext uri="{FF2B5EF4-FFF2-40B4-BE49-F238E27FC236}">
                  <a16:creationId xmlns:a16="http://schemas.microsoft.com/office/drawing/2014/main" id="{84AE5356-4484-4232-8D61-38B0DF790726}"/>
                </a:ext>
              </a:extLst>
            </p:cNvPr>
            <p:cNvGrpSpPr>
              <a:grpSpLocks/>
            </p:cNvGrpSpPr>
            <p:nvPr/>
          </p:nvGrpSpPr>
          <p:grpSpPr bwMode="auto">
            <a:xfrm>
              <a:off x="9385170" y="4563459"/>
              <a:ext cx="3280729" cy="1088870"/>
              <a:chOff x="6339524" y="2683582"/>
              <a:chExt cx="3865450" cy="1089155"/>
            </a:xfrm>
          </p:grpSpPr>
          <p:sp>
            <p:nvSpPr>
              <p:cNvPr id="26" name="Left Arrow 8">
                <a:extLst>
                  <a:ext uri="{FF2B5EF4-FFF2-40B4-BE49-F238E27FC236}">
                    <a16:creationId xmlns:a16="http://schemas.microsoft.com/office/drawing/2014/main" id="{20638C04-2B82-4F9E-875F-CFE97002BFE6}"/>
                  </a:ext>
                </a:extLst>
              </p:cNvPr>
              <p:cNvSpPr/>
              <p:nvPr/>
            </p:nvSpPr>
            <p:spPr>
              <a:xfrm>
                <a:off x="6339524" y="2683582"/>
                <a:ext cx="2356963" cy="108915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7" name="TextBox 17">
                <a:extLst>
                  <a:ext uri="{FF2B5EF4-FFF2-40B4-BE49-F238E27FC236}">
                    <a16:creationId xmlns:a16="http://schemas.microsoft.com/office/drawing/2014/main" id="{EFC2B8C1-4722-45C3-84A3-44DD37C5DC01}"/>
                  </a:ext>
                </a:extLst>
              </p:cNvPr>
              <p:cNvSpPr txBox="1">
                <a:spLocks noChangeArrowheads="1"/>
              </p:cNvSpPr>
              <p:nvPr/>
            </p:nvSpPr>
            <p:spPr bwMode="auto">
              <a:xfrm>
                <a:off x="6509023" y="3052610"/>
                <a:ext cx="3695951" cy="50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fr-FR" sz="1200" b="1" dirty="0">
                    <a:latin typeface="Arial" panose="020B0604020202020204" pitchFamily="34" charset="0"/>
                  </a:rPr>
                  <a:t>Signalement des</a:t>
                </a:r>
                <a:br>
                  <a:rPr lang="fr-FR" sz="1200" b="1" dirty="0">
                    <a:latin typeface="Arial" panose="020B0604020202020204" pitchFamily="34" charset="0"/>
                  </a:rPr>
                </a:br>
                <a:r>
                  <a:rPr lang="fr-FR" sz="1200" b="1" dirty="0">
                    <a:latin typeface="Arial" panose="020B0604020202020204" pitchFamily="34" charset="0"/>
                  </a:rPr>
                  <a:t>activités de service</a:t>
                </a:r>
              </a:p>
            </p:txBody>
          </p:sp>
        </p:grpSp>
        <p:grpSp>
          <p:nvGrpSpPr>
            <p:cNvPr id="20" name="Group 19">
              <a:extLst>
                <a:ext uri="{FF2B5EF4-FFF2-40B4-BE49-F238E27FC236}">
                  <a16:creationId xmlns:a16="http://schemas.microsoft.com/office/drawing/2014/main" id="{8C635DDA-3EBD-4EC2-B267-2B70DBFCBF5E}"/>
                </a:ext>
              </a:extLst>
            </p:cNvPr>
            <p:cNvGrpSpPr>
              <a:grpSpLocks/>
            </p:cNvGrpSpPr>
            <p:nvPr/>
          </p:nvGrpSpPr>
          <p:grpSpPr bwMode="auto">
            <a:xfrm>
              <a:off x="6222764" y="2506985"/>
              <a:ext cx="2638660" cy="612775"/>
              <a:chOff x="3429000" y="1613165"/>
              <a:chExt cx="2639279" cy="612648"/>
            </a:xfrm>
          </p:grpSpPr>
          <p:sp>
            <p:nvSpPr>
              <p:cNvPr id="24" name="Left Arrow 7">
                <a:extLst>
                  <a:ext uri="{FF2B5EF4-FFF2-40B4-BE49-F238E27FC236}">
                    <a16:creationId xmlns:a16="http://schemas.microsoft.com/office/drawing/2014/main" id="{DBE075DC-9E9D-4A43-B662-5F455DCC25D0}"/>
                  </a:ext>
                </a:extLst>
              </p:cNvPr>
              <p:cNvSpPr/>
              <p:nvPr/>
            </p:nvSpPr>
            <p:spPr>
              <a:xfrm>
                <a:off x="3429000" y="1613165"/>
                <a:ext cx="2639279" cy="612648"/>
              </a:xfrm>
              <a:prstGeom prst="leftArrow">
                <a:avLst/>
              </a:prstGeom>
              <a:solidFill>
                <a:schemeClr val="bg1">
                  <a:alpha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TextBox 24">
                <a:extLst>
                  <a:ext uri="{FF2B5EF4-FFF2-40B4-BE49-F238E27FC236}">
                    <a16:creationId xmlns:a16="http://schemas.microsoft.com/office/drawing/2014/main" id="{42A4AE76-A4E6-46F9-9DCB-FE504BD9B87F}"/>
                  </a:ext>
                </a:extLst>
              </p:cNvPr>
              <p:cNvSpPr txBox="1"/>
              <p:nvPr/>
            </p:nvSpPr>
            <p:spPr>
              <a:xfrm>
                <a:off x="3564178" y="1786737"/>
                <a:ext cx="2337160" cy="302174"/>
              </a:xfrm>
              <a:prstGeom prst="rect">
                <a:avLst/>
              </a:prstGeom>
              <a:noFill/>
            </p:spPr>
            <p:txBody>
              <a:bodyPr wrap="square">
                <a:spAutoFit/>
              </a:bodyPr>
              <a:lstStyle/>
              <a:p>
                <a:pPr eaLnBrk="1" hangingPunct="1">
                  <a:defRPr/>
                </a:pPr>
                <a:r>
                  <a:rPr lang="fr-FR" sz="1200" b="1" dirty="0">
                    <a:latin typeface="+mn-lt"/>
                  </a:rPr>
                  <a:t>Croissance nette de l’effectif</a:t>
                </a:r>
              </a:p>
            </p:txBody>
          </p:sp>
        </p:grpSp>
        <p:grpSp>
          <p:nvGrpSpPr>
            <p:cNvPr id="21" name="Group 20">
              <a:extLst>
                <a:ext uri="{FF2B5EF4-FFF2-40B4-BE49-F238E27FC236}">
                  <a16:creationId xmlns:a16="http://schemas.microsoft.com/office/drawing/2014/main" id="{162DED18-3B2D-4C87-8071-B90615F182EA}"/>
                </a:ext>
              </a:extLst>
            </p:cNvPr>
            <p:cNvGrpSpPr>
              <a:grpSpLocks/>
            </p:cNvGrpSpPr>
            <p:nvPr/>
          </p:nvGrpSpPr>
          <p:grpSpPr bwMode="auto">
            <a:xfrm>
              <a:off x="10408919" y="2423165"/>
              <a:ext cx="1828799" cy="642937"/>
              <a:chOff x="6316716" y="2790281"/>
              <a:chExt cx="2154743" cy="643105"/>
            </a:xfrm>
          </p:grpSpPr>
          <p:sp>
            <p:nvSpPr>
              <p:cNvPr id="22" name="Left Arrow 8">
                <a:extLst>
                  <a:ext uri="{FF2B5EF4-FFF2-40B4-BE49-F238E27FC236}">
                    <a16:creationId xmlns:a16="http://schemas.microsoft.com/office/drawing/2014/main" id="{D51637D4-C9D9-465D-9FC5-E835063D2DA7}"/>
                  </a:ext>
                </a:extLst>
              </p:cNvPr>
              <p:cNvSpPr/>
              <p:nvPr/>
            </p:nvSpPr>
            <p:spPr>
              <a:xfrm>
                <a:off x="6316716" y="2790281"/>
                <a:ext cx="1752601"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TextBox 17">
                <a:extLst>
                  <a:ext uri="{FF2B5EF4-FFF2-40B4-BE49-F238E27FC236}">
                    <a16:creationId xmlns:a16="http://schemas.microsoft.com/office/drawing/2014/main" id="{78D89779-DA99-43F2-A839-84E61E229081}"/>
                  </a:ext>
                </a:extLst>
              </p:cNvPr>
              <p:cNvSpPr txBox="1">
                <a:spLocks noChangeArrowheads="1"/>
              </p:cNvSpPr>
              <p:nvPr/>
            </p:nvSpPr>
            <p:spPr bwMode="auto">
              <a:xfrm>
                <a:off x="6316716" y="2958106"/>
                <a:ext cx="2154743" cy="33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fr-FR" sz="1200" b="1">
                    <a:latin typeface="Arial" panose="020B0604020202020204" pitchFamily="34" charset="0"/>
                  </a:rPr>
                  <a:t>Dons à la LCIF</a:t>
                </a:r>
              </a:p>
            </p:txBody>
          </p:sp>
        </p:grpSp>
      </p:grpSp>
    </p:spTree>
    <p:extLst>
      <p:ext uri="{BB962C8B-B14F-4D97-AF65-F5344CB8AC3E}">
        <p14:creationId xmlns:p14="http://schemas.microsoft.com/office/powerpoint/2010/main" val="210709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5168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Ressources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6" name="Picture 5">
            <a:extLst>
              <a:ext uri="{FF2B5EF4-FFF2-40B4-BE49-F238E27FC236}">
                <a16:creationId xmlns:a16="http://schemas.microsoft.com/office/drawing/2014/main" id="{83EAF5A0-A1F7-4AB3-A5AD-9A8FD31BA279}"/>
              </a:ext>
            </a:extLst>
          </p:cNvPr>
          <p:cNvPicPr>
            <a:picLocks noChangeAspect="1"/>
          </p:cNvPicPr>
          <p:nvPr/>
        </p:nvPicPr>
        <p:blipFill>
          <a:blip r:embed="rId3"/>
          <a:stretch>
            <a:fillRect/>
          </a:stretch>
        </p:blipFill>
        <p:spPr>
          <a:xfrm>
            <a:off x="125289" y="848728"/>
            <a:ext cx="5414878" cy="4104272"/>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582DC086-4342-4305-97A2-D86356ACDC02}"/>
              </a:ext>
            </a:extLst>
          </p:cNvPr>
          <p:cNvPicPr>
            <a:picLocks noChangeAspect="1"/>
          </p:cNvPicPr>
          <p:nvPr/>
        </p:nvPicPr>
        <p:blipFill>
          <a:blip r:embed="rId4"/>
          <a:stretch>
            <a:fillRect/>
          </a:stretch>
        </p:blipFill>
        <p:spPr>
          <a:xfrm>
            <a:off x="5649055" y="2438400"/>
            <a:ext cx="6412992" cy="36576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DÉFINITION D’OBJECTIFS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pic>
        <p:nvPicPr>
          <p:cNvPr id="7" name="Picture 6">
            <a:extLst>
              <a:ext uri="{FF2B5EF4-FFF2-40B4-BE49-F238E27FC236}">
                <a16:creationId xmlns:a16="http://schemas.microsoft.com/office/drawing/2014/main" id="{9ECB4B9F-CFD3-464B-9BFD-BEAE888023BE}"/>
              </a:ext>
            </a:extLst>
          </p:cNvPr>
          <p:cNvPicPr>
            <a:picLocks noChangeAspect="1"/>
          </p:cNvPicPr>
          <p:nvPr/>
        </p:nvPicPr>
        <p:blipFill>
          <a:blip r:embed="rId3"/>
          <a:srcRect/>
          <a:stretch/>
        </p:blipFill>
        <p:spPr>
          <a:xfrm>
            <a:off x="273388" y="6114917"/>
            <a:ext cx="2755897" cy="463609"/>
          </a:xfrm>
          <a:prstGeom prst="rect">
            <a:avLst/>
          </a:prstGeom>
        </p:spPr>
      </p:pic>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4">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4">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190500" y="68911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36094" y="99567"/>
            <a:ext cx="7279106" cy="58954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dirty="0">
                <a:solidFill>
                  <a:schemeClr val="accent1"/>
                </a:solidFill>
                <a:latin typeface="Calibri" panose="020F0502020204030204" pitchFamily="34" charset="0"/>
                <a:cs typeface="Calibri" panose="020F0502020204030204" pitchFamily="34" charset="0"/>
              </a:rPr>
              <a:t>Cours sur la formulation d’objectifs</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646890" y="966733"/>
            <a:ext cx="10439400" cy="1938992"/>
          </a:xfrm>
          <a:prstGeom prst="rect">
            <a:avLst/>
          </a:prstGeom>
          <a:noFill/>
        </p:spPr>
        <p:txBody>
          <a:bodyPr wrap="square" rtlCol="0">
            <a:spAutoFit/>
          </a:bodyPr>
          <a:lstStyle/>
          <a:p>
            <a:r>
              <a:rPr lang="fr-FR" sz="2400" dirty="0">
                <a:solidFill>
                  <a:schemeClr val="bg1"/>
                </a:solidFill>
                <a:latin typeface="Calibri" panose="020F0502020204030204" pitchFamily="34" charset="0"/>
                <a:cs typeface="Calibri" panose="020F0502020204030204" pitchFamily="34" charset="0"/>
              </a:rPr>
              <a:t>De nombreuses personnes ne parviennent pas à atteindre leurs objectifs car ces derniers ne sont pas réalistes. Ce cours vous apprendra à le faire. Vous commencerez par formuler des objectifs, vous créerez un plan d'action et vous apprendrez ensuite à gérer vos objectifs afin d'obtenir les meilleurs résultats.</a:t>
            </a:r>
            <a:br>
              <a:rPr lang="fr-FR" sz="2400" dirty="0">
                <a:solidFill>
                  <a:schemeClr val="bg1"/>
                </a:solidFill>
                <a:latin typeface="Calibri" panose="020F0502020204030204" pitchFamily="34" charset="0"/>
                <a:cs typeface="Calibri" panose="020F0502020204030204" pitchFamily="34" charset="0"/>
              </a:rPr>
            </a:br>
            <a:r>
              <a:rPr lang="fr-FR" sz="2400" dirty="0">
                <a:solidFill>
                  <a:schemeClr val="bg1"/>
                </a:solidFill>
                <a:latin typeface="Calibri" panose="020F0502020204030204" pitchFamily="34" charset="0"/>
                <a:cs typeface="Calibri" panose="020F0502020204030204" pitchFamily="34" charset="0"/>
              </a:rPr>
              <a:t> À la fin du cours, vous serez sur la voie du succès.   </a:t>
            </a:r>
          </a:p>
        </p:txBody>
      </p:sp>
      <p:pic>
        <p:nvPicPr>
          <p:cNvPr id="4" name="Picture 3">
            <a:extLst>
              <a:ext uri="{FF2B5EF4-FFF2-40B4-BE49-F238E27FC236}">
                <a16:creationId xmlns:a16="http://schemas.microsoft.com/office/drawing/2014/main" id="{14D17D98-551B-4BD0-97A7-1BB5379AEDC6}"/>
              </a:ext>
            </a:extLst>
          </p:cNvPr>
          <p:cNvPicPr>
            <a:picLocks noChangeAspect="1"/>
          </p:cNvPicPr>
          <p:nvPr/>
        </p:nvPicPr>
        <p:blipFill>
          <a:blip r:embed="rId4"/>
          <a:stretch>
            <a:fillRect/>
          </a:stretch>
        </p:blipFill>
        <p:spPr>
          <a:xfrm>
            <a:off x="3422052" y="3062137"/>
            <a:ext cx="5780290" cy="3470618"/>
          </a:xfrm>
          <a:prstGeom prst="rect">
            <a:avLst/>
          </a:prstGeom>
        </p:spPr>
      </p:pic>
    </p:spTree>
    <p:extLst>
      <p:ext uri="{BB962C8B-B14F-4D97-AF65-F5344CB8AC3E}">
        <p14:creationId xmlns:p14="http://schemas.microsoft.com/office/powerpoint/2010/main" val="2361698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63385" y="1458067"/>
            <a:ext cx="1561339" cy="4437730"/>
            <a:chOff x="563385" y="1458067"/>
            <a:chExt cx="1561339" cy="4437730"/>
          </a:xfrm>
        </p:grpSpPr>
        <p:sp>
          <p:nvSpPr>
            <p:cNvPr id="27" name="Rectangle 14"/>
            <p:cNvSpPr>
              <a:spLocks noChangeArrowheads="1"/>
            </p:cNvSpPr>
            <p:nvPr/>
          </p:nvSpPr>
          <p:spPr bwMode="auto">
            <a:xfrm>
              <a:off x="875519" y="3620050"/>
              <a:ext cx="1218094"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cap="none" normalizeH="0" baseline="0" noProof="0" dirty="0" err="1">
                  <a:ln>
                    <a:noFill/>
                  </a:ln>
                  <a:solidFill>
                    <a:srgbClr val="F0C300"/>
                  </a:solidFill>
                  <a:uLnTx/>
                  <a:uFillTx/>
                  <a:latin typeface="Calibri" panose="020F0502020204030204" pitchFamily="34" charset="0"/>
                  <a:ea typeface="Arial" charset="0"/>
                  <a:cs typeface="Calibri" panose="020F0502020204030204" pitchFamily="34" charset="0"/>
                </a:rPr>
                <a:t>pécifique</a:t>
              </a:r>
              <a:endParaRPr kumimoji="0" lang="fr-FR" sz="2400" b="1" i="0" u="none" strike="noStrike" cap="none" normalizeH="0" baseline="0" noProof="0" dirty="0">
                <a:ln>
                  <a:noFill/>
                </a:ln>
                <a:solidFill>
                  <a:srgbClr val="F0C300"/>
                </a:solidFill>
                <a:uLnTx/>
                <a:uFillTx/>
                <a:latin typeface="Calibri" panose="020F0502020204030204" pitchFamily="34" charset="0"/>
                <a:ea typeface="Arial" charset="0"/>
                <a:cs typeface="Calibri" panose="020F0502020204030204" pitchFamily="34" charset="0"/>
              </a:endParaRP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5400" b="0" i="0" u="none" strike="noStrike" cap="none" normalizeH="0" baseline="0" noProof="0">
                  <a:ln>
                    <a:noFill/>
                  </a:ln>
                  <a:solidFill>
                    <a:srgbClr val="F0C300"/>
                  </a:solidFill>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S’assurer que l'objectif est clair.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89874" y="1479112"/>
            <a:ext cx="1976334" cy="4329315"/>
            <a:chOff x="2589874" y="1479112"/>
            <a:chExt cx="1976334" cy="4329315"/>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cap="none" normalizeH="0" baseline="0" noProof="0">
                  <a:ln>
                    <a:noFill/>
                  </a:ln>
                  <a:solidFill>
                    <a:srgbClr val="F76639"/>
                  </a:solidFill>
                  <a:uLnTx/>
                  <a:uFillTx/>
                  <a:latin typeface="Calibri" panose="020F0502020204030204" pitchFamily="34" charset="0"/>
                  <a:ea typeface="Arial" charset="0"/>
                  <a:cs typeface="Calibri" panose="020F0502020204030204" pitchFamily="34" charset="0"/>
                </a:rPr>
                <a:t>esurable</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5400" b="0" i="0" u="none" strike="noStrike" cap="none" normalizeH="0" baseline="0" noProof="0">
                  <a:ln>
                    <a:noFill/>
                  </a:ln>
                  <a:solidFill>
                    <a:srgbClr val="F76639"/>
                  </a:solidFill>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L’évolution des progrès doit être mesurable.</a:t>
              </a:r>
            </a:p>
          </p:txBody>
        </p:sp>
      </p:grpSp>
      <p:grpSp>
        <p:nvGrpSpPr>
          <p:cNvPr id="17" name="Group 16"/>
          <p:cNvGrpSpPr/>
          <p:nvPr/>
        </p:nvGrpSpPr>
        <p:grpSpPr>
          <a:xfrm>
            <a:off x="5204374" y="1442025"/>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cap="none" normalizeH="0" baseline="0" noProof="0">
                  <a:ln>
                    <a:noFill/>
                  </a:ln>
                  <a:solidFill>
                    <a:srgbClr val="732E81"/>
                  </a:solidFill>
                  <a:uLnTx/>
                  <a:uFillTx/>
                  <a:latin typeface="Calibri" panose="020F0502020204030204" pitchFamily="34" charset="0"/>
                  <a:ea typeface="Arial" charset="0"/>
                  <a:cs typeface="Calibri" panose="020F0502020204030204" pitchFamily="34" charset="0"/>
                </a:rPr>
                <a:t>tteignable</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5400" b="1" i="0" u="none" strike="noStrike" cap="none" normalizeH="0" baseline="0" noProof="0">
                  <a:ln>
                    <a:noFill/>
                  </a:ln>
                  <a:solidFill>
                    <a:srgbClr val="732E81"/>
                  </a:solidFill>
                  <a:uLnTx/>
                  <a:uFillTx/>
                  <a:latin typeface="Calibri" panose="020F0502020204030204" pitchFamily="34" charset="0"/>
                  <a:ea typeface="Arial" charset="0"/>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Chaque objectif doit être possible à atteindre.</a:t>
              </a:r>
            </a:p>
          </p:txBody>
        </p:sp>
      </p:grpSp>
      <p:grpSp>
        <p:nvGrpSpPr>
          <p:cNvPr id="18" name="Group 17"/>
          <p:cNvGrpSpPr/>
          <p:nvPr/>
        </p:nvGrpSpPr>
        <p:grpSpPr>
          <a:xfrm>
            <a:off x="7655714" y="1458067"/>
            <a:ext cx="1895637" cy="4209446"/>
            <a:chOff x="7655714" y="1458067"/>
            <a:chExt cx="1895637"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cap="none" normalizeH="0" baseline="0" noProof="0">
                  <a:ln>
                    <a:noFill/>
                  </a:ln>
                  <a:solidFill>
                    <a:srgbClr val="407CCA"/>
                  </a:solidFill>
                  <a:uLnTx/>
                  <a:uFillTx/>
                  <a:latin typeface="Calibri" panose="020F0502020204030204" pitchFamily="34" charset="0"/>
                  <a:ea typeface="Arial" charset="0"/>
                  <a:cs typeface="Calibri" panose="020F0502020204030204" pitchFamily="34" charset="0"/>
                </a:rPr>
                <a:t>éaliste</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5400" b="1" i="0" u="none" strike="noStrike" cap="none" normalizeH="0" baseline="0" noProof="0">
                  <a:ln>
                    <a:noFill/>
                  </a:ln>
                  <a:solidFill>
                    <a:srgbClr val="407CCA"/>
                  </a:solidFill>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Ambitieux mais pas irréalisable.</a:t>
              </a:r>
            </a:p>
          </p:txBody>
        </p:sp>
      </p:grpSp>
      <p:grpSp>
        <p:nvGrpSpPr>
          <p:cNvPr id="19" name="Group 18"/>
          <p:cNvGrpSpPr/>
          <p:nvPr/>
        </p:nvGrpSpPr>
        <p:grpSpPr>
          <a:xfrm>
            <a:off x="9815091" y="1479112"/>
            <a:ext cx="2095865" cy="4416685"/>
            <a:chOff x="9815091" y="1479112"/>
            <a:chExt cx="2095865" cy="4416685"/>
          </a:xfrm>
        </p:grpSpPr>
        <p:sp>
          <p:nvSpPr>
            <p:cNvPr id="37" name="Rectangle 18"/>
            <p:cNvSpPr>
              <a:spLocks noChangeArrowheads="1"/>
            </p:cNvSpPr>
            <p:nvPr/>
          </p:nvSpPr>
          <p:spPr bwMode="auto">
            <a:xfrm>
              <a:off x="10202512" y="3595565"/>
              <a:ext cx="17084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300" b="1" i="0" u="none" strike="noStrike" cap="none" normalizeH="0" baseline="0" noProof="0" dirty="0">
                  <a:ln>
                    <a:noFill/>
                  </a:ln>
                  <a:solidFill>
                    <a:srgbClr val="00A869"/>
                  </a:solidFill>
                  <a:uLnTx/>
                  <a:uFillTx/>
                  <a:latin typeface="Calibri" panose="020F0502020204030204" pitchFamily="34" charset="0"/>
                  <a:ea typeface="Arial" charset="0"/>
                  <a:cs typeface="Calibri" panose="020F0502020204030204" pitchFamily="34" charset="0"/>
                </a:rPr>
                <a:t>limité dans le   </a:t>
              </a:r>
              <a:r>
                <a:rPr kumimoji="0" lang="fr-FR" sz="2300" b="1" i="0" u="none" strike="noStrike" cap="none" normalizeH="0" baseline="0" noProof="0" dirty="0" err="1">
                  <a:ln>
                    <a:noFill/>
                  </a:ln>
                  <a:solidFill>
                    <a:srgbClr val="00A869"/>
                  </a:solidFill>
                  <a:uLnTx/>
                  <a:uFillTx/>
                  <a:latin typeface="Calibri" panose="020F0502020204030204" pitchFamily="34" charset="0"/>
                  <a:ea typeface="Arial" charset="0"/>
                  <a:cs typeface="Calibri" panose="020F0502020204030204" pitchFamily="34" charset="0"/>
                </a:rPr>
                <a:t>emps</a:t>
              </a:r>
              <a:endParaRPr kumimoji="0" lang="fr-FR" sz="2300" b="1" i="0" u="none" strike="noStrike" cap="none" normalizeH="0" baseline="0" noProof="0" dirty="0">
                <a:ln>
                  <a:noFill/>
                </a:ln>
                <a:solidFill>
                  <a:srgbClr val="00A869"/>
                </a:solidFill>
                <a:uLnTx/>
                <a:uFillTx/>
                <a:latin typeface="Calibri" panose="020F0502020204030204" pitchFamily="34" charset="0"/>
                <a:ea typeface="Arial" charset="0"/>
                <a:cs typeface="Calibri" panose="020F0502020204030204" pitchFamily="34" charset="0"/>
              </a:endParaRPr>
            </a:p>
          </p:txBody>
        </p:sp>
        <p:sp>
          <p:nvSpPr>
            <p:cNvPr id="40" name="Rectangle 24"/>
            <p:cNvSpPr>
              <a:spLocks noChangeArrowheads="1"/>
            </p:cNvSpPr>
            <p:nvPr/>
          </p:nvSpPr>
          <p:spPr bwMode="auto">
            <a:xfrm>
              <a:off x="9815091" y="3573883"/>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5400" b="0" i="0" u="none" strike="noStrike" cap="none" normalizeH="0" baseline="0" noProof="0" dirty="0">
                  <a:ln>
                    <a:noFill/>
                  </a:ln>
                  <a:solidFill>
                    <a:srgbClr val="00A869"/>
                  </a:solidFill>
                  <a:uLnTx/>
                  <a:uFillTx/>
                  <a:latin typeface="Calibri" panose="020F0502020204030204" pitchFamily="34" charset="0"/>
                  <a:ea typeface="Arial" charset="0"/>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Avec un calendrier des progrès.</a:t>
              </a:r>
            </a:p>
          </p:txBody>
        </p:sp>
      </p:gr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2400" dirty="0">
                <a:solidFill>
                  <a:srgbClr val="EBB700"/>
                </a:solidFill>
                <a:latin typeface="Calibri" panose="020F0502020204030204" pitchFamily="34" charset="0"/>
                <a:cs typeface="Calibri" panose="020F0502020204030204" pitchFamily="34" charset="0"/>
              </a:rPr>
              <a:t>Formulaire </a:t>
            </a:r>
          </a:p>
          <a:p>
            <a:r>
              <a:rPr lang="fr-FR" sz="2400" dirty="0">
                <a:solidFill>
                  <a:srgbClr val="EBB700"/>
                </a:solidFill>
                <a:latin typeface="Calibri" panose="020F0502020204030204" pitchFamily="34" charset="0"/>
                <a:cs typeface="Calibri" panose="020F0502020204030204" pitchFamily="34" charset="0"/>
              </a:rPr>
              <a:t>d’énoncé d’objectifs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4" name="Picture 3">
            <a:extLst>
              <a:ext uri="{FF2B5EF4-FFF2-40B4-BE49-F238E27FC236}">
                <a16:creationId xmlns:a16="http://schemas.microsoft.com/office/drawing/2014/main" id="{4E68429D-A35F-40BA-A9A5-78DDF79C37C1}"/>
              </a:ext>
            </a:extLst>
          </p:cNvPr>
          <p:cNvPicPr>
            <a:picLocks noChangeAspect="1"/>
          </p:cNvPicPr>
          <p:nvPr/>
        </p:nvPicPr>
        <p:blipFill>
          <a:blip r:embed="rId4"/>
          <a:stretch>
            <a:fillRect/>
          </a:stretch>
        </p:blipFill>
        <p:spPr>
          <a:xfrm>
            <a:off x="4819070" y="228600"/>
            <a:ext cx="4931510" cy="641827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518504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695572"/>
            <a:ext cx="5280463"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39992" y="16042"/>
            <a:ext cx="8242007" cy="70239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Ressources sur la définition d’objectifs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a:solidFill>
                <a:schemeClr val="bg1"/>
              </a:solidFill>
            </a:endParaRPr>
          </a:p>
        </p:txBody>
      </p:sp>
      <p:pic>
        <p:nvPicPr>
          <p:cNvPr id="16" name="Picture 15">
            <a:extLst>
              <a:ext uri="{FF2B5EF4-FFF2-40B4-BE49-F238E27FC236}">
                <a16:creationId xmlns:a16="http://schemas.microsoft.com/office/drawing/2014/main" id="{AEF558DF-0FA8-455F-A9F0-7E2FE838CB98}"/>
              </a:ext>
            </a:extLst>
          </p:cNvPr>
          <p:cNvPicPr>
            <a:picLocks noChangeAspect="1"/>
          </p:cNvPicPr>
          <p:nvPr/>
        </p:nvPicPr>
        <p:blipFill>
          <a:blip r:embed="rId3"/>
          <a:stretch>
            <a:fillRect/>
          </a:stretch>
        </p:blipFill>
        <p:spPr>
          <a:xfrm>
            <a:off x="7848600" y="4114800"/>
            <a:ext cx="3807194" cy="2285926"/>
          </a:xfrm>
          <a:prstGeom prst="rect">
            <a:avLst/>
          </a:prstGeom>
          <a:effectLst>
            <a:outerShdw blurRad="63500" sx="102000" sy="102000" algn="ctr" rotWithShape="0">
              <a:schemeClr val="accent1">
                <a:alpha val="40000"/>
              </a:schemeClr>
            </a:outerShdw>
          </a:effectLst>
        </p:spPr>
      </p:pic>
      <p:sp>
        <p:nvSpPr>
          <p:cNvPr id="18" name="TextBox 93">
            <a:extLst>
              <a:ext uri="{FF2B5EF4-FFF2-40B4-BE49-F238E27FC236}">
                <a16:creationId xmlns:a16="http://schemas.microsoft.com/office/drawing/2014/main" id="{8F290289-C6C9-4DE5-983D-EB3EFBA4F227}"/>
              </a:ext>
            </a:extLst>
          </p:cNvPr>
          <p:cNvSpPr txBox="1">
            <a:spLocks noChangeArrowheads="1"/>
          </p:cNvSpPr>
          <p:nvPr/>
        </p:nvSpPr>
        <p:spPr bwMode="auto">
          <a:xfrm>
            <a:off x="8686800" y="2754981"/>
            <a:ext cx="2581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Cours en ligne sur le Centre de formation Lions</a:t>
            </a:r>
          </a:p>
        </p:txBody>
      </p:sp>
      <p:sp>
        <p:nvSpPr>
          <p:cNvPr id="21" name="TextBox 93">
            <a:extLst>
              <a:ext uri="{FF2B5EF4-FFF2-40B4-BE49-F238E27FC236}">
                <a16:creationId xmlns:a16="http://schemas.microsoft.com/office/drawing/2014/main" id="{9EA5E671-CC24-458F-8A72-697533532958}"/>
              </a:ext>
            </a:extLst>
          </p:cNvPr>
          <p:cNvSpPr txBox="1">
            <a:spLocks noChangeArrowheads="1"/>
          </p:cNvSpPr>
          <p:nvPr/>
        </p:nvSpPr>
        <p:spPr bwMode="auto">
          <a:xfrm>
            <a:off x="3581400" y="4791530"/>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dirty="0">
                <a:ln>
                  <a:noFill/>
                </a:ln>
                <a:solidFill>
                  <a:srgbClr val="00B0F0"/>
                </a:solidFill>
                <a:uLnTx/>
                <a:uFillTx/>
                <a:latin typeface="Calibri" panose="020F0502020204030204" pitchFamily="34" charset="0"/>
                <a:ea typeface="Arial" charset="0"/>
                <a:cs typeface="Calibri" panose="020F0502020204030204" pitchFamily="34" charset="0"/>
                <a:hlinkClick r:id="rId4">
                  <a:extLst>
                    <a:ext uri="{A12FA001-AC4F-418D-AE19-62706E023703}">
                      <ahyp:hlinkClr xmlns:ahyp="http://schemas.microsoft.com/office/drawing/2018/hyperlinkcolor" val="tx"/>
                    </a:ext>
                  </a:extLst>
                </a:hlinkClick>
              </a:rPr>
              <a:t>Site web du Lions Clubs International</a:t>
            </a:r>
            <a:endParaRPr kumimoji="0" lang="fr-FR"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endParaRPr>
          </a:p>
        </p:txBody>
      </p:sp>
      <p:pic>
        <p:nvPicPr>
          <p:cNvPr id="24" name="Picture 23">
            <a:extLst>
              <a:ext uri="{FF2B5EF4-FFF2-40B4-BE49-F238E27FC236}">
                <a16:creationId xmlns:a16="http://schemas.microsoft.com/office/drawing/2014/main" id="{2C5E7713-9A3B-4938-93A6-09FF3F1DD688}"/>
              </a:ext>
            </a:extLst>
          </p:cNvPr>
          <p:cNvPicPr>
            <a:picLocks noChangeAspect="1"/>
          </p:cNvPicPr>
          <p:nvPr/>
        </p:nvPicPr>
        <p:blipFill>
          <a:blip r:embed="rId5"/>
          <a:stretch>
            <a:fillRect/>
          </a:stretch>
        </p:blipFill>
        <p:spPr>
          <a:xfrm>
            <a:off x="358442" y="3955310"/>
            <a:ext cx="3114675" cy="2847975"/>
          </a:xfrm>
          <a:prstGeom prst="rect">
            <a:avLst/>
          </a:prstGeom>
        </p:spPr>
      </p:pic>
      <p:pic>
        <p:nvPicPr>
          <p:cNvPr id="3" name="Picture 2">
            <a:extLst>
              <a:ext uri="{FF2B5EF4-FFF2-40B4-BE49-F238E27FC236}">
                <a16:creationId xmlns:a16="http://schemas.microsoft.com/office/drawing/2014/main" id="{7F5AEDDA-6F6D-42AE-9529-CABA5D7ED230}"/>
              </a:ext>
            </a:extLst>
          </p:cNvPr>
          <p:cNvPicPr>
            <a:picLocks noChangeAspect="1"/>
          </p:cNvPicPr>
          <p:nvPr/>
        </p:nvPicPr>
        <p:blipFill>
          <a:blip r:embed="rId6"/>
          <a:stretch>
            <a:fillRect/>
          </a:stretch>
        </p:blipFill>
        <p:spPr>
          <a:xfrm>
            <a:off x="535042" y="1224779"/>
            <a:ext cx="7227994" cy="2540123"/>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701699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ÉLABORER UN PLAN POUR ATTEINDRE NOS OBJECTIFS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19204"/>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28</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fr-FR" sz="2400">
                <a:solidFill>
                  <a:schemeClr val="bg1"/>
                </a:solidFill>
                <a:latin typeface="Calibri" panose="020F0502020204030204" pitchFamily="34" charset="0"/>
                <a:cs typeface="Calibri" panose="020F0502020204030204" pitchFamily="34" charset="0"/>
              </a:rPr>
              <a:t>Pour chaque axe prioritaire</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400">
                <a:solidFill>
                  <a:schemeClr val="bg1"/>
                </a:solidFill>
                <a:latin typeface="Calibri" panose="020F0502020204030204" pitchFamily="34" charset="0"/>
                <a:cs typeface="Calibri" panose="020F0502020204030204" pitchFamily="34" charset="0"/>
              </a:rPr>
              <a:t>Quoi ? (Énoncé d'objectif)</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400">
                <a:solidFill>
                  <a:schemeClr val="bg1"/>
                </a:solidFill>
                <a:latin typeface="Calibri" panose="020F0502020204030204" pitchFamily="34" charset="0"/>
                <a:cs typeface="Calibri" panose="020F0502020204030204" pitchFamily="34" charset="0"/>
              </a:rPr>
              <a:t>Comment ? (Étapes d'action)</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400">
                <a:solidFill>
                  <a:schemeClr val="bg1"/>
                </a:solidFill>
                <a:latin typeface="Calibri" panose="020F0502020204030204" pitchFamily="34" charset="0"/>
                <a:cs typeface="Calibri" panose="020F0502020204030204" pitchFamily="34" charset="0"/>
              </a:rPr>
              <a:t>Quand ? (Échéance)</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400">
                <a:solidFill>
                  <a:schemeClr val="bg1"/>
                </a:solidFill>
                <a:latin typeface="Calibri" panose="020F0502020204030204" pitchFamily="34" charset="0"/>
                <a:cs typeface="Calibri" panose="020F0502020204030204" pitchFamily="34" charset="0"/>
              </a:rPr>
              <a:t>Qui ? (Responsables)</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400">
                <a:solidFill>
                  <a:schemeClr val="bg1"/>
                </a:solidFill>
                <a:latin typeface="Calibri" panose="020F0502020204030204" pitchFamily="34" charset="0"/>
                <a:cs typeface="Calibri" panose="020F0502020204030204" pitchFamily="34" charset="0"/>
              </a:rPr>
              <a:t>Comment évaluer le résultat ? (Indicateurs de résultats)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420149"/>
            <a:ext cx="5609842" cy="4893647"/>
          </a:xfrm>
          <a:prstGeom prst="rect">
            <a:avLst/>
          </a:prstGeom>
        </p:spPr>
        <p:txBody>
          <a:bodyPr wrap="square">
            <a:spAutoFit/>
          </a:bodyPr>
          <a:lstStyle/>
          <a:p>
            <a:r>
              <a:rPr lang="fr-FR" sz="2400" b="1">
                <a:solidFill>
                  <a:schemeClr val="bg1"/>
                </a:solidFill>
                <a:latin typeface="Calibri" panose="020F0502020204030204" pitchFamily="34" charset="0"/>
                <a:cs typeface="Calibri" panose="020F0502020204030204" pitchFamily="34" charset="0"/>
              </a:rPr>
              <a:t>ÉLABOREZ VOTRE </a:t>
            </a:r>
            <a:r>
              <a:rPr lang="fr-FR" sz="2400" b="1" i="1">
                <a:solidFill>
                  <a:schemeClr val="bg1"/>
                </a:solidFill>
                <a:latin typeface="Calibri" panose="020F0502020204030204" pitchFamily="34" charset="0"/>
                <a:cs typeface="Calibri" panose="020F0502020204030204" pitchFamily="34" charset="0"/>
              </a:rPr>
              <a:t>PLAN D’ACTION</a:t>
            </a:r>
            <a:r>
              <a:rPr lang="fr-FR" sz="2400">
                <a:solidFill>
                  <a:schemeClr val="bg1"/>
                </a:solidFill>
                <a:latin typeface="Calibri" panose="020F0502020204030204" pitchFamily="34" charset="0"/>
                <a:cs typeface="Calibri" panose="020F0502020204030204" pitchFamily="34" charset="0"/>
              </a:rPr>
              <a:t> en définissant les étapes pour atteindre vos objectifs.</a:t>
            </a:r>
            <a:r>
              <a:rPr lang="fr-FR" sz="2400" strike="sngStrike">
                <a:solidFill>
                  <a:schemeClr val="bg1"/>
                </a:solidFill>
                <a:latin typeface="Calibri" panose="020F0502020204030204" pitchFamily="34" charset="0"/>
                <a:cs typeface="Calibri" panose="020F0502020204030204" pitchFamily="34" charset="0"/>
              </a:rPr>
              <a:t> </a:t>
            </a:r>
          </a:p>
          <a:p>
            <a:endParaRPr lang="en-US" sz="2400" dirty="0">
              <a:solidFill>
                <a:schemeClr val="bg1"/>
              </a:solidFill>
              <a:latin typeface="Calibri" panose="020F0502020204030204" pitchFamily="34" charset="0"/>
              <a:cs typeface="Calibri" panose="020F0502020204030204" pitchFamily="34" charset="0"/>
            </a:endParaRPr>
          </a:p>
          <a:p>
            <a:r>
              <a:rPr lang="fr-FR" sz="2400">
                <a:solidFill>
                  <a:schemeClr val="bg1"/>
                </a:solidFill>
                <a:latin typeface="Calibri" panose="020F0502020204030204" pitchFamily="34" charset="0"/>
                <a:cs typeface="Calibri" panose="020F0502020204030204" pitchFamily="34" charset="0"/>
              </a:rPr>
              <a:t>Ce processus précisera comment atteindre l'objectif (étapes d'action), quand chaque étape sera terminée, qui sera responsable de chacune et comment vérifier que chaque étape a été bien complétée. La feuille de travail </a:t>
            </a:r>
            <a:r>
              <a:rPr lang="fr-FR" sz="2400" i="1">
                <a:solidFill>
                  <a:schemeClr val="bg1"/>
                </a:solidFill>
                <a:latin typeface="Calibri" panose="020F0502020204030204" pitchFamily="34" charset="0"/>
                <a:cs typeface="Calibri" panose="020F0502020204030204" pitchFamily="34" charset="0"/>
              </a:rPr>
              <a:t>Plan d'action</a:t>
            </a:r>
            <a:r>
              <a:rPr lang="fr-FR" sz="2400">
                <a:solidFill>
                  <a:schemeClr val="bg1"/>
                </a:solidFill>
                <a:latin typeface="Calibri" panose="020F0502020204030204" pitchFamily="34" charset="0"/>
                <a:cs typeface="Calibri" panose="020F0502020204030204" pitchFamily="34" charset="0"/>
              </a:rPr>
              <a:t> est un outil de développement de plan pour chaque objectif. Pris ensemble, ces plans pour chaque objectif forment votre </a:t>
            </a:r>
            <a:r>
              <a:rPr lang="fr-FR" sz="2400" i="1">
                <a:solidFill>
                  <a:schemeClr val="bg1"/>
                </a:solidFill>
                <a:latin typeface="Calibri" panose="020F0502020204030204" pitchFamily="34" charset="0"/>
                <a:cs typeface="Calibri" panose="020F0502020204030204" pitchFamily="34" charset="0"/>
              </a:rPr>
              <a:t>Réussite</a:t>
            </a:r>
            <a:r>
              <a:rPr lang="fr-FR" sz="2400">
                <a:solidFill>
                  <a:schemeClr val="bg1"/>
                </a:solidFill>
                <a:latin typeface="Calibri" panose="020F0502020204030204" pitchFamily="34" charset="0"/>
                <a:cs typeface="Calibri" panose="020F0502020204030204" pitchFamily="34" charset="0"/>
              </a:rPr>
              <a:t>.</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6"/>
            <a:ext cx="11107595"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rPr>
              <a:t>Élaborer un plan pour atteindre nos objectifs</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455387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1575217"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2400" dirty="0">
                <a:solidFill>
                  <a:srgbClr val="EBB700"/>
                </a:solidFill>
                <a:latin typeface="Calibri" panose="020F0502020204030204" pitchFamily="34" charset="0"/>
                <a:cs typeface="Calibri" panose="020F0502020204030204" pitchFamily="34" charset="0"/>
              </a:rPr>
              <a:t>Feuille de travail </a:t>
            </a:r>
            <a:r>
              <a:rPr lang="fr-FR" sz="2400" i="1" dirty="0">
                <a:solidFill>
                  <a:srgbClr val="EBB700"/>
                </a:solidFill>
                <a:latin typeface="Calibri" panose="020F0502020204030204" pitchFamily="34" charset="0"/>
                <a:cs typeface="Calibri" panose="020F0502020204030204" pitchFamily="34" charset="0"/>
              </a:rPr>
              <a:t>Plan d'action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09800" y="6376587"/>
            <a:ext cx="78735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1"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Faire des copies de cette feuille et en remplir une par objectif.</a:t>
            </a:r>
          </a:p>
        </p:txBody>
      </p:sp>
      <p:pic>
        <p:nvPicPr>
          <p:cNvPr id="3" name="Picture 2">
            <a:extLst>
              <a:ext uri="{FF2B5EF4-FFF2-40B4-BE49-F238E27FC236}">
                <a16:creationId xmlns:a16="http://schemas.microsoft.com/office/drawing/2014/main" id="{D0440C76-FAE8-4A68-B746-F41A978CA1EE}"/>
              </a:ext>
            </a:extLst>
          </p:cNvPr>
          <p:cNvPicPr>
            <a:picLocks noChangeAspect="1"/>
          </p:cNvPicPr>
          <p:nvPr/>
        </p:nvPicPr>
        <p:blipFill>
          <a:blip r:embed="rId4"/>
          <a:stretch>
            <a:fillRect/>
          </a:stretch>
        </p:blipFill>
        <p:spPr>
          <a:xfrm>
            <a:off x="5029200" y="152400"/>
            <a:ext cx="4670606" cy="6071787"/>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accent1"/>
                </a:solidFill>
                <a:latin typeface="Calibri" panose="020F0502020204030204" pitchFamily="34" charset="0"/>
                <a:cs typeface="Calibri" panose="020F0502020204030204" pitchFamily="34" charset="0"/>
              </a:rPr>
              <a:t>Approche Globale Effectif pour les clubs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grpSp>
        <p:nvGrpSpPr>
          <p:cNvPr id="2" name="Group 1">
            <a:extLst>
              <a:ext uri="{FF2B5EF4-FFF2-40B4-BE49-F238E27FC236}">
                <a16:creationId xmlns:a16="http://schemas.microsoft.com/office/drawing/2014/main" id="{D639E146-14E1-4FAA-8A05-A7D728D33865}"/>
              </a:ext>
            </a:extLst>
          </p:cNvPr>
          <p:cNvGrpSpPr/>
          <p:nvPr/>
        </p:nvGrpSpPr>
        <p:grpSpPr>
          <a:xfrm>
            <a:off x="1784174" y="3001403"/>
            <a:ext cx="8579026" cy="2771777"/>
            <a:chOff x="1784174" y="3001403"/>
            <a:chExt cx="5759626" cy="2771777"/>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849278" y="530957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a:solidFill>
                    <a:schemeClr val="accent1"/>
                  </a:solidFill>
                  <a:latin typeface="Calibri" panose="020F0502020204030204" pitchFamily="34" charset="0"/>
                  <a:cs typeface="Calibri" panose="020F0502020204030204" pitchFamily="34" charset="0"/>
                </a:rPr>
                <a:t>Bâtir la réussite</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46326" y="3001403"/>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a:solidFill>
                    <a:schemeClr val="accent1"/>
                  </a:solidFill>
                  <a:latin typeface="Calibri" panose="020F0502020204030204" pitchFamily="34" charset="0"/>
                  <a:cs typeface="Calibri" panose="020F0502020204030204" pitchFamily="34" charset="0"/>
                </a:rPr>
                <a:t>Former une équipe de leaders</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dirty="0">
                  <a:solidFill>
                    <a:schemeClr val="accent1"/>
                  </a:solidFill>
                  <a:latin typeface="Calibri" panose="020F0502020204030204" pitchFamily="34" charset="0"/>
                  <a:cs typeface="Calibri" panose="020F0502020204030204" pitchFamily="34" charset="0"/>
                </a:rPr>
                <a:t>Élaborer une vision, évaluer les besoins et formuler des objectifs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a:solidFill>
                    <a:schemeClr val="accent1"/>
                  </a:solidFill>
                  <a:latin typeface="Calibri" panose="020F0502020204030204" pitchFamily="34" charset="0"/>
                  <a:cs typeface="Calibri" panose="020F0502020204030204" pitchFamily="34" charset="0"/>
                </a:rPr>
                <a:t>Élaborer un plan pour atteindre nos objectifs</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32092"/>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98315"/>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a typeface="ヒラギノ角ゴ Pro W3" pitchFamily="84" charset="-128"/>
              </a:rPr>
              <a:t>4</a:t>
            </a:r>
          </a:p>
        </p:txBody>
      </p:sp>
      <p:graphicFrame>
        <p:nvGraphicFramePr>
          <p:cNvPr id="18" name="Diagram 17">
            <a:extLst>
              <a:ext uri="{FF2B5EF4-FFF2-40B4-BE49-F238E27FC236}">
                <a16:creationId xmlns:a16="http://schemas.microsoft.com/office/drawing/2014/main" id="{AA16FCE3-93CF-4CA3-B39B-A4F086BB3856}"/>
              </a:ext>
            </a:extLst>
          </p:cNvPr>
          <p:cNvGraphicFramePr/>
          <p:nvPr>
            <p:extLst>
              <p:ext uri="{D42A27DB-BD31-4B8C-83A1-F6EECF244321}">
                <p14:modId xmlns:p14="http://schemas.microsoft.com/office/powerpoint/2010/main" val="2741259434"/>
              </p:ext>
            </p:extLst>
          </p:nvPr>
        </p:nvGraphicFramePr>
        <p:xfrm>
          <a:off x="1765513" y="1402091"/>
          <a:ext cx="7946307" cy="11679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0185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BÂTIR LA RÉUSSITE</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30</a:t>
            </a:fld>
            <a:endParaRPr lang="en-US" sz="1000">
              <a:solidFill>
                <a:schemeClr val="bg1"/>
              </a:solidFill>
            </a:endParaRPr>
          </a:p>
        </p:txBody>
      </p:sp>
      <p:pic>
        <p:nvPicPr>
          <p:cNvPr id="7" name="Picture 6">
            <a:extLst>
              <a:ext uri="{FF2B5EF4-FFF2-40B4-BE49-F238E27FC236}">
                <a16:creationId xmlns:a16="http://schemas.microsoft.com/office/drawing/2014/main" id="{9ECB4B9F-CFD3-464B-9BFD-BEAE888023BE}"/>
              </a:ext>
            </a:extLst>
          </p:cNvPr>
          <p:cNvPicPr>
            <a:picLocks noChangeAspect="1"/>
          </p:cNvPicPr>
          <p:nvPr/>
        </p:nvPicPr>
        <p:blipFill>
          <a:blip r:embed="rId3"/>
          <a:srcRect/>
          <a:stretch/>
        </p:blipFill>
        <p:spPr>
          <a:xfrm>
            <a:off x="273388" y="6114917"/>
            <a:ext cx="2755897" cy="463609"/>
          </a:xfrm>
          <a:prstGeom prst="rect">
            <a:avLst/>
          </a:prstGeom>
        </p:spPr>
      </p:pic>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4">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4">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593959"/>
            <a:ext cx="3124200" cy="13710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28600" y="124878"/>
            <a:ext cx="4495800" cy="44501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Bâtir la réussite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31</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566700" y="1023908"/>
            <a:ext cx="11058600" cy="462095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fr-FR" sz="2400">
                <a:solidFill>
                  <a:schemeClr val="bg1"/>
                </a:solidFill>
                <a:latin typeface="Calibri" panose="020F0502020204030204" pitchFamily="34" charset="0"/>
                <a:cs typeface="Calibri" panose="020F0502020204030204" pitchFamily="34" charset="0"/>
              </a:rPr>
              <a:t>Mettez votre plan en œuvre, mesurez-en la réussite et n'oubliez pas de la célébrer !</a:t>
            </a:r>
          </a:p>
          <a:p>
            <a:pPr marL="0" indent="0">
              <a:buClr>
                <a:schemeClr val="accent1"/>
              </a:buClr>
              <a:buFont typeface="Arial" pitchFamily="34" charset="0"/>
              <a:buNone/>
            </a:pPr>
            <a:endParaRPr lang="en-US" sz="2400" kern="0" dirty="0">
              <a:solidFill>
                <a:schemeClr val="bg1"/>
              </a:solidFill>
              <a:latin typeface="Calibri" panose="020F0502020204030204" pitchFamily="34" charset="0"/>
              <a:cs typeface="Calibri" panose="020F0502020204030204" pitchFamily="34" charset="0"/>
            </a:endParaRPr>
          </a:p>
          <a:p>
            <a:pPr marL="0" indent="0">
              <a:buClr>
                <a:schemeClr val="accent1"/>
              </a:buClr>
              <a:buFont typeface="Arial" pitchFamily="34" charset="0"/>
              <a:buNone/>
            </a:pPr>
            <a:r>
              <a:rPr lang="fr-FR" sz="2400">
                <a:solidFill>
                  <a:schemeClr val="bg1"/>
                </a:solidFill>
                <a:latin typeface="Calibri" panose="020F0502020204030204" pitchFamily="34" charset="0"/>
                <a:cs typeface="Calibri" panose="020F0502020204030204" pitchFamily="34" charset="0"/>
              </a:rPr>
              <a:t>Félicitations. Cet investissement dans l'élaboration d'une vision clairement définie sera un outil précieux tout au long de la mise en œuvre du plan.</a:t>
            </a:r>
          </a:p>
          <a:p>
            <a:pPr marL="0" indent="0">
              <a:buFont typeface="Arial" pitchFamily="34" charset="0"/>
              <a:buNone/>
            </a:pPr>
            <a:endParaRPr lang="en-US" kern="0" dirty="0"/>
          </a:p>
        </p:txBody>
      </p:sp>
      <p:graphicFrame>
        <p:nvGraphicFramePr>
          <p:cNvPr id="13" name="Diagram 12">
            <a:extLst>
              <a:ext uri="{FF2B5EF4-FFF2-40B4-BE49-F238E27FC236}">
                <a16:creationId xmlns:a16="http://schemas.microsoft.com/office/drawing/2014/main" id="{B9545A6F-B751-46B8-9147-D66D48703E57}"/>
              </a:ext>
            </a:extLst>
          </p:cNvPr>
          <p:cNvGraphicFramePr/>
          <p:nvPr>
            <p:extLst>
              <p:ext uri="{D42A27DB-BD31-4B8C-83A1-F6EECF244321}">
                <p14:modId xmlns:p14="http://schemas.microsoft.com/office/powerpoint/2010/main" val="2472434112"/>
              </p:ext>
            </p:extLst>
          </p:nvPr>
        </p:nvGraphicFramePr>
        <p:xfrm>
          <a:off x="3429000" y="2925731"/>
          <a:ext cx="6172200" cy="3609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5815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528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32</a:t>
            </a:fld>
            <a:endParaRPr lang="en-US" sz="100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0" y="1510239"/>
            <a:ext cx="6768584" cy="313775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1600">
                <a:solidFill>
                  <a:schemeClr val="bg1"/>
                </a:solidFill>
                <a:latin typeface="Calibri" panose="020F0502020204030204" pitchFamily="34" charset="0"/>
                <a:cs typeface="Calibri" panose="020F0502020204030204" pitchFamily="34" charset="0"/>
              </a:rPr>
              <a:t>Pour réussir :</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fr-FR" sz="1600" b="1">
                <a:solidFill>
                  <a:schemeClr val="bg1"/>
                </a:solidFill>
                <a:latin typeface="Calibri" panose="020F0502020204030204" pitchFamily="34" charset="0"/>
                <a:cs typeface="Calibri" panose="020F0502020204030204" pitchFamily="34" charset="0"/>
              </a:rPr>
              <a:t>COMMUNIQUEZ</a:t>
            </a:r>
            <a:r>
              <a:rPr lang="fr-FR" sz="1600">
                <a:solidFill>
                  <a:schemeClr val="bg1"/>
                </a:solidFill>
                <a:latin typeface="Calibri" panose="020F0502020204030204" pitchFamily="34" charset="0"/>
                <a:cs typeface="Calibri" panose="020F0502020204030204" pitchFamily="34" charset="0"/>
              </a:rPr>
              <a:t> votre vision à tous les membres du club pour qu'ils en connaissent les objectifs et leur rôle à y jouer. Il est important pour la santé et le dynamisme de tout club que ses membres se sentent liés à ses réussites.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fr-FR" sz="1600" b="1">
                <a:solidFill>
                  <a:schemeClr val="bg1"/>
                </a:solidFill>
                <a:latin typeface="Calibri" panose="020F0502020204030204" pitchFamily="34" charset="0"/>
                <a:cs typeface="Calibri" panose="020F0502020204030204" pitchFamily="34" charset="0"/>
              </a:rPr>
              <a:t>SOUTENEZ </a:t>
            </a:r>
            <a:r>
              <a:rPr lang="fr-FR" sz="1600">
                <a:solidFill>
                  <a:schemeClr val="bg1"/>
                </a:solidFill>
                <a:latin typeface="Calibri" panose="020F0502020204030204" pitchFamily="34" charset="0"/>
                <a:cs typeface="Calibri" panose="020F0502020204030204" pitchFamily="34" charset="0"/>
              </a:rPr>
              <a:t>les membres du club engagés dans ce plan en vous assurant qu'ils disposent des ressources pour réussir. Les responsables doivent vérifier auprès des membres du club qu'ils se sentent soutenus et reçoivent les conseils dont ils ont besoin.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fr-FR" sz="1600" b="1">
                <a:solidFill>
                  <a:schemeClr val="bg1"/>
                </a:solidFill>
                <a:latin typeface="Calibri" panose="020F0502020204030204" pitchFamily="34" charset="0"/>
                <a:cs typeface="Calibri" panose="020F0502020204030204" pitchFamily="34" charset="0"/>
              </a:rPr>
              <a:t>RECONNAISSEZ</a:t>
            </a:r>
            <a:r>
              <a:rPr lang="fr-FR" sz="1600">
                <a:solidFill>
                  <a:schemeClr val="bg1"/>
                </a:solidFill>
                <a:latin typeface="Calibri" panose="020F0502020204030204" pitchFamily="34" charset="0"/>
                <a:cs typeface="Calibri" panose="020F0502020204030204" pitchFamily="34" charset="0"/>
              </a:rPr>
              <a:t> les jalons atteints afin que vos Lions se sentent valorisés et qu’ils sachent qu’ils vont dans la bonne direction. Chaque voyage commence par un simple pas. Rassurez fréquemment les membres du club pour maintenir leur motivation et engagement. Ne gardez pas vos réussites secrètes ! Faites-les connaître au public pour inspirer et impliquer ceux qui partagent vos idéaux (ce sont des membres potentiels).</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8"/>
            <a:ext cx="3810000" cy="29810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Bâtir la réussite</a:t>
            </a:r>
          </a:p>
        </p:txBody>
      </p:sp>
      <p:graphicFrame>
        <p:nvGraphicFramePr>
          <p:cNvPr id="8" name="Diagram 7">
            <a:extLst>
              <a:ext uri="{FF2B5EF4-FFF2-40B4-BE49-F238E27FC236}">
                <a16:creationId xmlns:a16="http://schemas.microsoft.com/office/drawing/2014/main" id="{007018E2-EA5D-4E70-AD42-DCDC6CDCC248}"/>
              </a:ext>
            </a:extLst>
          </p:cNvPr>
          <p:cNvGraphicFramePr/>
          <p:nvPr>
            <p:extLst>
              <p:ext uri="{D42A27DB-BD31-4B8C-83A1-F6EECF244321}">
                <p14:modId xmlns:p14="http://schemas.microsoft.com/office/powerpoint/2010/main" val="2894236259"/>
              </p:ext>
            </p:extLst>
          </p:nvPr>
        </p:nvGraphicFramePr>
        <p:xfrm>
          <a:off x="7620000" y="2209800"/>
          <a:ext cx="4244579" cy="2923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3913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33</a:t>
            </a:fld>
            <a:endParaRPr lang="en-US" sz="100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1" y="1447800"/>
            <a:ext cx="7162800" cy="4343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1600">
                <a:solidFill>
                  <a:schemeClr val="bg1"/>
                </a:solidFill>
                <a:latin typeface="Calibri" panose="020F0502020204030204" pitchFamily="34" charset="0"/>
                <a:cs typeface="Calibri" panose="020F0502020204030204" pitchFamily="34" charset="0"/>
              </a:rPr>
              <a:t>Pour réussir :</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fr-FR" sz="1600" b="1">
                <a:solidFill>
                  <a:schemeClr val="bg1"/>
                </a:solidFill>
                <a:latin typeface="Calibri" panose="020F0502020204030204" pitchFamily="34" charset="0"/>
                <a:cs typeface="Calibri" panose="020F0502020204030204" pitchFamily="34" charset="0"/>
              </a:rPr>
              <a:t>ÉVALUEZ</a:t>
            </a:r>
            <a:r>
              <a:rPr lang="fr-FR" sz="1600">
                <a:solidFill>
                  <a:schemeClr val="bg1"/>
                </a:solidFill>
                <a:latin typeface="Calibri" panose="020F0502020204030204" pitchFamily="34" charset="0"/>
                <a:cs typeface="Calibri" panose="020F0502020204030204" pitchFamily="34" charset="0"/>
              </a:rPr>
              <a:t> le plan. Pensez aussi à évaluer régulièrement votre plan. Il peut avoir besoin d'être révisé au fur et à mesure que les circonstances changent. L’élaboration de la vision initiale n'est qu'un début. Maintenez-en la vitalité et la pertinence en mesurant les progrès accomplis et en recueillant systématiquement un retour d’information des membres du club. C'est ainsi que vous obtiendrez les résultats voulus.</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fr-FR" sz="1600" b="1">
                <a:solidFill>
                  <a:schemeClr val="bg1"/>
                </a:solidFill>
                <a:latin typeface="Calibri" panose="020F0502020204030204" pitchFamily="34" charset="0"/>
                <a:cs typeface="Calibri" panose="020F0502020204030204" pitchFamily="34" charset="0"/>
              </a:rPr>
              <a:t>MODIFIEZ</a:t>
            </a:r>
            <a:r>
              <a:rPr lang="fr-FR" sz="1600">
                <a:solidFill>
                  <a:schemeClr val="bg1"/>
                </a:solidFill>
                <a:latin typeface="Calibri" panose="020F0502020204030204" pitchFamily="34" charset="0"/>
                <a:cs typeface="Calibri" panose="020F0502020204030204" pitchFamily="34" charset="0"/>
              </a:rPr>
              <a:t> le plan. N'ayez pas peur de le faire évoluer à mesure que les circonstances changent. Revoyez-le régulièrement, évaluez les besoins, affinez les étapes d’actions. Ne manquez pas de susciter la participation des membres dans la prise de décisions afin qu'ils restent engagés. </a:t>
            </a: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8"/>
            <a:ext cx="4114800" cy="29810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Bâtir la réussite</a:t>
            </a:r>
          </a:p>
        </p:txBody>
      </p:sp>
      <p:graphicFrame>
        <p:nvGraphicFramePr>
          <p:cNvPr id="8" name="Diagram 7">
            <a:extLst>
              <a:ext uri="{FF2B5EF4-FFF2-40B4-BE49-F238E27FC236}">
                <a16:creationId xmlns:a16="http://schemas.microsoft.com/office/drawing/2014/main" id="{D825AA4B-1767-40F8-8FA5-133A37475788}"/>
              </a:ext>
            </a:extLst>
          </p:cNvPr>
          <p:cNvGraphicFramePr/>
          <p:nvPr>
            <p:extLst>
              <p:ext uri="{D42A27DB-BD31-4B8C-83A1-F6EECF244321}">
                <p14:modId xmlns:p14="http://schemas.microsoft.com/office/powerpoint/2010/main" val="200494722"/>
              </p:ext>
            </p:extLst>
          </p:nvPr>
        </p:nvGraphicFramePr>
        <p:xfrm>
          <a:off x="7315200" y="1937324"/>
          <a:ext cx="5105400" cy="2983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396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latin typeface="Calibri" panose="020F0502020204030204" pitchFamily="34" charset="0"/>
                <a:cs typeface="Calibri" panose="020F0502020204030204" pitchFamily="34" charset="0"/>
              </a:rPr>
              <a:t>FÊTER LES RÉUSSITES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34</a:t>
            </a:fld>
            <a:endParaRPr lang="en-US" sz="1000">
              <a:solidFill>
                <a:schemeClr val="bg1"/>
              </a:solidFill>
            </a:endParaRPr>
          </a:p>
        </p:txBody>
      </p:sp>
      <p:pic>
        <p:nvPicPr>
          <p:cNvPr id="7" name="Picture 6">
            <a:extLst>
              <a:ext uri="{FF2B5EF4-FFF2-40B4-BE49-F238E27FC236}">
                <a16:creationId xmlns:a16="http://schemas.microsoft.com/office/drawing/2014/main" id="{9ECB4B9F-CFD3-464B-9BFD-BEAE888023BE}"/>
              </a:ext>
            </a:extLst>
          </p:cNvPr>
          <p:cNvPicPr>
            <a:picLocks noChangeAspect="1"/>
          </p:cNvPicPr>
          <p:nvPr/>
        </p:nvPicPr>
        <p:blipFill>
          <a:blip r:embed="rId3"/>
          <a:srcRect/>
          <a:stretch/>
        </p:blipFill>
        <p:spPr>
          <a:xfrm>
            <a:off x="273388" y="6114917"/>
            <a:ext cx="2755897" cy="463609"/>
          </a:xfrm>
          <a:prstGeom prst="rect">
            <a:avLst/>
          </a:prstGeom>
        </p:spPr>
      </p:pic>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4">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4">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929640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rPr>
              <a:t>Ne manquez pas de fêter les réussites.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660003"/>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dirty="0">
                <a:solidFill>
                  <a:schemeClr val="bg1"/>
                </a:solidFill>
                <a:latin typeface="Calibri" panose="020F0502020204030204" pitchFamily="34" charset="0"/>
                <a:cs typeface="Calibri" panose="020F0502020204030204" pitchFamily="34" charset="0"/>
              </a:rPr>
              <a:t>La boutique </a:t>
            </a:r>
            <a:r>
              <a:rPr lang="fr-FR" sz="2400"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SHOP LCI</a:t>
            </a:r>
            <a:r>
              <a:rPr lang="fr-FR" sz="2400" dirty="0">
                <a:solidFill>
                  <a:schemeClr val="bg1"/>
                </a:solidFill>
                <a:latin typeface="Calibri" panose="020F0502020204030204" pitchFamily="34" charset="0"/>
                <a:cs typeface="Calibri" panose="020F0502020204030204" pitchFamily="34" charset="0"/>
              </a:rPr>
              <a:t> tient à votre disposition des certificats, des plaques et de nombreux articles de reconnaissance et de célébration.</a:t>
            </a:r>
            <a:br>
              <a:rPr lang="fr-FR" sz="2400" dirty="0">
                <a:solidFill>
                  <a:schemeClr val="bg1"/>
                </a:solidFill>
                <a:latin typeface="Calibri" panose="020F0502020204030204" pitchFamily="34" charset="0"/>
                <a:cs typeface="Calibri" panose="020F0502020204030204" pitchFamily="34" charset="0"/>
              </a:rPr>
            </a:br>
            <a:r>
              <a:rPr lang="fr-FR" sz="2400" dirty="0">
                <a:solidFill>
                  <a:schemeClr val="bg1"/>
                </a:solidFill>
                <a:latin typeface="Calibri" panose="020F0502020204030204" pitchFamily="34" charset="0"/>
                <a:cs typeface="Calibri" panose="020F0502020204030204" pitchFamily="34" charset="0"/>
              </a:rPr>
              <a:t>Écrire à </a:t>
            </a:r>
            <a:r>
              <a:rPr lang="fr-FR" sz="2400"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fr-FR" sz="2400" dirty="0">
                <a:solidFill>
                  <a:schemeClr val="bg1"/>
                </a:solidFill>
                <a:latin typeface="Calibri" panose="020F0502020204030204" pitchFamily="34" charset="0"/>
                <a:cs typeface="Calibri" panose="020F0502020204030204" pitchFamily="34" charset="0"/>
              </a:rPr>
              <a:t> si vous avez des questions.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2975246" y="3703334"/>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2400">
                <a:solidFill>
                  <a:schemeClr val="bg1"/>
                </a:solidFill>
                <a:latin typeface="Calibri" panose="020F0502020204030204" pitchFamily="34" charset="0"/>
                <a:cs typeface="Calibri" panose="020F0502020204030204" pitchFamily="34" charset="0"/>
              </a:rPr>
              <a:t>Comment allez-vous fêter vos succès ?</a:t>
            </a:r>
          </a:p>
          <a:p>
            <a:r>
              <a:rPr lang="fr-FR" sz="2400">
                <a:solidFill>
                  <a:schemeClr val="bg1"/>
                </a:solidFill>
                <a:latin typeface="Calibri" panose="020F0502020204030204" pitchFamily="34" charset="0"/>
                <a:cs typeface="Calibri" panose="020F0502020204030204" pitchFamily="34" charset="0"/>
              </a:rPr>
              <a:t> </a:t>
            </a:r>
          </a:p>
          <a:p>
            <a:r>
              <a:rPr lang="fr-FR" sz="2400">
                <a:solidFill>
                  <a:schemeClr val="bg1"/>
                </a:solidFill>
                <a:latin typeface="Calibri" panose="020F0502020204030204" pitchFamily="34" charset="0"/>
                <a:cs typeface="Calibri" panose="020F0502020204030204" pitchFamily="34" charset="0"/>
              </a:rPr>
              <a:t> </a:t>
            </a:r>
          </a:p>
          <a:p>
            <a:r>
              <a:rPr lang="fr-FR" sz="2400">
                <a:solidFill>
                  <a:schemeClr val="bg1"/>
                </a:solidFill>
                <a:latin typeface="Calibri" panose="020F0502020204030204" pitchFamily="34" charset="0"/>
                <a:cs typeface="Calibri" panose="020F0502020204030204" pitchFamily="34" charset="0"/>
              </a:rPr>
              <a:t> </a:t>
            </a:r>
          </a:p>
          <a:p>
            <a:r>
              <a:rPr lang="fr-FR" sz="240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81885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MERCI !</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36</a:t>
            </a:fld>
            <a:endParaRPr lang="en-US" sz="1000">
              <a:solidFill>
                <a:schemeClr val="bg1"/>
              </a:solidFill>
            </a:endParaRPr>
          </a:p>
        </p:txBody>
      </p:sp>
      <p:pic>
        <p:nvPicPr>
          <p:cNvPr id="7" name="Picture 6">
            <a:extLst>
              <a:ext uri="{FF2B5EF4-FFF2-40B4-BE49-F238E27FC236}">
                <a16:creationId xmlns:a16="http://schemas.microsoft.com/office/drawing/2014/main" id="{9ECB4B9F-CFD3-464B-9BFD-BEAE888023B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2482871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accent1"/>
                </a:solidFill>
                <a:latin typeface="Calibri" panose="020F0502020204030204" pitchFamily="34" charset="0"/>
                <a:cs typeface="Calibri" panose="020F0502020204030204" pitchFamily="34" charset="0"/>
              </a:rPr>
              <a:t>Former une équipe de leaders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4524315"/>
          </a:xfrm>
          <a:prstGeom prst="rect">
            <a:avLst/>
          </a:prstGeom>
        </p:spPr>
        <p:txBody>
          <a:bodyPr wrap="square">
            <a:spAutoFit/>
          </a:bodyPr>
          <a:lstStyle/>
          <a:p>
            <a:r>
              <a:rPr lang="fr-FR" sz="2400" b="1" dirty="0">
                <a:solidFill>
                  <a:schemeClr val="bg1"/>
                </a:solidFill>
                <a:latin typeface="Calibri" panose="020F0502020204030204" pitchFamily="34" charset="0"/>
                <a:cs typeface="Calibri" panose="020F0502020204030204" pitchFamily="34" charset="0"/>
              </a:rPr>
              <a:t>Responsables actuels - </a:t>
            </a:r>
            <a:r>
              <a:rPr lang="fr-FR" sz="2400" dirty="0">
                <a:solidFill>
                  <a:schemeClr val="bg1"/>
                </a:solidFill>
                <a:latin typeface="Calibri" panose="020F0502020204030204" pitchFamily="34" charset="0"/>
                <a:cs typeface="Calibri" panose="020F0502020204030204" pitchFamily="34" charset="0"/>
              </a:rPr>
              <a:t>Déterminer qui peut mener à bien l'élaboration de la stratégie et la diriger. </a:t>
            </a:r>
          </a:p>
          <a:p>
            <a:endParaRPr lang="en-US" sz="2400" dirty="0">
              <a:solidFill>
                <a:schemeClr val="bg1"/>
              </a:solidFill>
              <a:latin typeface="Calibri" panose="020F0502020204030204" pitchFamily="34" charset="0"/>
              <a:cs typeface="Calibri" panose="020F0502020204030204" pitchFamily="34" charset="0"/>
            </a:endParaRPr>
          </a:p>
          <a:p>
            <a:r>
              <a:rPr lang="fr-FR" sz="2400" b="1" dirty="0">
                <a:solidFill>
                  <a:schemeClr val="bg1"/>
                </a:solidFill>
                <a:latin typeface="Calibri" panose="020F0502020204030204" pitchFamily="34" charset="0"/>
                <a:cs typeface="Calibri" panose="020F0502020204030204" pitchFamily="34" charset="0"/>
              </a:rPr>
              <a:t>Futurs responsables - </a:t>
            </a:r>
            <a:r>
              <a:rPr lang="fr-FR" sz="2400" dirty="0">
                <a:solidFill>
                  <a:schemeClr val="bg1"/>
                </a:solidFill>
                <a:latin typeface="Calibri" panose="020F0502020204030204" pitchFamily="34" charset="0"/>
                <a:cs typeface="Calibri" panose="020F0502020204030204" pitchFamily="34" charset="0"/>
              </a:rPr>
              <a:t>Inclure des Lions au potentiel de futurs responsables et des Lions qui ont occupé des postes de dirigeants, qui peuvent fournir des informations, un soutien et qui sont intéressés par l'avenir du club. </a:t>
            </a:r>
          </a:p>
          <a:p>
            <a:endParaRPr lang="en-US" sz="2400" dirty="0">
              <a:solidFill>
                <a:schemeClr val="bg1"/>
              </a:solidFill>
              <a:latin typeface="Calibri" panose="020F0502020204030204" pitchFamily="34" charset="0"/>
              <a:cs typeface="Calibri" panose="020F0502020204030204" pitchFamily="34" charset="0"/>
            </a:endParaRPr>
          </a:p>
          <a:p>
            <a:r>
              <a:rPr lang="fr-FR" sz="2400" b="1" dirty="0">
                <a:solidFill>
                  <a:schemeClr val="bg1"/>
                </a:solidFill>
                <a:latin typeface="Calibri" panose="020F0502020204030204" pitchFamily="34" charset="0"/>
                <a:cs typeface="Calibri" panose="020F0502020204030204" pitchFamily="34" charset="0"/>
              </a:rPr>
              <a:t>Interroger les membres du club - </a:t>
            </a:r>
            <a:r>
              <a:rPr lang="fr-FR" sz="2400" dirty="0">
                <a:solidFill>
                  <a:schemeClr val="bg1"/>
                </a:solidFill>
                <a:latin typeface="Calibri" panose="020F0502020204030204" pitchFamily="34" charset="0"/>
                <a:cs typeface="Calibri" panose="020F0502020204030204" pitchFamily="34" charset="0"/>
              </a:rPr>
              <a:t>Pour disposer d’une perspective complète sur les besoins de votre club, rechercher un échantillon représentatif de membres du club ou, dans le cas de clubs plus petits, impliquer autant de membres que possible (membres bien établis, nouveaux membres, jeunes Lions, etc.) pour à la fois comprendre les besoins et mobiliser leurs compétences. </a:t>
            </a:r>
          </a:p>
        </p:txBody>
      </p:sp>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3388" y="769137"/>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117597"/>
            <a:ext cx="11851466"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400" dirty="0">
                <a:solidFill>
                  <a:schemeClr val="accent1"/>
                </a:solidFill>
                <a:latin typeface="Calibri" panose="020F0502020204030204" pitchFamily="34" charset="0"/>
                <a:cs typeface="Calibri" panose="020F0502020204030204" pitchFamily="34" charset="0"/>
              </a:rPr>
              <a:t>Élaborer une vision, évaluer les besoins et formuler des objectifs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4287599118"/>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r-FR" sz="2000" b="0" i="0" u="none" strike="noStrike" cap="none" normalizeH="0">
                  <a:ln>
                    <a:noFill/>
                  </a:ln>
                  <a:solidFill>
                    <a:schemeClr val="bg1"/>
                  </a:solidFill>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fr-FR"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r-FR" sz="2000" b="0" i="0" u="none" strike="noStrike" cap="none" normalizeH="0">
                  <a:ln>
                    <a:noFill/>
                  </a:ln>
                  <a:solidFill>
                    <a:schemeClr val="bg1"/>
                  </a:solidFill>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r-FR" sz="2000" b="0" i="0" u="none" strike="noStrike" cap="none" normalizeH="0">
                  <a:ln>
                    <a:noFill/>
                  </a:ln>
                  <a:solidFill>
                    <a:schemeClr val="bg1"/>
                  </a:solidFill>
                  <a:ea typeface="ヒラギノ角ゴ Pro W3" pitchFamily="84" charset="-128"/>
                </a:rPr>
                <a:t>4</a:t>
              </a:r>
            </a:p>
          </p:txBody>
        </p:sp>
      </p:grpSp>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chemeClr val="accent1"/>
                </a:solidFill>
                <a:latin typeface="Calibri" panose="020F0502020204030204" pitchFamily="34" charset="0"/>
                <a:cs typeface="Calibri" panose="020F0502020204030204" pitchFamily="34" charset="0"/>
              </a:rPr>
              <a:t>Analyse SWOT</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Exploiter nos forces</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Gérer nos points faibles</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Tirer parti des possibilités</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Minimiser l’effet des obstacles</a:t>
              </a:r>
            </a:p>
          </p:txBody>
        </p:sp>
      </p:grpSp>
      <p:pic>
        <p:nvPicPr>
          <p:cNvPr id="6" name="Picture 5">
            <a:extLst>
              <a:ext uri="{FF2B5EF4-FFF2-40B4-BE49-F238E27FC236}">
                <a16:creationId xmlns:a16="http://schemas.microsoft.com/office/drawing/2014/main" id="{388796E7-E22F-4A7A-A02A-E93B955EE0C0}"/>
              </a:ext>
            </a:extLst>
          </p:cNvPr>
          <p:cNvPicPr>
            <a:picLocks noChangeAspect="1"/>
          </p:cNvPicPr>
          <p:nvPr/>
        </p:nvPicPr>
        <p:blipFill>
          <a:blip r:embed="rId4"/>
          <a:stretch>
            <a:fillRect/>
          </a:stretch>
        </p:blipFill>
        <p:spPr>
          <a:xfrm>
            <a:off x="190500" y="2211070"/>
            <a:ext cx="6850518" cy="1805012"/>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flipV="1">
            <a:off x="258385" y="869429"/>
            <a:ext cx="5837615" cy="8512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chemeClr val="accent1"/>
                </a:solidFill>
                <a:latin typeface="Calibri" panose="020F0502020204030204" pitchFamily="34" charset="0"/>
                <a:cs typeface="Calibri" panose="020F0502020204030204" pitchFamily="34" charset="0"/>
              </a:rPr>
              <a:t>Introduction à l'analyse SWOT</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876300" y="1397960"/>
            <a:ext cx="9791700" cy="830997"/>
          </a:xfrm>
          <a:prstGeom prst="rect">
            <a:avLst/>
          </a:prstGeom>
          <a:noFill/>
        </p:spPr>
        <p:txBody>
          <a:bodyPr wrap="square" rtlCol="0">
            <a:spAutoFit/>
          </a:bodyPr>
          <a:lstStyle/>
          <a:p>
            <a:r>
              <a:rPr lang="fr-FR" sz="2400" dirty="0">
                <a:solidFill>
                  <a:schemeClr val="bg1"/>
                </a:solidFill>
                <a:latin typeface="Calibri" panose="020F0502020204030204" pitchFamily="34" charset="0"/>
                <a:cs typeface="Calibri" panose="020F0502020204030204" pitchFamily="34" charset="0"/>
              </a:rPr>
              <a:t>Ce cours explique ce qu’est une analyse </a:t>
            </a:r>
            <a:r>
              <a:rPr lang="fr-FR" sz="2400" dirty="0" err="1">
                <a:solidFill>
                  <a:schemeClr val="bg1"/>
                </a:solidFill>
                <a:latin typeface="Calibri" panose="020F0502020204030204" pitchFamily="34" charset="0"/>
                <a:cs typeface="Calibri" panose="020F0502020204030204" pitchFamily="34" charset="0"/>
              </a:rPr>
              <a:t>SWOT</a:t>
            </a:r>
            <a:r>
              <a:rPr lang="fr-FR" sz="2400" dirty="0">
                <a:solidFill>
                  <a:schemeClr val="bg1"/>
                </a:solidFill>
                <a:latin typeface="Calibri" panose="020F0502020204030204" pitchFamily="34" charset="0"/>
                <a:cs typeface="Calibri" panose="020F0502020204030204" pitchFamily="34" charset="0"/>
              </a:rPr>
              <a:t> et son utilité pour développer une vision, un objectif ou un plan d’action.  </a:t>
            </a:r>
          </a:p>
        </p:txBody>
      </p:sp>
      <p:pic>
        <p:nvPicPr>
          <p:cNvPr id="6" name="Picture 5">
            <a:extLst>
              <a:ext uri="{FF2B5EF4-FFF2-40B4-BE49-F238E27FC236}">
                <a16:creationId xmlns:a16="http://schemas.microsoft.com/office/drawing/2014/main" id="{AB6A6C59-DFD8-4AAF-854E-C04420728538}"/>
              </a:ext>
            </a:extLst>
          </p:cNvPr>
          <p:cNvPicPr>
            <a:picLocks noChangeAspect="1"/>
          </p:cNvPicPr>
          <p:nvPr/>
        </p:nvPicPr>
        <p:blipFill>
          <a:blip r:embed="rId4"/>
          <a:stretch>
            <a:fillRect/>
          </a:stretch>
        </p:blipFill>
        <p:spPr>
          <a:xfrm>
            <a:off x="3348004" y="2709603"/>
            <a:ext cx="5495992" cy="3572395"/>
          </a:xfrm>
          <a:prstGeom prst="rect">
            <a:avLst/>
          </a:prstGeom>
        </p:spPr>
      </p:pic>
    </p:spTree>
    <p:extLst>
      <p:ext uri="{BB962C8B-B14F-4D97-AF65-F5344CB8AC3E}">
        <p14:creationId xmlns:p14="http://schemas.microsoft.com/office/powerpoint/2010/main" val="214068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4991100" y="3352800"/>
            <a:ext cx="2209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11" name="Headline">
            <a:extLst>
              <a:ext uri="{FF2B5EF4-FFF2-40B4-BE49-F238E27FC236}">
                <a16:creationId xmlns:a16="http://schemas.microsoft.com/office/drawing/2014/main" id="{4C11C1F9-CE7F-4C2B-978F-8E2E753105F9}"/>
              </a:ext>
            </a:extLst>
          </p:cNvPr>
          <p:cNvSpPr txBox="1">
            <a:spLocks/>
          </p:cNvSpPr>
          <p:nvPr/>
        </p:nvSpPr>
        <p:spPr>
          <a:xfrm>
            <a:off x="2953085" y="27492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AXES PRIORITAIRES</a:t>
            </a:r>
          </a:p>
        </p:txBody>
      </p:sp>
    </p:spTree>
    <p:extLst>
      <p:ext uri="{BB962C8B-B14F-4D97-AF65-F5344CB8AC3E}">
        <p14:creationId xmlns:p14="http://schemas.microsoft.com/office/powerpoint/2010/main" val="119958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10287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Calibri" panose="020F0502020204030204" pitchFamily="34" charset="0"/>
                <a:ea typeface="Arial" charset="0"/>
                <a:cs typeface="Calibri" panose="020F0502020204030204" pitchFamily="34" charset="0"/>
              </a:rPr>
              <a:t>1</a:t>
            </a:r>
          </a:p>
          <a:p>
            <a:r>
              <a:rPr lang="fr-FR" dirty="0">
                <a:solidFill>
                  <a:schemeClr val="bg1"/>
                </a:solidFill>
                <a:latin typeface="Calibri" panose="020F0502020204030204" pitchFamily="34" charset="0"/>
                <a:ea typeface="Arial" charset="0"/>
                <a:cs typeface="Calibri" panose="020F0502020204030204" pitchFamily="34" charset="0"/>
              </a:rPr>
              <a:t>Revitaliser votre club par de nouveaux membres</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fr-FR" sz="2400" b="1" dirty="0">
                <a:solidFill>
                  <a:schemeClr val="accent1"/>
                </a:solidFill>
                <a:latin typeface="Calibri" panose="020F0502020204030204" pitchFamily="34" charset="0"/>
                <a:cs typeface="Calibri" panose="020F0502020204030204" pitchFamily="34" charset="0"/>
              </a:rPr>
              <a:t>Questions pour lancer le débat</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Quelles sont les possibilités de croissance de l’effectif du club ?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Que devons-nous faire pour améliorer le recrutement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Pourquoi ne parvenons-nous pas à recruter ?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Pourquoi d’autres clubs n’ont-ils pas ce problème ?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3"/>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63461</TotalTime>
  <Words>1587</Words>
  <Application>Microsoft Office PowerPoint</Application>
  <PresentationFormat>Grand écran</PresentationFormat>
  <Paragraphs>349</Paragraphs>
  <Slides>36</Slides>
  <Notes>36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36</vt:i4>
      </vt:variant>
    </vt:vector>
  </HeadingPairs>
  <TitlesOfParts>
    <vt:vector size="44" baseType="lpstr">
      <vt:lpstr>Arial</vt:lpstr>
      <vt:lpstr>Calibri</vt:lpstr>
      <vt:lpstr>Helvetica</vt:lpstr>
      <vt:lpstr>Segoe UI</vt:lpstr>
      <vt:lpstr>Segoe UI Semibold</vt:lpstr>
      <vt:lpstr>Wingdings</vt:lpstr>
      <vt:lpstr>Wingdings 3</vt:lpstr>
      <vt:lpstr>Light Background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Philippe CUAZ-PEROLIN</cp:lastModifiedBy>
  <cp:revision>2081</cp:revision>
  <cp:lastPrinted>2018-07-23T15:21:46Z</cp:lastPrinted>
  <dcterms:created xsi:type="dcterms:W3CDTF">2016-11-15T15:12:50Z</dcterms:created>
  <dcterms:modified xsi:type="dcterms:W3CDTF">2022-11-29T11:48:44Z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