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5"/>
  </p:sldMasterIdLst>
  <p:notesMasterIdLst>
    <p:notesMasterId r:id="rId36"/>
  </p:notesMasterIdLst>
  <p:handoutMasterIdLst>
    <p:handoutMasterId r:id="rId37"/>
  </p:handoutMasterIdLst>
  <p:sldIdLst>
    <p:sldId id="280" r:id="rId6"/>
    <p:sldId id="291" r:id="rId7"/>
    <p:sldId id="292" r:id="rId8"/>
    <p:sldId id="302" r:id="rId9"/>
    <p:sldId id="294" r:id="rId10"/>
    <p:sldId id="325" r:id="rId11"/>
    <p:sldId id="303" r:id="rId12"/>
    <p:sldId id="317" r:id="rId13"/>
    <p:sldId id="297" r:id="rId14"/>
    <p:sldId id="298" r:id="rId15"/>
    <p:sldId id="318" r:id="rId16"/>
    <p:sldId id="301" r:id="rId17"/>
    <p:sldId id="300" r:id="rId18"/>
    <p:sldId id="319" r:id="rId19"/>
    <p:sldId id="305" r:id="rId20"/>
    <p:sldId id="299" r:id="rId21"/>
    <p:sldId id="320" r:id="rId22"/>
    <p:sldId id="304" r:id="rId23"/>
    <p:sldId id="326" r:id="rId24"/>
    <p:sldId id="312" r:id="rId25"/>
    <p:sldId id="296" r:id="rId26"/>
    <p:sldId id="327" r:id="rId27"/>
    <p:sldId id="307" r:id="rId28"/>
    <p:sldId id="313" r:id="rId29"/>
    <p:sldId id="328" r:id="rId30"/>
    <p:sldId id="293" r:id="rId31"/>
    <p:sldId id="309" r:id="rId32"/>
    <p:sldId id="314" r:id="rId33"/>
    <p:sldId id="331" r:id="rId34"/>
    <p:sldId id="263"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be, Ann" initials="LA" lastIdx="1" clrIdx="0">
    <p:extLst>
      <p:ext uri="{19B8F6BF-5375-455C-9EA6-DF929625EA0E}">
        <p15:presenceInfo xmlns:p15="http://schemas.microsoft.com/office/powerpoint/2012/main" userId="S-1-5-21-1659004503-1409082233-839522115-4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04BD2"/>
    <a:srgbClr val="FBC40E"/>
    <a:srgbClr val="766A63"/>
    <a:srgbClr val="8343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76" autoAdjust="0"/>
    <p:restoredTop sz="80902" autoAdjust="0"/>
  </p:normalViewPr>
  <p:slideViewPr>
    <p:cSldViewPr showGuides="1">
      <p:cViewPr varScale="1">
        <p:scale>
          <a:sx n="84" d="100"/>
          <a:sy n="84" d="100"/>
        </p:scale>
        <p:origin x="1944" y="84"/>
      </p:cViewPr>
      <p:guideLst>
        <p:guide orient="horz" pos="2160"/>
        <p:guide pos="2880"/>
      </p:guideLst>
    </p:cSldViewPr>
  </p:slideViewPr>
  <p:notesTextViewPr>
    <p:cViewPr>
      <p:scale>
        <a:sx n="3" d="2"/>
        <a:sy n="3" d="2"/>
      </p:scale>
      <p:origin x="0" y="0"/>
    </p:cViewPr>
  </p:notesTextViewPr>
  <p:sorterViewPr>
    <p:cViewPr>
      <p:scale>
        <a:sx n="90" d="100"/>
        <a:sy n="90" d="100"/>
      </p:scale>
      <p:origin x="0" y="-1860"/>
    </p:cViewPr>
  </p:sorterViewPr>
  <p:notesViewPr>
    <p:cSldViewPr showGuides="1">
      <p:cViewPr>
        <p:scale>
          <a:sx n="160" d="100"/>
          <a:sy n="160" d="100"/>
        </p:scale>
        <p:origin x="2196" y="-20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E8EBDEE-A732-AC4D-8244-D458CE2578D6}" type="datetimeFigureOut">
              <a:rPr lang="en-US"/>
              <a:pPr>
                <a:defRPr/>
              </a:pPr>
              <a:t>4/18/2018</a:t>
            </a:fld>
            <a:endParaRPr lang="fr-FR" dirty="0"/>
          </a:p>
        </p:txBody>
      </p:sp>
      <p:sp>
        <p:nvSpPr>
          <p:cNvPr id="4" name="Footer Placeholder 3"/>
          <p:cNvSpPr>
            <a:spLocks noGrp="1"/>
          </p:cNvSpPr>
          <p:nvPr>
            <p:ph type="ftr" sz="quarter" idx="2"/>
          </p:nvPr>
        </p:nvSpPr>
        <p:spPr>
          <a:xfrm>
            <a:off x="1" y="8829180"/>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9" y="8829180"/>
            <a:ext cx="3038475" cy="46562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405BD79-755F-F74B-82C3-FFEFB5564E43}" type="slidenum">
              <a:rPr lang="en-US"/>
              <a:pPr>
                <a:defRPr/>
              </a:pPr>
              <a:t>‹#›</a:t>
            </a:fld>
            <a:endParaRPr lang="fr-FR" dirty="0"/>
          </a:p>
        </p:txBody>
      </p:sp>
    </p:spTree>
    <p:extLst>
      <p:ext uri="{BB962C8B-B14F-4D97-AF65-F5344CB8AC3E}">
        <p14:creationId xmlns:p14="http://schemas.microsoft.com/office/powerpoint/2010/main" val="259234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9" y="0"/>
            <a:ext cx="3038475" cy="465621"/>
          </a:xfrm>
          <a:prstGeom prst="rect">
            <a:avLst/>
          </a:prstGeom>
        </p:spPr>
        <p:txBody>
          <a:bodyPr vert="horz" lIns="92446" tIns="46223" rIns="92446" bIns="46223" rtlCol="0"/>
          <a:lstStyle>
            <a:lvl1pPr algn="r" fontAlgn="auto">
              <a:spcBef>
                <a:spcPts val="0"/>
              </a:spcBef>
              <a:spcAft>
                <a:spcPts val="0"/>
              </a:spcAft>
              <a:defRPr sz="1200">
                <a:latin typeface="+mn-lt"/>
                <a:ea typeface="+mn-ea"/>
                <a:cs typeface="+mn-cs"/>
              </a:defRPr>
            </a:lvl1pPr>
          </a:lstStyle>
          <a:p>
            <a:pPr>
              <a:defRPr/>
            </a:pPr>
            <a:fld id="{8FC4CEDB-037D-D147-9CDE-0DAF9A8249B1}" type="datetimeFigureOut">
              <a:rPr lang="en-US"/>
              <a:pPr>
                <a:defRPr/>
              </a:pPr>
              <a:t>4/18/2018</a:t>
            </a:fld>
            <a:endParaRPr lang="fr-FR"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5"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0"/>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9" y="8829180"/>
            <a:ext cx="3038475" cy="465621"/>
          </a:xfrm>
          <a:prstGeom prst="rect">
            <a:avLst/>
          </a:prstGeom>
        </p:spPr>
        <p:txBody>
          <a:bodyPr vert="horz" lIns="92446" tIns="46223" rIns="92446" bIns="46223" rtlCol="0" anchor="b"/>
          <a:lstStyle>
            <a:lvl1pPr algn="r" fontAlgn="auto">
              <a:spcBef>
                <a:spcPts val="0"/>
              </a:spcBef>
              <a:spcAft>
                <a:spcPts val="0"/>
              </a:spcAft>
              <a:defRPr sz="1200">
                <a:latin typeface="+mn-lt"/>
                <a:ea typeface="+mn-ea"/>
                <a:cs typeface="+mn-cs"/>
              </a:defRPr>
            </a:lvl1pPr>
          </a:lstStyle>
          <a:p>
            <a:pPr>
              <a:defRPr/>
            </a:pPr>
            <a:fld id="{41678557-5227-8B4D-822D-3FD10583728F}" type="slidenum">
              <a:rPr lang="en-US"/>
              <a:pPr>
                <a:defRPr/>
              </a:pPr>
              <a:t>‹#›</a:t>
            </a:fld>
            <a:endParaRPr lang="fr-FR" dirty="0"/>
          </a:p>
        </p:txBody>
      </p:sp>
    </p:spTree>
    <p:extLst>
      <p:ext uri="{BB962C8B-B14F-4D97-AF65-F5344CB8AC3E}">
        <p14:creationId xmlns:p14="http://schemas.microsoft.com/office/powerpoint/2010/main" val="1894054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solidFill>
                <a:srgbClr val="C00000"/>
              </a:solidFill>
            </a:endParaRPr>
          </a:p>
          <a:p>
            <a:pPr>
              <a:lnSpc>
                <a:spcPct val="200000"/>
              </a:lnSpc>
              <a:spcBef>
                <a:spcPts val="0"/>
              </a:spcBef>
            </a:pPr>
            <a:r>
              <a:rPr lang="fr-FR" dirty="0" smtClean="0"/>
              <a:t>L’Initiative Qualité du club est l’outil principal utilisé par un club pour s’évaluer en termes de sa capacité de répondre aux besoins de ses membres et de sa communauté.</a:t>
            </a:r>
          </a:p>
          <a:p>
            <a:pPr>
              <a:lnSpc>
                <a:spcPct val="200000"/>
              </a:lnSpc>
              <a:spcBef>
                <a:spcPts val="0"/>
              </a:spcBef>
            </a:pPr>
            <a:endParaRPr lang="fr-FR" dirty="0"/>
          </a:p>
          <a:p>
            <a:pPr>
              <a:lnSpc>
                <a:spcPct val="200000"/>
              </a:lnSpc>
              <a:spcBef>
                <a:spcPts val="0"/>
              </a:spcBef>
            </a:pPr>
            <a:r>
              <a:rPr lang="fr-FR" dirty="0" smtClean="0"/>
              <a:t>Dans le monde frénétique où nous vivons, un club doit être capable de gérer et de mettre en pratique une auto-évaluation et un processus d’établissement d’objectifs si simples qu’ils pourraient faire partie des procédures de fonctionnement normales du club, selon le besoin, afin de rester focalisé sur les facteurs les plus importants d’un club en bonne santé :  le service, les membres de qualité et le développement des responsables.</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a:t>
            </a:fld>
            <a:endParaRPr lang="fr-FR" dirty="0"/>
          </a:p>
        </p:txBody>
      </p:sp>
    </p:spTree>
    <p:extLst>
      <p:ext uri="{BB962C8B-B14F-4D97-AF65-F5344CB8AC3E}">
        <p14:creationId xmlns:p14="http://schemas.microsoft.com/office/powerpoint/2010/main" val="406473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10</a:t>
            </a:fld>
            <a:endParaRPr lang="fr-FR" dirty="0"/>
          </a:p>
        </p:txBody>
      </p:sp>
    </p:spTree>
    <p:extLst>
      <p:ext uri="{BB962C8B-B14F-4D97-AF65-F5344CB8AC3E}">
        <p14:creationId xmlns:p14="http://schemas.microsoft.com/office/powerpoint/2010/main" val="165947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t>Comment le club est-il perçu par la communauté... de manière positive et négative </a:t>
            </a:r>
          </a:p>
          <a:p>
            <a:r>
              <a:rPr lang="fr-FR" sz="1200" dirty="0" smtClean="0"/>
              <a:t>Visibilité auprès des dirigeants communautaires</a:t>
            </a:r>
          </a:p>
          <a:p>
            <a:r>
              <a:rPr lang="fr-FR" sz="1200" dirty="0" smtClean="0"/>
              <a:t>Utilisation des médias sociaux </a:t>
            </a:r>
          </a:p>
          <a:p>
            <a:r>
              <a:rPr lang="fr-FR" sz="1200" dirty="0" smtClean="0"/>
              <a:t>Quoi communiquer à la communauté </a:t>
            </a:r>
          </a:p>
          <a:p>
            <a:r>
              <a:rPr lang="fr-FR" sz="1200" dirty="0" smtClean="0"/>
              <a:t>Relations des membres du club avec les médias</a:t>
            </a:r>
          </a:p>
          <a:p>
            <a:r>
              <a:rPr lang="fr-FR" sz="1200" dirty="0" smtClean="0"/>
              <a:t>Efficacité de la communication interne </a:t>
            </a:r>
          </a:p>
          <a:p>
            <a:endParaRPr lang="fr-FR"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fr-FR" dirty="0"/>
          </a:p>
        </p:txBody>
      </p:sp>
    </p:spTree>
    <p:extLst>
      <p:ext uri="{BB962C8B-B14F-4D97-AF65-F5344CB8AC3E}">
        <p14:creationId xmlns:p14="http://schemas.microsoft.com/office/powerpoint/2010/main" val="319620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fr-FR" dirty="0"/>
          </a:p>
        </p:txBody>
      </p:sp>
    </p:spTree>
    <p:extLst>
      <p:ext uri="{BB962C8B-B14F-4D97-AF65-F5344CB8AC3E}">
        <p14:creationId xmlns:p14="http://schemas.microsoft.com/office/powerpoint/2010/main" val="271446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fr-FR" dirty="0"/>
          </a:p>
        </p:txBody>
      </p:sp>
    </p:spTree>
    <p:extLst>
      <p:ext uri="{BB962C8B-B14F-4D97-AF65-F5344CB8AC3E}">
        <p14:creationId xmlns:p14="http://schemas.microsoft.com/office/powerpoint/2010/main" val="114511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fr-FR" dirty="0"/>
          </a:p>
        </p:txBody>
      </p:sp>
    </p:spTree>
    <p:extLst>
      <p:ext uri="{BB962C8B-B14F-4D97-AF65-F5344CB8AC3E}">
        <p14:creationId xmlns:p14="http://schemas.microsoft.com/office/powerpoint/2010/main" val="61399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fr-FR" dirty="0"/>
          </a:p>
        </p:txBody>
      </p:sp>
    </p:spTree>
    <p:extLst>
      <p:ext uri="{BB962C8B-B14F-4D97-AF65-F5344CB8AC3E}">
        <p14:creationId xmlns:p14="http://schemas.microsoft.com/office/powerpoint/2010/main" val="2362079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16</a:t>
            </a:fld>
            <a:endParaRPr lang="fr-FR" dirty="0"/>
          </a:p>
        </p:txBody>
      </p:sp>
    </p:spTree>
    <p:extLst>
      <p:ext uri="{BB962C8B-B14F-4D97-AF65-F5344CB8AC3E}">
        <p14:creationId xmlns:p14="http://schemas.microsoft.com/office/powerpoint/2010/main" val="237940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17</a:t>
            </a:fld>
            <a:endParaRPr lang="fr-FR" dirty="0"/>
          </a:p>
        </p:txBody>
      </p:sp>
    </p:spTree>
    <p:extLst>
      <p:ext uri="{BB962C8B-B14F-4D97-AF65-F5344CB8AC3E}">
        <p14:creationId xmlns:p14="http://schemas.microsoft.com/office/powerpoint/2010/main" val="235837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18</a:t>
            </a:fld>
            <a:endParaRPr lang="fr-FR" dirty="0"/>
          </a:p>
        </p:txBody>
      </p:sp>
    </p:spTree>
    <p:extLst>
      <p:ext uri="{BB962C8B-B14F-4D97-AF65-F5344CB8AC3E}">
        <p14:creationId xmlns:p14="http://schemas.microsoft.com/office/powerpoint/2010/main" val="197945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19</a:t>
            </a:fld>
            <a:endParaRPr lang="fr-FR" dirty="0"/>
          </a:p>
        </p:txBody>
      </p:sp>
    </p:spTree>
    <p:extLst>
      <p:ext uri="{BB962C8B-B14F-4D97-AF65-F5344CB8AC3E}">
        <p14:creationId xmlns:p14="http://schemas.microsoft.com/office/powerpoint/2010/main" val="140393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FR" dirty="0" smtClean="0"/>
              <a:t>Le changement est essentiel pour chaque club. En comprenant notre fonctionnement,</a:t>
            </a:r>
          </a:p>
          <a:p>
            <a:r>
              <a:rPr lang="fr-FR" dirty="0" smtClean="0"/>
              <a:t>en identifiant les domaines pouvant être améliorés et en prenant les étapes</a:t>
            </a:r>
          </a:p>
          <a:p>
            <a:r>
              <a:rPr lang="fr-FR" dirty="0" smtClean="0"/>
              <a:t>bien définies pour accomplir nos objectifs, chaque club peut s’améliorer ! Ce</a:t>
            </a:r>
          </a:p>
          <a:p>
            <a:r>
              <a:rPr lang="fr-FR" dirty="0" smtClean="0"/>
              <a:t>Guide fournit cinq étapes uniques pour effectuer le changement.</a:t>
            </a:r>
          </a:p>
          <a:p>
            <a:endParaRPr lang="fr-FR" dirty="0"/>
          </a:p>
          <a:p>
            <a:r>
              <a:rPr lang="fr-FR" dirty="0" smtClean="0"/>
              <a:t>Cinq étapes :</a:t>
            </a:r>
          </a:p>
          <a:p>
            <a:endParaRPr lang="fr-FR" dirty="0"/>
          </a:p>
          <a:p>
            <a:pPr marL="457200" indent="-457200">
              <a:buFont typeface="+mj-lt"/>
              <a:buAutoNum type="arabicPeriod"/>
            </a:pPr>
            <a:r>
              <a:rPr lang="fr-FR" dirty="0" smtClean="0"/>
              <a:t>Comprendre le processus de changement et l’initiative LCI </a:t>
            </a:r>
            <a:r>
              <a:rPr lang="fr-FR" dirty="0" err="1" smtClean="0"/>
              <a:t>Forward</a:t>
            </a:r>
            <a:endParaRPr lang="fr-FR" dirty="0" smtClean="0"/>
          </a:p>
          <a:p>
            <a:pPr marL="457200" indent="-457200">
              <a:buFont typeface="+mj-lt"/>
              <a:buAutoNum type="arabicPeriod"/>
            </a:pPr>
            <a:endParaRPr lang="fr-FR" dirty="0"/>
          </a:p>
          <a:p>
            <a:pPr marL="457200" lvl="2" indent="-457200">
              <a:buFont typeface="+mj-lt"/>
              <a:buAutoNum type="arabicPeriod" startAt="2"/>
            </a:pPr>
            <a:r>
              <a:rPr lang="fr-FR" dirty="0" smtClean="0"/>
              <a:t>Déterminer le besoin de changement</a:t>
            </a:r>
          </a:p>
          <a:p>
            <a:pPr marL="457200" indent="-457200">
              <a:buFont typeface="+mj-lt"/>
              <a:buAutoNum type="arabicPeriod"/>
            </a:pPr>
            <a:endParaRPr lang="fr-FR" dirty="0"/>
          </a:p>
          <a:p>
            <a:pPr marL="457200" indent="-457200">
              <a:buFont typeface="+mj-lt"/>
              <a:buAutoNum type="arabicPeriod" startAt="3"/>
            </a:pPr>
            <a:r>
              <a:rPr lang="fr-FR" dirty="0" smtClean="0"/>
              <a:t>Définir les objectifs</a:t>
            </a:r>
          </a:p>
          <a:p>
            <a:pPr marL="342900" indent="-342900">
              <a:buAutoNum type="arabicPeriod" startAt="3"/>
            </a:pPr>
            <a:endParaRPr lang="fr-FR" dirty="0"/>
          </a:p>
          <a:p>
            <a:pPr marL="457200" indent="-457200">
              <a:buAutoNum type="arabicPeriod" startAt="3"/>
            </a:pPr>
            <a:r>
              <a:rPr lang="fr-FR" dirty="0" smtClean="0"/>
              <a:t>Élaborer des plans</a:t>
            </a:r>
          </a:p>
          <a:p>
            <a:endParaRPr lang="fr-FR" dirty="0"/>
          </a:p>
          <a:p>
            <a:pPr marL="457200" indent="-457200">
              <a:buFont typeface="+mj-lt"/>
              <a:buAutoNum type="arabicPeriod" startAt="5"/>
            </a:pPr>
            <a:r>
              <a:rPr lang="fr-FR" dirty="0" smtClean="0"/>
              <a:t>Mettre en pratique et maintenir le changement</a:t>
            </a:r>
          </a:p>
          <a:p>
            <a:pPr marL="0" indent="0">
              <a:buFont typeface="+mj-lt"/>
              <a:buNone/>
            </a:pPr>
            <a:endParaRPr lang="fr-FR" dirty="0" smtClean="0"/>
          </a:p>
          <a:p>
            <a:pPr marL="0" indent="0">
              <a:buFont typeface="+mj-lt"/>
              <a:buNone/>
            </a:pPr>
            <a:r>
              <a:rPr lang="fr-FR" dirty="0" smtClean="0"/>
              <a:t>Examinons de plus près chacun de ces domaines.</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a:t>
            </a:fld>
            <a:endParaRPr lang="fr-FR" dirty="0"/>
          </a:p>
        </p:txBody>
      </p:sp>
    </p:spTree>
    <p:extLst>
      <p:ext uri="{BB962C8B-B14F-4D97-AF65-F5344CB8AC3E}">
        <p14:creationId xmlns:p14="http://schemas.microsoft.com/office/powerpoint/2010/main" val="3298001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20</a:t>
            </a:fld>
            <a:endParaRPr lang="fr-FR" dirty="0"/>
          </a:p>
        </p:txBody>
      </p:sp>
    </p:spTree>
    <p:extLst>
      <p:ext uri="{BB962C8B-B14F-4D97-AF65-F5344CB8AC3E}">
        <p14:creationId xmlns:p14="http://schemas.microsoft.com/office/powerpoint/2010/main" val="2895684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21</a:t>
            </a:fld>
            <a:endParaRPr lang="fr-FR" dirty="0"/>
          </a:p>
        </p:txBody>
      </p:sp>
    </p:spTree>
    <p:extLst>
      <p:ext uri="{BB962C8B-B14F-4D97-AF65-F5344CB8AC3E}">
        <p14:creationId xmlns:p14="http://schemas.microsoft.com/office/powerpoint/2010/main" val="3893601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22</a:t>
            </a:fld>
            <a:endParaRPr lang="fr-FR" dirty="0"/>
          </a:p>
        </p:txBody>
      </p:sp>
    </p:spTree>
    <p:extLst>
      <p:ext uri="{BB962C8B-B14F-4D97-AF65-F5344CB8AC3E}">
        <p14:creationId xmlns:p14="http://schemas.microsoft.com/office/powerpoint/2010/main" val="90717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23</a:t>
            </a:fld>
            <a:endParaRPr lang="fr-FR" dirty="0"/>
          </a:p>
        </p:txBody>
      </p:sp>
    </p:spTree>
    <p:extLst>
      <p:ext uri="{BB962C8B-B14F-4D97-AF65-F5344CB8AC3E}">
        <p14:creationId xmlns:p14="http://schemas.microsoft.com/office/powerpoint/2010/main" val="2519148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24</a:t>
            </a:fld>
            <a:endParaRPr lang="fr-FR" dirty="0"/>
          </a:p>
        </p:txBody>
      </p:sp>
    </p:spTree>
    <p:extLst>
      <p:ext uri="{BB962C8B-B14F-4D97-AF65-F5344CB8AC3E}">
        <p14:creationId xmlns:p14="http://schemas.microsoft.com/office/powerpoint/2010/main" val="2810351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25</a:t>
            </a:fld>
            <a:endParaRPr lang="fr-FR" dirty="0"/>
          </a:p>
        </p:txBody>
      </p:sp>
    </p:spTree>
    <p:extLst>
      <p:ext uri="{BB962C8B-B14F-4D97-AF65-F5344CB8AC3E}">
        <p14:creationId xmlns:p14="http://schemas.microsoft.com/office/powerpoint/2010/main" val="360625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26</a:t>
            </a:fld>
            <a:endParaRPr lang="fr-FR" dirty="0"/>
          </a:p>
        </p:txBody>
      </p:sp>
    </p:spTree>
    <p:extLst>
      <p:ext uri="{BB962C8B-B14F-4D97-AF65-F5344CB8AC3E}">
        <p14:creationId xmlns:p14="http://schemas.microsoft.com/office/powerpoint/2010/main" val="1638720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27</a:t>
            </a:fld>
            <a:endParaRPr lang="fr-FR" dirty="0"/>
          </a:p>
        </p:txBody>
      </p:sp>
    </p:spTree>
    <p:extLst>
      <p:ext uri="{BB962C8B-B14F-4D97-AF65-F5344CB8AC3E}">
        <p14:creationId xmlns:p14="http://schemas.microsoft.com/office/powerpoint/2010/main" val="4154906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28</a:t>
            </a:fld>
            <a:endParaRPr lang="fr-FR" dirty="0"/>
          </a:p>
        </p:txBody>
      </p:sp>
    </p:spTree>
    <p:extLst>
      <p:ext uri="{BB962C8B-B14F-4D97-AF65-F5344CB8AC3E}">
        <p14:creationId xmlns:p14="http://schemas.microsoft.com/office/powerpoint/2010/main" val="2311064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29</a:t>
            </a:fld>
            <a:endParaRPr lang="fr-FR" dirty="0"/>
          </a:p>
        </p:txBody>
      </p:sp>
    </p:spTree>
    <p:extLst>
      <p:ext uri="{BB962C8B-B14F-4D97-AF65-F5344CB8AC3E}">
        <p14:creationId xmlns:p14="http://schemas.microsoft.com/office/powerpoint/2010/main" val="104796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a:t>
            </a:fld>
            <a:endParaRPr lang="fr-FR" dirty="0"/>
          </a:p>
        </p:txBody>
      </p:sp>
    </p:spTree>
    <p:extLst>
      <p:ext uri="{BB962C8B-B14F-4D97-AF65-F5344CB8AC3E}">
        <p14:creationId xmlns:p14="http://schemas.microsoft.com/office/powerpoint/2010/main" val="138467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30</a:t>
            </a:fld>
            <a:endParaRPr lang="fr-FR" dirty="0"/>
          </a:p>
        </p:txBody>
      </p:sp>
    </p:spTree>
    <p:extLst>
      <p:ext uri="{BB962C8B-B14F-4D97-AF65-F5344CB8AC3E}">
        <p14:creationId xmlns:p14="http://schemas.microsoft.com/office/powerpoint/2010/main" val="273733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dirty="0" smtClean="0"/>
              <a:t>L’initiative LCI </a:t>
            </a:r>
            <a:r>
              <a:rPr lang="fr-FR" dirty="0" err="1" smtClean="0"/>
              <a:t>Forward</a:t>
            </a:r>
            <a:r>
              <a:rPr lang="fr-FR" dirty="0" smtClean="0"/>
              <a:t> fournit une structure stratégique pour aider les clubs à atteindre l’excellence.</a:t>
            </a:r>
          </a:p>
          <a:p>
            <a:endParaRPr lang="fr-FR" dirty="0"/>
          </a:p>
          <a:p>
            <a:pPr>
              <a:lnSpc>
                <a:spcPct val="200000"/>
              </a:lnSpc>
              <a:spcBef>
                <a:spcPts val="0"/>
              </a:spcBef>
            </a:pPr>
            <a:r>
              <a:rPr lang="fr-FR" dirty="0" smtClean="0"/>
              <a:t>« Etre le leader mondiale du service humanitaire ». Il s'agit d'une plateforme</a:t>
            </a:r>
          </a:p>
          <a:p>
            <a:pPr>
              <a:lnSpc>
                <a:spcPct val="200000"/>
              </a:lnSpc>
              <a:spcBef>
                <a:spcPts val="0"/>
              </a:spcBef>
            </a:pPr>
            <a:r>
              <a:rPr lang="fr-FR" dirty="0" smtClean="0"/>
              <a:t>pour action qui aidera votre club à établir des priorités pour élargir</a:t>
            </a:r>
          </a:p>
          <a:p>
            <a:pPr>
              <a:lnSpc>
                <a:spcPct val="200000"/>
              </a:lnSpc>
              <a:spcBef>
                <a:spcPts val="0"/>
              </a:spcBef>
            </a:pPr>
            <a:r>
              <a:rPr lang="fr-FR" dirty="0" smtClean="0"/>
              <a:t>de manière importante son service humanitaire, améliorer les opérations actuelles, et</a:t>
            </a:r>
          </a:p>
          <a:p>
            <a:pPr>
              <a:lnSpc>
                <a:spcPct val="200000"/>
              </a:lnSpc>
              <a:spcBef>
                <a:spcPts val="0"/>
              </a:spcBef>
            </a:pPr>
            <a:r>
              <a:rPr lang="fr-FR" dirty="0" smtClean="0"/>
              <a:t>poursuivre de nouvelles manières d’unir les gens dans le service Lions.</a:t>
            </a:r>
          </a:p>
          <a:p>
            <a:pPr>
              <a:lnSpc>
                <a:spcPct val="200000"/>
              </a:lnSpc>
              <a:spcBef>
                <a:spcPts val="0"/>
              </a:spcBef>
            </a:pPr>
            <a:r>
              <a:rPr lang="fr-FR" dirty="0" smtClean="0"/>
              <a:t>Le LCI peut nous offrir cette vision, mais il faut un effort au niveau</a:t>
            </a:r>
          </a:p>
          <a:p>
            <a:pPr>
              <a:lnSpc>
                <a:spcPct val="200000"/>
              </a:lnSpc>
              <a:spcBef>
                <a:spcPts val="0"/>
              </a:spcBef>
            </a:pPr>
            <a:r>
              <a:rPr lang="fr-FR" dirty="0" smtClean="0"/>
              <a:t>du club pour transformer la vision en réalité.</a:t>
            </a:r>
          </a:p>
          <a:p>
            <a:pPr marL="228600" indent="-228600">
              <a:lnSpc>
                <a:spcPct val="200000"/>
              </a:lnSpc>
              <a:spcBef>
                <a:spcPts val="0"/>
              </a:spcBef>
              <a:buAutoNum type="arabicPeriod"/>
            </a:pPr>
            <a:r>
              <a:rPr lang="fr-FR" dirty="0" smtClean="0"/>
              <a:t>Renforcer l'impact et l'orientation de notre service - mise à jour sur la cause mondiale</a:t>
            </a:r>
          </a:p>
          <a:p>
            <a:pPr marL="228600" indent="-228600">
              <a:lnSpc>
                <a:spcPct val="200000"/>
              </a:lnSpc>
              <a:spcBef>
                <a:spcPts val="0"/>
              </a:spcBef>
              <a:buAutoNum type="arabicPeriod"/>
            </a:pPr>
            <a:r>
              <a:rPr lang="fr-FR" dirty="0" smtClean="0"/>
              <a:t>Faire évoluer l’opinion publique et améliorer notre visibilité - plan marketing stratégique</a:t>
            </a:r>
          </a:p>
          <a:p>
            <a:pPr marL="228600" indent="-228600">
              <a:lnSpc>
                <a:spcPct val="200000"/>
              </a:lnSpc>
              <a:spcBef>
                <a:spcPts val="0"/>
              </a:spcBef>
              <a:buAutoNum type="arabicPeriod"/>
            </a:pPr>
            <a:r>
              <a:rPr lang="fr-FR" dirty="0" smtClean="0"/>
              <a:t>Atteindre l'excellence au niveau des clubs, des districts et de l'organisation - programme Qualité totale</a:t>
            </a:r>
          </a:p>
          <a:p>
            <a:pPr marL="228600" indent="-228600">
              <a:lnSpc>
                <a:spcPct val="200000"/>
              </a:lnSpc>
              <a:spcBef>
                <a:spcPts val="0"/>
              </a:spcBef>
              <a:buAutoNum type="arabicPeriod"/>
            </a:pPr>
            <a:r>
              <a:rPr lang="fr-FR" dirty="0" smtClean="0"/>
              <a:t>Augmenter la valeur de l’affiliation Lion et pénétrer de nouveaux marchés </a:t>
            </a:r>
          </a:p>
          <a:p>
            <a:pPr marL="228600" indent="-228600">
              <a:lnSpc>
                <a:spcPct val="200000"/>
              </a:lnSpc>
              <a:spcBef>
                <a:spcPts val="0"/>
              </a:spcBef>
              <a:buAutoNum type="arabicPeriod"/>
            </a:pPr>
            <a:endParaRPr lang="fr-FR"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4</a:t>
            </a:fld>
            <a:endParaRPr lang="fr-FR" dirty="0"/>
          </a:p>
        </p:txBody>
      </p:sp>
    </p:spTree>
    <p:extLst>
      <p:ext uri="{BB962C8B-B14F-4D97-AF65-F5344CB8AC3E}">
        <p14:creationId xmlns:p14="http://schemas.microsoft.com/office/powerpoint/2010/main" val="57979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5</a:t>
            </a:fld>
            <a:endParaRPr lang="fr-FR" dirty="0"/>
          </a:p>
        </p:txBody>
      </p:sp>
    </p:spTree>
    <p:extLst>
      <p:ext uri="{BB962C8B-B14F-4D97-AF65-F5344CB8AC3E}">
        <p14:creationId xmlns:p14="http://schemas.microsoft.com/office/powerpoint/2010/main" val="401293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6</a:t>
            </a:fld>
            <a:endParaRPr lang="fr-FR" dirty="0"/>
          </a:p>
        </p:txBody>
      </p:sp>
    </p:spTree>
    <p:extLst>
      <p:ext uri="{BB962C8B-B14F-4D97-AF65-F5344CB8AC3E}">
        <p14:creationId xmlns:p14="http://schemas.microsoft.com/office/powerpoint/2010/main" val="354170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685800"/>
            <a:ext cx="4387850" cy="3292475"/>
          </a:xfrm>
        </p:spPr>
      </p:sp>
      <p:sp>
        <p:nvSpPr>
          <p:cNvPr id="3" name="Notes Placeholder 2"/>
          <p:cNvSpPr>
            <a:spLocks noGrp="1"/>
          </p:cNvSpPr>
          <p:nvPr>
            <p:ph type="body" idx="1"/>
          </p:nvPr>
        </p:nvSpPr>
        <p:spPr/>
        <p:txBody>
          <a:bodyPr/>
          <a:lstStyle/>
          <a:p>
            <a:pPr>
              <a:lnSpc>
                <a:spcPct val="200000"/>
              </a:lnSpc>
              <a:spcBef>
                <a:spcPts val="0"/>
              </a:spcBef>
            </a:pPr>
            <a:r>
              <a:rPr lang="fr-FR" b="1" dirty="0"/>
              <a:t>Compléter l'évaluation aux pages 8 et 9</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7</a:t>
            </a:fld>
            <a:endParaRPr lang="fr-FR" dirty="0"/>
          </a:p>
        </p:txBody>
      </p:sp>
    </p:spTree>
    <p:extLst>
      <p:ext uri="{BB962C8B-B14F-4D97-AF65-F5344CB8AC3E}">
        <p14:creationId xmlns:p14="http://schemas.microsoft.com/office/powerpoint/2010/main" val="375952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t>Si les projets sont bien gérés</a:t>
            </a:r>
          </a:p>
          <a:p>
            <a:r>
              <a:rPr lang="fr-FR" sz="1200" dirty="0" smtClean="0"/>
              <a:t>S’ils plaisent aux membres ou pas</a:t>
            </a:r>
          </a:p>
          <a:p>
            <a:r>
              <a:rPr lang="fr-FR" sz="1200" dirty="0" smtClean="0"/>
              <a:t>Quels</a:t>
            </a:r>
            <a:r>
              <a:rPr lang="fr-FR" sz="1200" baseline="0" dirty="0" smtClean="0"/>
              <a:t> sont les</a:t>
            </a:r>
            <a:r>
              <a:rPr lang="fr-FR" sz="1200" dirty="0" smtClean="0"/>
              <a:t> nouveaux projets à considérer</a:t>
            </a:r>
          </a:p>
          <a:p>
            <a:r>
              <a:rPr lang="fr-FR" sz="1200" dirty="0" smtClean="0"/>
              <a:t>Comment ces partenariats peuvent-ils être améliorés</a:t>
            </a:r>
          </a:p>
          <a:p>
            <a:r>
              <a:rPr lang="fr-FR" sz="1200" dirty="0" smtClean="0"/>
              <a:t>De quelle manière la communauté sera-t-elle impliquée</a:t>
            </a:r>
          </a:p>
          <a:p>
            <a:endParaRPr lang="fr-FR"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8</a:t>
            </a:fld>
            <a:endParaRPr lang="fr-FR" dirty="0"/>
          </a:p>
        </p:txBody>
      </p:sp>
    </p:spTree>
    <p:extLst>
      <p:ext uri="{BB962C8B-B14F-4D97-AF65-F5344CB8AC3E}">
        <p14:creationId xmlns:p14="http://schemas.microsoft.com/office/powerpoint/2010/main" val="365546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442913"/>
            <a:ext cx="4389438" cy="3292475"/>
          </a:xfrm>
        </p:spPr>
      </p:sp>
      <p:sp>
        <p:nvSpPr>
          <p:cNvPr id="3" name="Notes Placeholder 2"/>
          <p:cNvSpPr>
            <a:spLocks noGrp="1"/>
          </p:cNvSpPr>
          <p:nvPr>
            <p:ph type="body" idx="1"/>
          </p:nvPr>
        </p:nvSpPr>
        <p:spPr>
          <a:xfrm>
            <a:off x="475780" y="1933121"/>
            <a:ext cx="6136527" cy="7068156"/>
          </a:xfrm>
        </p:spPr>
        <p:txBody>
          <a:bodyPr>
            <a:normAutofit/>
          </a:bodyPr>
          <a:lstStyle/>
          <a:p>
            <a:pPr lvl="1">
              <a:lnSpc>
                <a:spcPct val="150000"/>
              </a:lnSpc>
              <a:buSzPct val="125000"/>
            </a:pPr>
            <a:endParaRPr lang="en-US" sz="1400" dirty="0">
              <a:latin typeface="Comic Sans MS" pitchFamily="66" charset="0"/>
            </a:endParaRP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09CF3EC-ECDC-4FF0-B65E-FDD788C0486F}" type="slidenum">
              <a:rPr lang="en-US" smtClean="0"/>
              <a:t>9</a:t>
            </a:fld>
            <a:endParaRPr lang="fr-FR" dirty="0"/>
          </a:p>
        </p:txBody>
      </p:sp>
      <p:sp>
        <p:nvSpPr>
          <p:cNvPr id="5" name="Rectangle 4"/>
          <p:cNvSpPr/>
          <p:nvPr/>
        </p:nvSpPr>
        <p:spPr>
          <a:xfrm>
            <a:off x="686543" y="4038600"/>
            <a:ext cx="5715000" cy="4708981"/>
          </a:xfrm>
          <a:prstGeom prst="rect">
            <a:avLst/>
          </a:prstGeom>
        </p:spPr>
        <p:txBody>
          <a:bodyPr wrap="square">
            <a:spAutoFit/>
          </a:bodyPr>
          <a:lstStyle/>
          <a:p>
            <a:r>
              <a:rPr lang="fr-FR" sz="1200" dirty="0">
                <a:latin typeface="+mn-lt"/>
              </a:rPr>
              <a:t>Outils disponibles :</a:t>
            </a:r>
          </a:p>
          <a:p>
            <a:endParaRPr lang="fr-FR" sz="1200" dirty="0">
              <a:latin typeface="+mn-lt"/>
            </a:endParaRPr>
          </a:p>
          <a:p>
            <a:r>
              <a:rPr lang="fr-FR" sz="1200" b="1" dirty="0" smtClean="0">
                <a:latin typeface="+mn-lt"/>
              </a:rPr>
              <a:t>Nos causes mondiales</a:t>
            </a:r>
            <a:r>
              <a:rPr lang="fr-FR" sz="1200" dirty="0" smtClean="0">
                <a:latin typeface="+mn-lt"/>
              </a:rPr>
              <a:t> - focalisées sur cinq domaines de service : Diabète, environnement, la faim, cancers infantiles et la vue</a:t>
            </a:r>
          </a:p>
          <a:p>
            <a:endParaRPr lang="fr-FR" sz="1200" b="1" dirty="0">
              <a:latin typeface="+mn-lt"/>
            </a:endParaRPr>
          </a:p>
          <a:p>
            <a:r>
              <a:rPr lang="fr-FR" sz="1200" b="1" dirty="0">
                <a:latin typeface="+mn-lt"/>
              </a:rPr>
              <a:t>La réalisation</a:t>
            </a:r>
          </a:p>
          <a:p>
            <a:endParaRPr lang="fr-FR" sz="1200" b="1" dirty="0">
              <a:latin typeface="+mn-lt"/>
            </a:endParaRPr>
          </a:p>
          <a:p>
            <a:r>
              <a:rPr lang="fr-FR" sz="1200" b="1" dirty="0">
                <a:latin typeface="+mn-lt"/>
              </a:rPr>
              <a:t>Evaluation des besoins de la communauté</a:t>
            </a:r>
          </a:p>
          <a:p>
            <a:endParaRPr lang="fr-FR" sz="1200" b="1" dirty="0">
              <a:latin typeface="+mn-lt"/>
            </a:endParaRPr>
          </a:p>
          <a:p>
            <a:r>
              <a:rPr lang="fr-FR" sz="1200" b="1" dirty="0">
                <a:latin typeface="+mn-lt"/>
              </a:rPr>
              <a:t>Subventions</a:t>
            </a: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b="1" dirty="0">
              <a:latin typeface="+mn-lt"/>
            </a:endParaRPr>
          </a:p>
          <a:p>
            <a:endParaRPr lang="fr-FR" sz="1200" dirty="0">
              <a:latin typeface="+mn-lt"/>
            </a:endParaRPr>
          </a:p>
        </p:txBody>
      </p:sp>
    </p:spTree>
    <p:extLst>
      <p:ext uri="{BB962C8B-B14F-4D97-AF65-F5344CB8AC3E}">
        <p14:creationId xmlns:p14="http://schemas.microsoft.com/office/powerpoint/2010/main" val="322794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4572000" y="3733800"/>
            <a:ext cx="44196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4572000" y="5334000"/>
            <a:ext cx="40386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03113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4572000" y="3733800"/>
            <a:ext cx="44196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4572000" y="5334000"/>
            <a:ext cx="40386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81475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5" name="Picture 5" descr="LIONS_DIVIDER_1.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9126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514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3733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26795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602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Drag picture to placeholder or click icon to add</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47135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sp>
        <p:nvSpPr>
          <p:cNvPr id="3" name="Content Placeholder 2"/>
          <p:cNvSpPr>
            <a:spLocks noGrp="1"/>
          </p:cNvSpPr>
          <p:nvPr>
            <p:ph idx="1"/>
          </p:nvPr>
        </p:nvSpPr>
        <p:spPr>
          <a:xfrm>
            <a:off x="228600" y="1524000"/>
            <a:ext cx="8534400" cy="4419600"/>
          </a:xfrm>
          <a:noFill/>
        </p:spPr>
        <p:txBody>
          <a:bodyPr/>
          <a:lstStyle>
            <a:lvl1pPr marL="0" indent="0">
              <a:spcBef>
                <a:spcPts val="1200"/>
              </a:spcBef>
              <a:spcAft>
                <a:spcPts val="600"/>
              </a:spcAft>
              <a:buNone/>
              <a:defRPr sz="2400" b="1">
                <a:solidFill>
                  <a:schemeClr val="tx1">
                    <a:lumMod val="65000"/>
                    <a:lumOff val="35000"/>
                  </a:schemeClr>
                </a:solidFill>
              </a:defRPr>
            </a:lvl1pPr>
            <a:lvl2pPr marL="684213" indent="-227013">
              <a:spcBef>
                <a:spcPts val="300"/>
              </a:spcBef>
              <a:spcAft>
                <a:spcPts val="300"/>
              </a:spcAft>
              <a:defRPr sz="20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44000" cy="107852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8600" y="304800"/>
            <a:ext cx="8534400" cy="457200"/>
          </a:xfrm>
        </p:spPr>
        <p:txBody>
          <a:bodyPr/>
          <a:lstStyle>
            <a:lvl1pPr>
              <a:defRPr sz="3200" b="1">
                <a:solidFill>
                  <a:schemeClr val="bg1"/>
                </a:solidFill>
                <a:latin typeface="Arial"/>
              </a:defRPr>
            </a:lvl1pPr>
          </a:lstStyle>
          <a:p>
            <a:r>
              <a:rPr lang="en-US" dirty="0"/>
              <a:t>Click to edit Master title style</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0" y="6353908"/>
            <a:ext cx="9144000" cy="50409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LIONS_FOOTER.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0338D"/>
                </a:solidFill>
              </a:rPr>
              <a:pPr algn="r" eaLnBrk="0" hangingPunct="0">
                <a:spcBef>
                  <a:spcPct val="50000"/>
                </a:spcBef>
                <a:defRPr/>
              </a:pPr>
              <a:t>‹#›</a:t>
            </a:fld>
            <a:endParaRPr lang="fr-FR" sz="1000">
              <a:solidFill>
                <a:srgbClr val="00338D"/>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5" r:id="rId2"/>
    <p:sldLayoutId id="2147483798" r:id="rId3"/>
    <p:sldLayoutId id="2147483800" r:id="rId4"/>
    <p:sldLayoutId id="2147483791" r:id="rId5"/>
    <p:sldLayoutId id="2147483804" r:id="rId6"/>
    <p:sldLayoutId id="2147483805" r:id="rId7"/>
  </p:sldLayoutIdLst>
  <p:hf sldNum="0" hdr="0" dt="0"/>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lionsclubs.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534400" cy="5029200"/>
          </a:xfrm>
        </p:spPr>
        <p:txBody>
          <a:bodyPr/>
          <a:lstStyle/>
          <a:p>
            <a:pPr algn="ctr"/>
            <a:r>
              <a:rPr lang="fr-FR" sz="2800" kern="1200" dirty="0">
                <a:solidFill>
                  <a:srgbClr val="00338D"/>
                </a:solidFill>
              </a:rPr>
              <a:t>Bienvenue à l’Initiative Qualité du club </a:t>
            </a:r>
          </a:p>
          <a:p>
            <a:pPr algn="ctr"/>
            <a:endParaRPr lang="fr-FR" kern="1200" dirty="0">
              <a:solidFill>
                <a:srgbClr val="766A63"/>
              </a:solidFill>
            </a:endParaRPr>
          </a:p>
        </p:txBody>
      </p:sp>
      <p:sp>
        <p:nvSpPr>
          <p:cNvPr id="3" name="Title 2"/>
          <p:cNvSpPr>
            <a:spLocks noGrp="1"/>
          </p:cNvSpPr>
          <p:nvPr>
            <p:ph type="title"/>
          </p:nvPr>
        </p:nvSpPr>
        <p:spPr/>
        <p:txBody>
          <a:bodyPr/>
          <a:lstStyle/>
          <a:p>
            <a:r>
              <a:rPr lang="fr-FR" sz="2800" b="0" dirty="0">
                <a:solidFill>
                  <a:srgbClr val="00338D"/>
                </a:solidFill>
              </a:rPr>
              <a:t>Améliorer la Qualité du Club</a:t>
            </a:r>
            <a:r>
              <a:rPr lang="en-US" smtClean="0"/>
              <a:t>	</a:t>
            </a:r>
          </a:p>
        </p:txBody>
      </p:sp>
      <p:pic>
        <p:nvPicPr>
          <p:cNvPr id="8" name="Picture 7"/>
          <p:cNvPicPr>
            <a:picLocks noChangeAspect="1"/>
          </p:cNvPicPr>
          <p:nvPr/>
        </p:nvPicPr>
        <p:blipFill rotWithShape="1">
          <a:blip r:embed="rId3"/>
          <a:srcRect l="768"/>
          <a:stretch/>
        </p:blipFill>
        <p:spPr>
          <a:xfrm>
            <a:off x="1676400" y="1981200"/>
            <a:ext cx="5763697" cy="39352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30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2 - Evaluation no. 2</a:t>
            </a:r>
          </a:p>
        </p:txBody>
      </p:sp>
      <p:sp>
        <p:nvSpPr>
          <p:cNvPr id="4" name="TextBox 3"/>
          <p:cNvSpPr txBox="1"/>
          <p:nvPr/>
        </p:nvSpPr>
        <p:spPr>
          <a:xfrm>
            <a:off x="381000" y="1220434"/>
            <a:ext cx="8229600" cy="1741182"/>
          </a:xfrm>
          <a:prstGeom prst="rect">
            <a:avLst/>
          </a:prstGeom>
          <a:noFill/>
        </p:spPr>
        <p:txBody>
          <a:bodyPr wrap="square" rtlCol="0">
            <a:spAutoFit/>
          </a:bodyPr>
          <a:lstStyle/>
          <a:p>
            <a:pPr>
              <a:lnSpc>
                <a:spcPct val="114000"/>
              </a:lnSpc>
            </a:pPr>
            <a:r>
              <a:rPr lang="fr-FR" sz="2400" b="1" i="1" dirty="0">
                <a:solidFill>
                  <a:schemeClr val="tx1">
                    <a:lumMod val="65000"/>
                    <a:lumOff val="35000"/>
                  </a:schemeClr>
                </a:solidFill>
                <a:latin typeface="+mj-lt"/>
              </a:rPr>
              <a:t>Déterminer le besoin de changement</a:t>
            </a:r>
          </a:p>
          <a:p>
            <a:pPr>
              <a:lnSpc>
                <a:spcPct val="114000"/>
              </a:lnSpc>
            </a:pPr>
            <a:endParaRPr lang="fr-FR" sz="2400" b="1" i="1" dirty="0">
              <a:solidFill>
                <a:schemeClr val="tx1">
                  <a:lumMod val="50000"/>
                  <a:lumOff val="50000"/>
                </a:schemeClr>
              </a:solidFill>
              <a:latin typeface="+mj-lt"/>
            </a:endParaRPr>
          </a:p>
          <a:p>
            <a:pPr>
              <a:lnSpc>
                <a:spcPct val="114000"/>
              </a:lnSpc>
            </a:pPr>
            <a:r>
              <a:rPr lang="fr-FR" sz="2400" b="1" i="1" dirty="0">
                <a:solidFill>
                  <a:schemeClr val="tx1">
                    <a:lumMod val="65000"/>
                    <a:lumOff val="35000"/>
                  </a:schemeClr>
                </a:solidFill>
                <a:latin typeface="+mn-lt"/>
              </a:rPr>
              <a:t>Évaluation no. 2 : </a:t>
            </a:r>
          </a:p>
          <a:p>
            <a:pPr>
              <a:lnSpc>
                <a:spcPct val="114000"/>
              </a:lnSpc>
            </a:pPr>
            <a:r>
              <a:rPr lang="fr-FR" sz="2400" b="1" i="1" dirty="0">
                <a:solidFill>
                  <a:schemeClr val="tx1">
                    <a:lumMod val="65000"/>
                    <a:lumOff val="35000"/>
                  </a:schemeClr>
                </a:solidFill>
                <a:latin typeface="+mn-lt"/>
              </a:rPr>
              <a:t>Faire évoluer l’opinion publique et améliorer notre visibilité</a:t>
            </a:r>
          </a:p>
        </p:txBody>
      </p:sp>
      <p:sp>
        <p:nvSpPr>
          <p:cNvPr id="10" name="TextBox 9"/>
          <p:cNvSpPr txBox="1"/>
          <p:nvPr/>
        </p:nvSpPr>
        <p:spPr>
          <a:xfrm>
            <a:off x="1409700" y="3101106"/>
            <a:ext cx="6324600" cy="677108"/>
          </a:xfrm>
          <a:prstGeom prst="rect">
            <a:avLst/>
          </a:prstGeom>
          <a:noFill/>
        </p:spPr>
        <p:txBody>
          <a:bodyPr wrap="square" rtlCol="0">
            <a:spAutoFit/>
          </a:bodyPr>
          <a:lstStyle/>
          <a:p>
            <a:pPr algn="ctr"/>
            <a:r>
              <a:rPr lang="fr-FR" sz="2000" b="1" i="1" dirty="0">
                <a:solidFill>
                  <a:srgbClr val="00338D"/>
                </a:solidFill>
              </a:rPr>
              <a:t>Compléter l'évaluation aux pages 11 et 12</a:t>
            </a:r>
            <a:endParaRPr lang="fr-FR" dirty="0">
              <a:solidFill>
                <a:srgbClr val="00338D"/>
              </a:solidFill>
            </a:endParaRPr>
          </a:p>
          <a:p>
            <a:endParaRPr lang="fr-FR" dirty="0">
              <a:solidFill>
                <a:srgbClr val="00338D"/>
              </a:solidFill>
            </a:endParaRPr>
          </a:p>
        </p:txBody>
      </p:sp>
      <p:pic>
        <p:nvPicPr>
          <p:cNvPr id="5" name="Picture 4"/>
          <p:cNvPicPr>
            <a:picLocks noChangeAspect="1"/>
          </p:cNvPicPr>
          <p:nvPr/>
        </p:nvPicPr>
        <p:blipFill rotWithShape="1">
          <a:blip r:embed="rId3"/>
          <a:srcRect r="2510"/>
          <a:stretch/>
        </p:blipFill>
        <p:spPr>
          <a:xfrm>
            <a:off x="1341528" y="3886200"/>
            <a:ext cx="6460943" cy="1606247"/>
          </a:xfrm>
          <a:prstGeom prst="rect">
            <a:avLst/>
          </a:prstGeom>
        </p:spPr>
      </p:pic>
    </p:spTree>
    <p:extLst>
      <p:ext uri="{BB962C8B-B14F-4D97-AF65-F5344CB8AC3E}">
        <p14:creationId xmlns:p14="http://schemas.microsoft.com/office/powerpoint/2010/main" val="16215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523999"/>
            <a:ext cx="5029200" cy="4419600"/>
          </a:xfrm>
        </p:spPr>
        <p:txBody>
          <a:bodyPr/>
          <a:lstStyle/>
          <a:p>
            <a:pPr marL="285750" indent="-285750">
              <a:buFont typeface="Arial" panose="020B0604020202020204" pitchFamily="34" charset="0"/>
              <a:buChar char="•"/>
            </a:pPr>
            <a:r>
              <a:rPr lang="fr-FR" sz="1800" b="0" dirty="0">
                <a:solidFill>
                  <a:srgbClr val="00338D"/>
                </a:solidFill>
              </a:rPr>
              <a:t>Comment le club est-il perçu par la communauté</a:t>
            </a:r>
          </a:p>
          <a:p>
            <a:r>
              <a:rPr lang="en-US" smtClean="0"/>
              <a:t>	</a:t>
            </a:r>
            <a:r>
              <a:rPr lang="fr-FR" sz="1800" b="0" dirty="0" smtClean="0">
                <a:solidFill>
                  <a:srgbClr val="00338D"/>
                </a:solidFill>
              </a:rPr>
              <a:t>...de manière positive et négative. </a:t>
            </a:r>
          </a:p>
          <a:p>
            <a:pPr marL="285750" indent="-285750">
              <a:buFont typeface="Arial" panose="020B0604020202020204" pitchFamily="34" charset="0"/>
              <a:buChar char="•"/>
            </a:pPr>
            <a:r>
              <a:rPr lang="fr-FR" sz="1800" b="0" dirty="0">
                <a:solidFill>
                  <a:srgbClr val="00338D"/>
                </a:solidFill>
              </a:rPr>
              <a:t>Visibilité auprès des dirigeants communautaires</a:t>
            </a:r>
          </a:p>
          <a:p>
            <a:pPr marL="285750" indent="-285750">
              <a:buFont typeface="Arial" panose="020B0604020202020204" pitchFamily="34" charset="0"/>
              <a:buChar char="•"/>
            </a:pPr>
            <a:r>
              <a:rPr lang="fr-FR" sz="1800" b="0" dirty="0">
                <a:solidFill>
                  <a:srgbClr val="00338D"/>
                </a:solidFill>
              </a:rPr>
              <a:t>Utilisation des médias sociaux </a:t>
            </a:r>
          </a:p>
          <a:p>
            <a:pPr marL="285750" indent="-285750">
              <a:buFont typeface="Arial" panose="020B0604020202020204" pitchFamily="34" charset="0"/>
              <a:buChar char="•"/>
            </a:pPr>
            <a:r>
              <a:rPr lang="fr-FR" sz="1800" b="0" dirty="0">
                <a:solidFill>
                  <a:srgbClr val="00338D"/>
                </a:solidFill>
              </a:rPr>
              <a:t>Quoi communiquer à la communauté </a:t>
            </a:r>
          </a:p>
          <a:p>
            <a:pPr marL="285750" indent="-285750">
              <a:buFont typeface="Arial" panose="020B0604020202020204" pitchFamily="34" charset="0"/>
              <a:buChar char="•"/>
            </a:pPr>
            <a:r>
              <a:rPr lang="fr-FR" sz="1800" b="0" dirty="0">
                <a:solidFill>
                  <a:srgbClr val="00338D"/>
                </a:solidFill>
              </a:rPr>
              <a:t>Relations des membres du club avec les médias</a:t>
            </a:r>
          </a:p>
          <a:p>
            <a:pPr marL="285750" indent="-285750">
              <a:buFont typeface="Arial" panose="020B0604020202020204" pitchFamily="34" charset="0"/>
              <a:buChar char="•"/>
            </a:pPr>
            <a:r>
              <a:rPr lang="fr-FR" sz="1800" b="0" dirty="0">
                <a:solidFill>
                  <a:srgbClr val="00338D"/>
                </a:solidFill>
              </a:rPr>
              <a:t>Efficacité de la communication interne </a:t>
            </a:r>
          </a:p>
          <a:p>
            <a:endParaRPr lang="fr-FR" dirty="0"/>
          </a:p>
        </p:txBody>
      </p:sp>
      <p:sp>
        <p:nvSpPr>
          <p:cNvPr id="3" name="Title 2"/>
          <p:cNvSpPr>
            <a:spLocks noGrp="1"/>
          </p:cNvSpPr>
          <p:nvPr>
            <p:ph type="title"/>
          </p:nvPr>
        </p:nvSpPr>
        <p:spPr/>
        <p:txBody>
          <a:bodyPr/>
          <a:lstStyle/>
          <a:p>
            <a:r>
              <a:rPr lang="fr-FR" sz="2800" dirty="0" smtClean="0">
                <a:solidFill>
                  <a:srgbClr val="00338D"/>
                </a:solidFill>
              </a:rPr>
              <a:t>Visibilité</a:t>
            </a:r>
            <a:r>
              <a:rPr lang="fr-FR" smtClean="0"/>
              <a:t> </a:t>
            </a:r>
            <a:r>
              <a:rPr lang="fr-FR" sz="2800" dirty="0">
                <a:solidFill>
                  <a:srgbClr val="00338D"/>
                </a:solidFill>
              </a:rPr>
              <a:t>Découvertes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812" t="18333" r="21875"/>
          <a:stretch/>
        </p:blipFill>
        <p:spPr>
          <a:xfrm>
            <a:off x="153681" y="1523999"/>
            <a:ext cx="3581400" cy="297438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r="16592"/>
          <a:stretch/>
        </p:blipFill>
        <p:spPr>
          <a:xfrm>
            <a:off x="153681" y="3756210"/>
            <a:ext cx="3580119" cy="238759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019593"/>
            <a:ext cx="3539067" cy="3157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30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8000"/>
                            </p:stCondLst>
                            <p:childTnLst>
                              <p:par>
                                <p:cTn id="17" presetID="10" presetClass="exit" presetSubtype="0" fill="hold" nodeType="afterEffect">
                                  <p:stCondLst>
                                    <p:cond delay="200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
            </a:r>
            <a:br/>
            <a:r>
              <a:rPr lang="fr-FR" sz="2800" b="0" dirty="0">
                <a:solidFill>
                  <a:srgbClr val="00338D"/>
                </a:solidFill>
              </a:rPr>
              <a:t>Evaluation no. 2 - Outils disponibles</a:t>
            </a:r>
            <a:r>
              <a:t/>
            </a:r>
            <a:br/>
            <a:endParaRPr lang="fr-FR" sz="2800" b="0" dirty="0">
              <a:solidFill>
                <a:srgbClr val="00338D"/>
              </a:solidFill>
            </a:endParaRPr>
          </a:p>
        </p:txBody>
      </p:sp>
      <p:sp>
        <p:nvSpPr>
          <p:cNvPr id="4" name="TextBox 3"/>
          <p:cNvSpPr txBox="1"/>
          <p:nvPr/>
        </p:nvSpPr>
        <p:spPr>
          <a:xfrm>
            <a:off x="212203" y="1253257"/>
            <a:ext cx="8060635" cy="1951816"/>
          </a:xfrm>
          <a:prstGeom prst="rect">
            <a:avLst/>
          </a:prstGeom>
          <a:noFill/>
        </p:spPr>
        <p:txBody>
          <a:bodyPr wrap="square" rtlCol="0">
            <a:spAutoFit/>
          </a:bodyPr>
          <a:lstStyle/>
          <a:p>
            <a:pPr>
              <a:lnSpc>
                <a:spcPct val="114000"/>
              </a:lnSpc>
            </a:pPr>
            <a:r>
              <a:rPr lang="fr-FR" sz="2400" b="1" i="1" dirty="0">
                <a:solidFill>
                  <a:schemeClr val="tx1">
                    <a:lumMod val="65000"/>
                    <a:lumOff val="35000"/>
                  </a:schemeClr>
                </a:solidFill>
              </a:rPr>
              <a:t>Déterminer le besoin de changement</a:t>
            </a:r>
          </a:p>
          <a:p>
            <a:pPr>
              <a:lnSpc>
                <a:spcPct val="114000"/>
              </a:lnSpc>
            </a:pPr>
            <a:endParaRPr lang="fr-FR" sz="1000" dirty="0"/>
          </a:p>
          <a:p>
            <a:pPr>
              <a:lnSpc>
                <a:spcPct val="114000"/>
              </a:lnSpc>
            </a:pPr>
            <a:r>
              <a:rPr lang="fr-FR" sz="2400" b="1" i="1" dirty="0">
                <a:solidFill>
                  <a:schemeClr val="tx1">
                    <a:lumMod val="65000"/>
                    <a:lumOff val="35000"/>
                  </a:schemeClr>
                </a:solidFill>
              </a:rPr>
              <a:t>Évaluation no. 2 : </a:t>
            </a:r>
          </a:p>
          <a:p>
            <a:pPr>
              <a:lnSpc>
                <a:spcPct val="114000"/>
              </a:lnSpc>
            </a:pPr>
            <a:r>
              <a:rPr lang="fr-FR" sz="2400" b="1" i="1" dirty="0">
                <a:solidFill>
                  <a:schemeClr val="tx1">
                    <a:lumMod val="65000"/>
                    <a:lumOff val="35000"/>
                  </a:schemeClr>
                </a:solidFill>
              </a:rPr>
              <a:t>Faire évoluer l’opinion publique et améliorer notre visibilité</a:t>
            </a:r>
          </a:p>
        </p:txBody>
      </p:sp>
      <p:pic>
        <p:nvPicPr>
          <p:cNvPr id="6" name="Picture 5"/>
          <p:cNvPicPr>
            <a:picLocks noChangeAspect="1"/>
          </p:cNvPicPr>
          <p:nvPr/>
        </p:nvPicPr>
        <p:blipFill>
          <a:blip r:embed="rId3"/>
          <a:stretch>
            <a:fillRect/>
          </a:stretch>
        </p:blipFill>
        <p:spPr>
          <a:xfrm>
            <a:off x="685800" y="3766268"/>
            <a:ext cx="2420749" cy="2057692"/>
          </a:xfrm>
          <a:prstGeom prst="rect">
            <a:avLst/>
          </a:prstGeom>
          <a:ln>
            <a:solidFill>
              <a:schemeClr val="tx2"/>
            </a:solidFill>
          </a:ln>
        </p:spPr>
      </p:pic>
      <p:pic>
        <p:nvPicPr>
          <p:cNvPr id="9" name="Picture 8"/>
          <p:cNvPicPr>
            <a:picLocks noChangeAspect="1"/>
          </p:cNvPicPr>
          <p:nvPr/>
        </p:nvPicPr>
        <p:blipFill>
          <a:blip r:embed="rId4"/>
          <a:stretch>
            <a:fillRect/>
          </a:stretch>
        </p:blipFill>
        <p:spPr>
          <a:xfrm>
            <a:off x="3314700" y="3753054"/>
            <a:ext cx="2420749" cy="2057693"/>
          </a:xfrm>
          <a:prstGeom prst="rect">
            <a:avLst/>
          </a:prstGeom>
          <a:ln>
            <a:solidFill>
              <a:schemeClr val="tx2"/>
            </a:solidFill>
          </a:ln>
        </p:spPr>
      </p:pic>
      <p:pic>
        <p:nvPicPr>
          <p:cNvPr id="11" name="Picture 5" descr="http://e-clubhouse.org/img/main-image.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4013" r="2384"/>
          <a:stretch/>
        </p:blipFill>
        <p:spPr bwMode="auto">
          <a:xfrm flipH="1">
            <a:off x="5943600" y="3753054"/>
            <a:ext cx="2743200" cy="2057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3124200"/>
            <a:ext cx="2420749" cy="369332"/>
          </a:xfrm>
          <a:prstGeom prst="rect">
            <a:avLst/>
          </a:prstGeom>
          <a:noFill/>
        </p:spPr>
        <p:txBody>
          <a:bodyPr wrap="square" rtlCol="0">
            <a:spAutoFit/>
          </a:bodyPr>
          <a:lstStyle/>
          <a:p>
            <a:pPr algn="ctr"/>
            <a:r>
              <a:rPr lang="fr-FR" dirty="0">
                <a:solidFill>
                  <a:srgbClr val="00338D"/>
                </a:solidFill>
              </a:rPr>
              <a:t>Guide des RP</a:t>
            </a:r>
          </a:p>
        </p:txBody>
      </p:sp>
      <p:sp>
        <p:nvSpPr>
          <p:cNvPr id="12" name="TextBox 11"/>
          <p:cNvSpPr txBox="1"/>
          <p:nvPr/>
        </p:nvSpPr>
        <p:spPr>
          <a:xfrm>
            <a:off x="3314700" y="3124200"/>
            <a:ext cx="2420749" cy="369332"/>
          </a:xfrm>
          <a:prstGeom prst="rect">
            <a:avLst/>
          </a:prstGeom>
          <a:noFill/>
        </p:spPr>
        <p:txBody>
          <a:bodyPr wrap="square" rtlCol="0">
            <a:spAutoFit/>
          </a:bodyPr>
          <a:lstStyle/>
          <a:p>
            <a:pPr algn="ctr"/>
            <a:r>
              <a:rPr lang="fr-FR" dirty="0">
                <a:solidFill>
                  <a:srgbClr val="00338D"/>
                </a:solidFill>
              </a:rPr>
              <a:t>Concours d'affiches de la paix</a:t>
            </a:r>
          </a:p>
        </p:txBody>
      </p:sp>
      <p:sp>
        <p:nvSpPr>
          <p:cNvPr id="13" name="TextBox 12"/>
          <p:cNvSpPr txBox="1"/>
          <p:nvPr/>
        </p:nvSpPr>
        <p:spPr>
          <a:xfrm>
            <a:off x="6037451" y="3124200"/>
            <a:ext cx="2420749" cy="369332"/>
          </a:xfrm>
          <a:prstGeom prst="rect">
            <a:avLst/>
          </a:prstGeom>
          <a:noFill/>
        </p:spPr>
        <p:txBody>
          <a:bodyPr wrap="square" rtlCol="0">
            <a:spAutoFit/>
          </a:bodyPr>
          <a:lstStyle/>
          <a:p>
            <a:pPr algn="ctr"/>
            <a:r>
              <a:rPr lang="fr-FR" dirty="0" smtClean="0">
                <a:solidFill>
                  <a:srgbClr val="00338D"/>
                </a:solidFill>
              </a:rPr>
              <a:t>e-Clubhouse</a:t>
            </a:r>
            <a:endParaRPr lang="fr-FR" dirty="0">
              <a:solidFill>
                <a:srgbClr val="00338D"/>
              </a:solidFill>
            </a:endParaRPr>
          </a:p>
        </p:txBody>
      </p:sp>
    </p:spTree>
    <p:extLst>
      <p:ext uri="{BB962C8B-B14F-4D97-AF65-F5344CB8AC3E}">
        <p14:creationId xmlns:p14="http://schemas.microsoft.com/office/powerpoint/2010/main" val="161963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2 - Evaluation no. 3</a:t>
            </a:r>
          </a:p>
        </p:txBody>
      </p:sp>
      <p:sp>
        <p:nvSpPr>
          <p:cNvPr id="6" name="Rectangle 5"/>
          <p:cNvSpPr/>
          <p:nvPr/>
        </p:nvSpPr>
        <p:spPr>
          <a:xfrm>
            <a:off x="228600" y="1295400"/>
            <a:ext cx="8686800" cy="1569660"/>
          </a:xfrm>
          <a:prstGeom prst="rect">
            <a:avLst/>
          </a:prstGeom>
        </p:spPr>
        <p:txBody>
          <a:bodyPr wrap="square">
            <a:spAutoFit/>
          </a:bodyPr>
          <a:lstStyle/>
          <a:p>
            <a:r>
              <a:rPr lang="fr-FR" sz="2400" b="1" i="1" dirty="0">
                <a:solidFill>
                  <a:schemeClr val="tx1">
                    <a:lumMod val="65000"/>
                    <a:lumOff val="35000"/>
                  </a:schemeClr>
                </a:solidFill>
              </a:rPr>
              <a:t>Déterminer le besoin de changement</a:t>
            </a:r>
          </a:p>
          <a:p>
            <a:endParaRPr lang="fr-FR" sz="2400" b="1" i="1" dirty="0">
              <a:solidFill>
                <a:schemeClr val="tx1">
                  <a:lumMod val="65000"/>
                  <a:lumOff val="35000"/>
                </a:schemeClr>
              </a:solidFill>
            </a:endParaRPr>
          </a:p>
          <a:p>
            <a:r>
              <a:rPr lang="fr-FR" sz="2400" b="1" i="1" dirty="0">
                <a:solidFill>
                  <a:schemeClr val="tx1">
                    <a:lumMod val="65000"/>
                    <a:lumOff val="35000"/>
                  </a:schemeClr>
                </a:solidFill>
              </a:rPr>
              <a:t>Évaluation no. 3 : </a:t>
            </a:r>
          </a:p>
          <a:p>
            <a:r>
              <a:rPr lang="fr-FR" sz="2400" b="1" i="1" dirty="0">
                <a:solidFill>
                  <a:schemeClr val="tx1">
                    <a:lumMod val="65000"/>
                    <a:lumOff val="35000"/>
                  </a:schemeClr>
                </a:solidFill>
              </a:rPr>
              <a:t>Atteindre l'excellence organisationnelle au niveau des clubs</a:t>
            </a:r>
          </a:p>
        </p:txBody>
      </p:sp>
      <p:sp>
        <p:nvSpPr>
          <p:cNvPr id="9" name="TextBox 8"/>
          <p:cNvSpPr txBox="1"/>
          <p:nvPr/>
        </p:nvSpPr>
        <p:spPr>
          <a:xfrm>
            <a:off x="1333500" y="2865060"/>
            <a:ext cx="6324600" cy="400110"/>
          </a:xfrm>
          <a:prstGeom prst="rect">
            <a:avLst/>
          </a:prstGeom>
          <a:noFill/>
        </p:spPr>
        <p:txBody>
          <a:bodyPr wrap="square" rtlCol="0">
            <a:spAutoFit/>
          </a:bodyPr>
          <a:lstStyle/>
          <a:p>
            <a:r>
              <a:rPr lang="fr-FR" sz="2000" b="1" i="1" dirty="0">
                <a:solidFill>
                  <a:srgbClr val="00338D"/>
                </a:solidFill>
              </a:rPr>
              <a:t>Compléter l'évaluation aux pages 13 et 14</a:t>
            </a:r>
            <a:endParaRPr lang="fr-FR" dirty="0">
              <a:solidFill>
                <a:srgbClr val="00338D"/>
              </a:solidFill>
            </a:endParaRPr>
          </a:p>
        </p:txBody>
      </p:sp>
      <p:pic>
        <p:nvPicPr>
          <p:cNvPr id="2" name="Picture 1"/>
          <p:cNvPicPr>
            <a:picLocks noChangeAspect="1"/>
          </p:cNvPicPr>
          <p:nvPr/>
        </p:nvPicPr>
        <p:blipFill rotWithShape="1">
          <a:blip r:embed="rId3"/>
          <a:srcRect t="921" b="11121"/>
          <a:stretch/>
        </p:blipFill>
        <p:spPr>
          <a:xfrm>
            <a:off x="2152650" y="3380187"/>
            <a:ext cx="4686300" cy="2791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00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292" y="1065417"/>
            <a:ext cx="3680437" cy="4724400"/>
          </a:xfrm>
        </p:spPr>
        <p:txBody>
          <a:bodyPr/>
          <a:lstStyle/>
          <a:p>
            <a:pPr marL="285750" indent="-285750">
              <a:buFont typeface="Arial" panose="020B0604020202020204" pitchFamily="34" charset="0"/>
              <a:buChar char="•"/>
            </a:pPr>
            <a:r>
              <a:rPr lang="fr-FR" sz="1800" b="0" dirty="0">
                <a:solidFill>
                  <a:srgbClr val="00338D"/>
                </a:solidFill>
              </a:rPr>
              <a:t>Stratégies pour améliorer les réunions et événements </a:t>
            </a:r>
          </a:p>
          <a:p>
            <a:pPr marL="285750" indent="-285750">
              <a:buFont typeface="Arial" panose="020B0604020202020204" pitchFamily="34" charset="0"/>
              <a:buChar char="•"/>
            </a:pPr>
            <a:r>
              <a:rPr lang="fr-FR" sz="1800" b="0" dirty="0">
                <a:solidFill>
                  <a:srgbClr val="00338D"/>
                </a:solidFill>
              </a:rPr>
              <a:t>Une plus grande transparence est-il nécessaire </a:t>
            </a:r>
          </a:p>
          <a:p>
            <a:pPr marL="285750" indent="-285750">
              <a:buFont typeface="Arial" panose="020B0604020202020204" pitchFamily="34" charset="0"/>
              <a:buChar char="•"/>
            </a:pPr>
            <a:r>
              <a:rPr lang="fr-FR" sz="1800" b="0" dirty="0">
                <a:solidFill>
                  <a:srgbClr val="00338D"/>
                </a:solidFill>
              </a:rPr>
              <a:t>Comment les membres considérent-ils la possibilité d’assumer des postes de responsable</a:t>
            </a:r>
          </a:p>
          <a:p>
            <a:pPr marL="285750" indent="-285750">
              <a:buFont typeface="Arial" panose="020B0604020202020204" pitchFamily="34" charset="0"/>
              <a:buChar char="•"/>
            </a:pPr>
            <a:r>
              <a:rPr lang="fr-FR" sz="1800" b="0" dirty="0" smtClean="0">
                <a:solidFill>
                  <a:srgbClr val="00338D"/>
                </a:solidFill>
              </a:rPr>
              <a:t>Les membres sont-ils reconnus pour leurs efforts</a:t>
            </a:r>
          </a:p>
          <a:p>
            <a:pPr marL="285750" indent="-285750">
              <a:buFont typeface="Arial" panose="020B0604020202020204" pitchFamily="34" charset="0"/>
              <a:buChar char="•"/>
            </a:pPr>
            <a:r>
              <a:rPr lang="fr-FR" sz="1800" b="0" dirty="0" smtClean="0">
                <a:solidFill>
                  <a:srgbClr val="00338D"/>
                </a:solidFill>
              </a:rPr>
              <a:t>Existe-t-il un conflit au sein du club </a:t>
            </a:r>
          </a:p>
          <a:p>
            <a:pPr marL="285750" indent="-285750">
              <a:buFont typeface="Arial" panose="020B0604020202020204" pitchFamily="34" charset="0"/>
              <a:buChar char="•"/>
            </a:pPr>
            <a:r>
              <a:rPr lang="fr-FR" sz="1800" b="0" dirty="0">
                <a:solidFill>
                  <a:srgbClr val="00338D"/>
                </a:solidFill>
              </a:rPr>
              <a:t>Les membres sont-ils satisfaits de la manière dont le club est géré</a:t>
            </a:r>
          </a:p>
          <a:p>
            <a:endParaRPr lang="fr-FR" dirty="0"/>
          </a:p>
          <a:p>
            <a:endParaRPr lang="fr-FR" dirty="0"/>
          </a:p>
        </p:txBody>
      </p:sp>
      <p:sp>
        <p:nvSpPr>
          <p:cNvPr id="3" name="Title 2"/>
          <p:cNvSpPr>
            <a:spLocks noGrp="1"/>
          </p:cNvSpPr>
          <p:nvPr>
            <p:ph type="title"/>
          </p:nvPr>
        </p:nvSpPr>
        <p:spPr/>
        <p:txBody>
          <a:bodyPr/>
          <a:lstStyle/>
          <a:p>
            <a:r>
              <a:rPr lang="fr-FR" sz="2800" b="0" dirty="0">
                <a:solidFill>
                  <a:srgbClr val="0070C0"/>
                </a:solidFill>
              </a:rPr>
              <a:t>Découvertes opérationnelles</a:t>
            </a: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l="7623"/>
          <a:stretch/>
        </p:blipFill>
        <p:spPr>
          <a:xfrm rot="1031740">
            <a:off x="3734460" y="2442226"/>
            <a:ext cx="4853856" cy="16146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val="0"/>
              </a:ext>
            </a:extLst>
          </a:blip>
          <a:srcRect l="9346"/>
          <a:stretch/>
        </p:blipFill>
        <p:spPr>
          <a:xfrm rot="21340930">
            <a:off x="3699342" y="2518986"/>
            <a:ext cx="4829118" cy="14611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3593">
            <a:off x="4862031" y="2350536"/>
            <a:ext cx="3111288" cy="2078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15544">
            <a:off x="4271175" y="2222991"/>
            <a:ext cx="3973326" cy="22261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495808">
            <a:off x="4321255" y="1946552"/>
            <a:ext cx="4335816" cy="2886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t="24696"/>
          <a:stretch/>
        </p:blipFill>
        <p:spPr>
          <a:xfrm rot="20885571">
            <a:off x="4319130" y="2506779"/>
            <a:ext cx="4379958" cy="18416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7814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par>
                                <p:cTn id="16" presetID="10" presetClass="exit" presetSubtype="0" fill="hold" nodeType="withEffect">
                                  <p:stCondLst>
                                    <p:cond delay="0"/>
                                  </p:stCondLst>
                                  <p:childTnLst>
                                    <p:animEffect transition="out" filter="fade">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childTnLst>
                                </p:cTn>
                              </p:par>
                              <p:par>
                                <p:cTn id="27" presetID="10" presetClass="exit" presetSubtype="0" fill="hold" nodeType="withEffect">
                                  <p:stCondLst>
                                    <p:cond delay="0"/>
                                  </p:stCondLst>
                                  <p:childTnLst>
                                    <p:animEffect transition="out" filter="fade">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2000"/>
                                        <p:tgtEl>
                                          <p:spTgt spid="2">
                                            <p:txEl>
                                              <p:pRg st="3" end="3"/>
                                            </p:txEl>
                                          </p:spTgt>
                                        </p:tgtEl>
                                      </p:cBhvr>
                                    </p:animEffect>
                                  </p:childTnLst>
                                </p:cTn>
                              </p:par>
                              <p:par>
                                <p:cTn id="38" presetID="10" presetClass="exit" presetSubtype="0" fill="hold" nodeType="withEffect">
                                  <p:stCondLst>
                                    <p:cond delay="0"/>
                                  </p:stCondLst>
                                  <p:childTnLst>
                                    <p:animEffect transition="out" filter="fade">
                                      <p:cBhvr>
                                        <p:cTn id="39" dur="2000"/>
                                        <p:tgtEl>
                                          <p:spTgt spid="9"/>
                                        </p:tgtEl>
                                      </p:cBhvr>
                                    </p:animEffect>
                                    <p:set>
                                      <p:cBhvr>
                                        <p:cTn id="40" dur="1" fill="hold">
                                          <p:stCondLst>
                                            <p:cond delay="1999"/>
                                          </p:stCondLst>
                                        </p:cTn>
                                        <p:tgtEl>
                                          <p:spTgt spid="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fade">
                                      <p:cBhvr>
                                        <p:cTn id="48" dur="2000"/>
                                        <p:tgtEl>
                                          <p:spTgt spid="2">
                                            <p:txEl>
                                              <p:pRg st="4" end="4"/>
                                            </p:txEl>
                                          </p:spTgt>
                                        </p:tgtEl>
                                      </p:cBhvr>
                                    </p:animEffect>
                                  </p:childTnLst>
                                </p:cTn>
                              </p:par>
                              <p:par>
                                <p:cTn id="49" presetID="10" presetClass="exit" presetSubtype="0" fill="hold" nodeType="withEffect">
                                  <p:stCondLst>
                                    <p:cond delay="0"/>
                                  </p:stCondLst>
                                  <p:childTnLst>
                                    <p:animEffect transition="out" filter="fade">
                                      <p:cBhvr>
                                        <p:cTn id="50" dur="2000"/>
                                        <p:tgtEl>
                                          <p:spTgt spid="8"/>
                                        </p:tgtEl>
                                      </p:cBhvr>
                                    </p:animEffect>
                                    <p:set>
                                      <p:cBhvr>
                                        <p:cTn id="51" dur="1" fill="hold">
                                          <p:stCondLst>
                                            <p:cond delay="1999"/>
                                          </p:stCondLst>
                                        </p:cTn>
                                        <p:tgtEl>
                                          <p:spTgt spid="8"/>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Effect transition="in" filter="fade">
                                      <p:cBhvr>
                                        <p:cTn id="59" dur="2000"/>
                                        <p:tgtEl>
                                          <p:spTgt spid="2">
                                            <p:txEl>
                                              <p:pRg st="5" end="5"/>
                                            </p:txEl>
                                          </p:spTgt>
                                        </p:tgtEl>
                                      </p:cBhvr>
                                    </p:animEffect>
                                  </p:childTnLst>
                                </p:cTn>
                              </p:par>
                              <p:par>
                                <p:cTn id="60" presetID="10" presetClass="exit" presetSubtype="0" fill="hold" nodeType="withEffect">
                                  <p:stCondLst>
                                    <p:cond delay="0"/>
                                  </p:stCondLst>
                                  <p:childTnLst>
                                    <p:animEffect transition="out" filter="fade">
                                      <p:cBhvr>
                                        <p:cTn id="61" dur="2000"/>
                                        <p:tgtEl>
                                          <p:spTgt spid="12"/>
                                        </p:tgtEl>
                                      </p:cBhvr>
                                    </p:animEffect>
                                    <p:set>
                                      <p:cBhvr>
                                        <p:cTn id="62" dur="1" fill="hold">
                                          <p:stCondLst>
                                            <p:cond delay="1999"/>
                                          </p:stCondLst>
                                        </p:cTn>
                                        <p:tgtEl>
                                          <p:spTgt spid="12"/>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Evaluation no. 3 - Outils disponibles</a:t>
            </a:r>
          </a:p>
        </p:txBody>
      </p:sp>
      <p:sp>
        <p:nvSpPr>
          <p:cNvPr id="6" name="Rectangle 5"/>
          <p:cNvSpPr/>
          <p:nvPr/>
        </p:nvSpPr>
        <p:spPr>
          <a:xfrm>
            <a:off x="228600" y="1229332"/>
            <a:ext cx="6561373" cy="1215717"/>
          </a:xfrm>
          <a:prstGeom prst="rect">
            <a:avLst/>
          </a:prstGeom>
        </p:spPr>
        <p:txBody>
          <a:bodyPr wrap="square">
            <a:spAutoFit/>
          </a:bodyPr>
          <a:lstStyle/>
          <a:p>
            <a:r>
              <a:rPr lang="fr-FR" sz="2400" b="1" i="1" dirty="0">
                <a:solidFill>
                  <a:schemeClr val="tx1">
                    <a:lumMod val="65000"/>
                    <a:lumOff val="35000"/>
                  </a:schemeClr>
                </a:solidFill>
              </a:rPr>
              <a:t>Déterminer le besoin de changement</a:t>
            </a:r>
          </a:p>
          <a:p>
            <a:endParaRPr lang="fr-FR" sz="900" b="1" i="1" dirty="0">
              <a:solidFill>
                <a:schemeClr val="tx1">
                  <a:lumMod val="65000"/>
                  <a:lumOff val="35000"/>
                </a:schemeClr>
              </a:solidFill>
            </a:endParaRPr>
          </a:p>
          <a:p>
            <a:r>
              <a:rPr lang="fr-FR" sz="2000" b="1" i="1" dirty="0">
                <a:solidFill>
                  <a:schemeClr val="tx1">
                    <a:lumMod val="65000"/>
                    <a:lumOff val="35000"/>
                  </a:schemeClr>
                </a:solidFill>
              </a:rPr>
              <a:t>Évaluation no. 3 : </a:t>
            </a:r>
          </a:p>
          <a:p>
            <a:r>
              <a:rPr lang="fr-FR" sz="2000" b="1" i="1" dirty="0">
                <a:solidFill>
                  <a:schemeClr val="tx1">
                    <a:lumMod val="65000"/>
                    <a:lumOff val="35000"/>
                  </a:schemeClr>
                </a:solidFill>
              </a:rPr>
              <a:t>Atteindre l'excellence organisationnelle au niveau des clubs</a:t>
            </a:r>
          </a:p>
        </p:txBody>
      </p:sp>
      <p:pic>
        <p:nvPicPr>
          <p:cNvPr id="4" name="Picture 3"/>
          <p:cNvPicPr>
            <a:picLocks noChangeAspect="1"/>
          </p:cNvPicPr>
          <p:nvPr/>
        </p:nvPicPr>
        <p:blipFill>
          <a:blip r:embed="rId3"/>
          <a:stretch>
            <a:fillRect/>
          </a:stretch>
        </p:blipFill>
        <p:spPr>
          <a:xfrm>
            <a:off x="3281776" y="2852982"/>
            <a:ext cx="2538866" cy="3293529"/>
          </a:xfrm>
          <a:prstGeom prst="rect">
            <a:avLst/>
          </a:prstGeom>
          <a:effectLst>
            <a:outerShdw blurRad="50800" dist="38100" dir="2700000" algn="tl" rotWithShape="0">
              <a:schemeClr val="tx1">
                <a:lumMod val="50000"/>
                <a:lumOff val="50000"/>
                <a:alpha val="40000"/>
              </a:schemeClr>
            </a:outerShdw>
          </a:effectLst>
        </p:spPr>
      </p:pic>
      <p:pic>
        <p:nvPicPr>
          <p:cNvPr id="5" name="Picture 4"/>
          <p:cNvPicPr>
            <a:picLocks noChangeAspect="1"/>
          </p:cNvPicPr>
          <p:nvPr/>
        </p:nvPicPr>
        <p:blipFill>
          <a:blip r:embed="rId4"/>
          <a:stretch>
            <a:fillRect/>
          </a:stretch>
        </p:blipFill>
        <p:spPr>
          <a:xfrm>
            <a:off x="6789973" y="2060108"/>
            <a:ext cx="1792171" cy="4086403"/>
          </a:xfrm>
          <a:prstGeom prst="rect">
            <a:avLst/>
          </a:prstGeom>
          <a:effectLst>
            <a:outerShdw blurRad="50800" dist="38100" dir="2700000" algn="tl" rotWithShape="0">
              <a:schemeClr val="tx1">
                <a:lumMod val="50000"/>
                <a:lumOff val="50000"/>
                <a:alpha val="40000"/>
              </a:schemeClr>
            </a:outerShdw>
          </a:effectLst>
        </p:spPr>
      </p:pic>
      <p:pic>
        <p:nvPicPr>
          <p:cNvPr id="7" name="Picture 6"/>
          <p:cNvPicPr>
            <a:picLocks noChangeAspect="1"/>
          </p:cNvPicPr>
          <p:nvPr/>
        </p:nvPicPr>
        <p:blipFill>
          <a:blip r:embed="rId5"/>
          <a:stretch>
            <a:fillRect/>
          </a:stretch>
        </p:blipFill>
        <p:spPr>
          <a:xfrm>
            <a:off x="457200" y="2854020"/>
            <a:ext cx="2438400" cy="3292492"/>
          </a:xfrm>
          <a:prstGeom prst="rect">
            <a:avLst/>
          </a:prstGeom>
          <a:ln>
            <a:solidFill>
              <a:schemeClr val="bg1">
                <a:lumMod val="75000"/>
              </a:schemeClr>
            </a:solidFill>
          </a:ln>
          <a:effectLst>
            <a:outerShdw blurRad="50800" dist="38100" dir="2700000" algn="tl" rotWithShape="0">
              <a:schemeClr val="tx1">
                <a:lumMod val="50000"/>
                <a:lumOff val="50000"/>
                <a:alpha val="40000"/>
              </a:schemeClr>
            </a:outerShdw>
          </a:effectLst>
        </p:spPr>
      </p:pic>
    </p:spTree>
    <p:extLst>
      <p:ext uri="{BB962C8B-B14F-4D97-AF65-F5344CB8AC3E}">
        <p14:creationId xmlns:p14="http://schemas.microsoft.com/office/powerpoint/2010/main" val="2692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2 - Evaluation no. 4</a:t>
            </a:r>
          </a:p>
        </p:txBody>
      </p:sp>
      <p:sp>
        <p:nvSpPr>
          <p:cNvPr id="4" name="TextBox 3"/>
          <p:cNvSpPr txBox="1"/>
          <p:nvPr/>
        </p:nvSpPr>
        <p:spPr>
          <a:xfrm>
            <a:off x="228600" y="1325938"/>
            <a:ext cx="7982778" cy="1446550"/>
          </a:xfrm>
          <a:prstGeom prst="rect">
            <a:avLst/>
          </a:prstGeom>
          <a:noFill/>
        </p:spPr>
        <p:txBody>
          <a:bodyPr wrap="square" rtlCol="0">
            <a:spAutoFit/>
          </a:bodyPr>
          <a:lstStyle/>
          <a:p>
            <a:r>
              <a:rPr lang="fr-FR" sz="2400" b="1" i="1" dirty="0">
                <a:solidFill>
                  <a:schemeClr val="tx1">
                    <a:lumMod val="65000"/>
                    <a:lumOff val="35000"/>
                  </a:schemeClr>
                </a:solidFill>
                <a:latin typeface="+mj-lt"/>
              </a:rPr>
              <a:t>Déterminer le besoin de changement</a:t>
            </a:r>
          </a:p>
          <a:p>
            <a:endParaRPr lang="fr-FR" sz="2400" b="1" i="1" dirty="0">
              <a:solidFill>
                <a:schemeClr val="tx1">
                  <a:lumMod val="65000"/>
                  <a:lumOff val="35000"/>
                </a:schemeClr>
              </a:solidFill>
              <a:latin typeface="+mj-lt"/>
            </a:endParaRPr>
          </a:p>
          <a:p>
            <a:r>
              <a:rPr lang="fr-FR" sz="2000" b="1" i="1" dirty="0">
                <a:solidFill>
                  <a:schemeClr val="tx1">
                    <a:lumMod val="65000"/>
                    <a:lumOff val="35000"/>
                  </a:schemeClr>
                </a:solidFill>
                <a:latin typeface="+mj-lt"/>
              </a:rPr>
              <a:t>Évaluation no. 4 : </a:t>
            </a:r>
          </a:p>
          <a:p>
            <a:r>
              <a:rPr lang="fr-FR" sz="2000" b="1" i="1" dirty="0">
                <a:solidFill>
                  <a:schemeClr val="tx1">
                    <a:lumMod val="65000"/>
                    <a:lumOff val="35000"/>
                  </a:schemeClr>
                </a:solidFill>
                <a:latin typeface="+mj-lt"/>
              </a:rPr>
              <a:t>Améliorer l'expérience Membres et toucher de nouveaux publics</a:t>
            </a:r>
          </a:p>
        </p:txBody>
      </p:sp>
      <p:pic>
        <p:nvPicPr>
          <p:cNvPr id="6" name="Picture 5"/>
          <p:cNvPicPr>
            <a:picLocks noChangeAspect="1"/>
          </p:cNvPicPr>
          <p:nvPr/>
        </p:nvPicPr>
        <p:blipFill rotWithShape="1">
          <a:blip r:embed="rId3"/>
          <a:srcRect l="5702" r="8761" b="52040"/>
          <a:stretch/>
        </p:blipFill>
        <p:spPr>
          <a:xfrm>
            <a:off x="5010977" y="2895598"/>
            <a:ext cx="3429001" cy="2693447"/>
          </a:xfrm>
          <a:prstGeom prst="rect">
            <a:avLst/>
          </a:prstGeom>
        </p:spPr>
      </p:pic>
      <p:sp>
        <p:nvSpPr>
          <p:cNvPr id="9" name="TextBox 8"/>
          <p:cNvSpPr txBox="1"/>
          <p:nvPr/>
        </p:nvSpPr>
        <p:spPr>
          <a:xfrm>
            <a:off x="1066800" y="3581400"/>
            <a:ext cx="4287078" cy="984885"/>
          </a:xfrm>
          <a:prstGeom prst="rect">
            <a:avLst/>
          </a:prstGeom>
          <a:noFill/>
        </p:spPr>
        <p:txBody>
          <a:bodyPr wrap="square" rtlCol="0">
            <a:spAutoFit/>
          </a:bodyPr>
          <a:lstStyle/>
          <a:p>
            <a:r>
              <a:rPr lang="fr-FR" sz="2000" b="1" i="1" dirty="0">
                <a:solidFill>
                  <a:srgbClr val="00338D"/>
                </a:solidFill>
              </a:rPr>
              <a:t>Compléter l'évaluation </a:t>
            </a:r>
          </a:p>
          <a:p>
            <a:r>
              <a:rPr lang="fr-FR" sz="2000" b="1" i="1" dirty="0">
                <a:solidFill>
                  <a:srgbClr val="00338D"/>
                </a:solidFill>
              </a:rPr>
              <a:t>aux pages 15 et 16</a:t>
            </a:r>
            <a:endParaRPr lang="fr-FR" dirty="0">
              <a:solidFill>
                <a:srgbClr val="00338D"/>
              </a:solidFill>
            </a:endParaRPr>
          </a:p>
          <a:p>
            <a:endParaRPr lang="fr-FR" dirty="0">
              <a:solidFill>
                <a:srgbClr val="00338D"/>
              </a:solidFill>
            </a:endParaRPr>
          </a:p>
        </p:txBody>
      </p:sp>
    </p:spTree>
    <p:extLst>
      <p:ext uri="{BB962C8B-B14F-4D97-AF65-F5344CB8AC3E}">
        <p14:creationId xmlns:p14="http://schemas.microsoft.com/office/powerpoint/2010/main" val="10045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9699"/>
            <a:ext cx="8686800" cy="4419600"/>
          </a:xfrm>
        </p:spPr>
        <p:txBody>
          <a:bodyPr/>
          <a:lstStyle/>
          <a:p>
            <a:pPr marL="285750" indent="-285750">
              <a:buFont typeface="Arial" panose="020B0604020202020204" pitchFamily="34" charset="0"/>
              <a:buChar char="•"/>
            </a:pPr>
            <a:r>
              <a:rPr lang="fr-FR" sz="1800" b="0" dirty="0">
                <a:solidFill>
                  <a:srgbClr val="00338D"/>
                </a:solidFill>
              </a:rPr>
              <a:t>Les activités du club servent-ils à recruter de nouveaux membres... des membres plus jeunes ? </a:t>
            </a:r>
          </a:p>
          <a:p>
            <a:pPr marL="285750" indent="-285750">
              <a:buFont typeface="Arial" panose="020B0604020202020204" pitchFamily="34" charset="0"/>
              <a:buChar char="•"/>
            </a:pPr>
            <a:r>
              <a:rPr lang="fr-FR" sz="1800" b="0" dirty="0">
                <a:solidFill>
                  <a:srgbClr val="00338D"/>
                </a:solidFill>
              </a:rPr>
              <a:t>Les membres nouveaux et existants se </a:t>
            </a:r>
            <a:r>
              <a:rPr lang="fr-FR" sz="1800" b="0" dirty="0" smtClean="0">
                <a:solidFill>
                  <a:srgbClr val="00338D"/>
                </a:solidFill>
              </a:rPr>
              <a:t>sentent-ils </a:t>
            </a:r>
            <a:r>
              <a:rPr lang="fr-FR" sz="1800" b="0" dirty="0">
                <a:solidFill>
                  <a:srgbClr val="00338D"/>
                </a:solidFill>
              </a:rPr>
              <a:t>impliqués</a:t>
            </a:r>
          </a:p>
          <a:p>
            <a:pPr marL="285750" indent="-285750">
              <a:buFont typeface="Arial" panose="020B0604020202020204" pitchFamily="34" charset="0"/>
              <a:buChar char="•"/>
            </a:pPr>
            <a:r>
              <a:rPr lang="fr-FR" sz="1800" b="0" dirty="0">
                <a:solidFill>
                  <a:srgbClr val="00338D"/>
                </a:solidFill>
              </a:rPr>
              <a:t>Sources de nouveau membres</a:t>
            </a:r>
          </a:p>
          <a:p>
            <a:pPr marL="285750" indent="-285750">
              <a:buFont typeface="Arial" panose="020B0604020202020204" pitchFamily="34" charset="0"/>
              <a:buChar char="•"/>
            </a:pPr>
            <a:r>
              <a:rPr lang="fr-FR" sz="1800" b="0" dirty="0">
                <a:solidFill>
                  <a:srgbClr val="00338D"/>
                </a:solidFill>
              </a:rPr>
              <a:t>Manière d’engager les membres</a:t>
            </a:r>
          </a:p>
          <a:p>
            <a:pPr marL="285750" indent="-285750">
              <a:buFont typeface="Arial" panose="020B0604020202020204" pitchFamily="34" charset="0"/>
              <a:buChar char="•"/>
            </a:pPr>
            <a:r>
              <a:rPr lang="fr-FR" sz="1800" b="0" dirty="0">
                <a:solidFill>
                  <a:srgbClr val="00338D"/>
                </a:solidFill>
              </a:rPr>
              <a:t>Noms de nouveaux membres poteniels </a:t>
            </a:r>
          </a:p>
          <a:p>
            <a:endParaRPr lang="fr-FR" dirty="0"/>
          </a:p>
        </p:txBody>
      </p:sp>
      <p:sp>
        <p:nvSpPr>
          <p:cNvPr id="3" name="Title 2"/>
          <p:cNvSpPr>
            <a:spLocks noGrp="1"/>
          </p:cNvSpPr>
          <p:nvPr>
            <p:ph type="title"/>
          </p:nvPr>
        </p:nvSpPr>
        <p:spPr/>
        <p:txBody>
          <a:bodyPr/>
          <a:lstStyle/>
          <a:p>
            <a:r>
              <a:rPr lang="fr-FR" sz="2800" b="0" dirty="0" smtClean="0">
                <a:solidFill>
                  <a:srgbClr val="00338D"/>
                </a:solidFill>
              </a:rPr>
              <a:t>Découvertes sur l’expérience Membres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94" r="6451"/>
          <a:stretch/>
        </p:blipFill>
        <p:spPr>
          <a:xfrm>
            <a:off x="5791200" y="2362200"/>
            <a:ext cx="2133600" cy="14378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l="33036" t="5008" r="31250" b="9193"/>
          <a:stretch/>
        </p:blipFill>
        <p:spPr>
          <a:xfrm>
            <a:off x="6967701" y="3895812"/>
            <a:ext cx="1577866" cy="21336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1556"/>
          <a:stretch/>
        </p:blipFill>
        <p:spPr>
          <a:xfrm>
            <a:off x="914400" y="4188583"/>
            <a:ext cx="2667000" cy="177424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val="0"/>
              </a:ext>
            </a:extLst>
          </a:blip>
          <a:srcRect r="23200"/>
          <a:stretch/>
        </p:blipFill>
        <p:spPr>
          <a:xfrm>
            <a:off x="4419600" y="4038600"/>
            <a:ext cx="2039295" cy="1990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917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Evaluation no. 4 - Outils disponibles</a:t>
            </a:r>
          </a:p>
        </p:txBody>
      </p:sp>
      <p:sp>
        <p:nvSpPr>
          <p:cNvPr id="4" name="TextBox 3"/>
          <p:cNvSpPr txBox="1"/>
          <p:nvPr/>
        </p:nvSpPr>
        <p:spPr>
          <a:xfrm>
            <a:off x="471914" y="1143000"/>
            <a:ext cx="7696200" cy="1446550"/>
          </a:xfrm>
          <a:prstGeom prst="rect">
            <a:avLst/>
          </a:prstGeom>
          <a:noFill/>
        </p:spPr>
        <p:txBody>
          <a:bodyPr wrap="square" rtlCol="0">
            <a:spAutoFit/>
          </a:bodyPr>
          <a:lstStyle/>
          <a:p>
            <a:r>
              <a:rPr lang="fr-FR" sz="2400" b="1" i="1" dirty="0">
                <a:solidFill>
                  <a:schemeClr val="tx1">
                    <a:lumMod val="65000"/>
                    <a:lumOff val="35000"/>
                  </a:schemeClr>
                </a:solidFill>
                <a:latin typeface="+mj-lt"/>
              </a:rPr>
              <a:t>Déterminer le besoin de changement</a:t>
            </a:r>
          </a:p>
          <a:p>
            <a:endParaRPr lang="fr-FR" sz="2400" b="1" i="1" dirty="0">
              <a:solidFill>
                <a:schemeClr val="tx1">
                  <a:lumMod val="65000"/>
                  <a:lumOff val="35000"/>
                </a:schemeClr>
              </a:solidFill>
              <a:latin typeface="+mj-lt"/>
            </a:endParaRPr>
          </a:p>
          <a:p>
            <a:r>
              <a:rPr lang="fr-FR" sz="2000" b="1" i="1" dirty="0">
                <a:solidFill>
                  <a:schemeClr val="tx1">
                    <a:lumMod val="65000"/>
                    <a:lumOff val="35000"/>
                  </a:schemeClr>
                </a:solidFill>
                <a:latin typeface="+mj-lt"/>
              </a:rPr>
              <a:t>Évaluation no. 4 : </a:t>
            </a:r>
          </a:p>
          <a:p>
            <a:r>
              <a:rPr lang="fr-FR" sz="2000" b="1" i="1" dirty="0">
                <a:solidFill>
                  <a:schemeClr val="tx1">
                    <a:lumMod val="65000"/>
                    <a:lumOff val="35000"/>
                  </a:schemeClr>
                </a:solidFill>
                <a:latin typeface="+mj-lt"/>
              </a:rPr>
              <a:t>Améliorer l'expérience Membres et toucher de nouveaux publics</a:t>
            </a:r>
          </a:p>
        </p:txBody>
      </p:sp>
      <p:pic>
        <p:nvPicPr>
          <p:cNvPr id="5" name="Picture 4"/>
          <p:cNvPicPr>
            <a:picLocks noChangeAspect="1"/>
          </p:cNvPicPr>
          <p:nvPr/>
        </p:nvPicPr>
        <p:blipFill>
          <a:blip r:embed="rId3"/>
          <a:stretch>
            <a:fillRect/>
          </a:stretch>
        </p:blipFill>
        <p:spPr>
          <a:xfrm>
            <a:off x="471914" y="2852145"/>
            <a:ext cx="2417612" cy="312937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6098610" y="2862084"/>
            <a:ext cx="2405062" cy="3119437"/>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3294556" y="2852145"/>
            <a:ext cx="2402488" cy="31194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224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mtClean="0"/>
              <a:t>PAUSE</a:t>
            </a:r>
            <a:endParaRPr lang="fr-FR" dirty="0"/>
          </a:p>
        </p:txBody>
      </p:sp>
    </p:spTree>
    <p:extLst>
      <p:ext uri="{BB962C8B-B14F-4D97-AF65-F5344CB8AC3E}">
        <p14:creationId xmlns:p14="http://schemas.microsoft.com/office/powerpoint/2010/main" val="8702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118" y="1267836"/>
            <a:ext cx="8534400" cy="370463"/>
          </a:xfrm>
        </p:spPr>
        <p:txBody>
          <a:bodyPr/>
          <a:lstStyle/>
          <a:p>
            <a:pPr marL="0" indent="0">
              <a:buNone/>
            </a:pPr>
            <a:r>
              <a:rPr lang="fr-FR" sz="2000" b="1" i="1" dirty="0"/>
              <a:t>Aperçu du processus</a:t>
            </a:r>
          </a:p>
        </p:txBody>
      </p:sp>
      <p:sp>
        <p:nvSpPr>
          <p:cNvPr id="3" name="Title 2"/>
          <p:cNvSpPr>
            <a:spLocks noGrp="1"/>
          </p:cNvSpPr>
          <p:nvPr>
            <p:ph type="title"/>
          </p:nvPr>
        </p:nvSpPr>
        <p:spPr/>
        <p:txBody>
          <a:bodyPr/>
          <a:lstStyle/>
          <a:p>
            <a:r>
              <a:rPr lang="fr-FR" sz="2800" b="0" dirty="0">
                <a:solidFill>
                  <a:srgbClr val="00338D"/>
                </a:solidFill>
              </a:rPr>
              <a:t>Aperçu du processus de l’Initiative Qualité du club</a:t>
            </a:r>
          </a:p>
        </p:txBody>
      </p:sp>
      <p:sp>
        <p:nvSpPr>
          <p:cNvPr id="5" name="TextBox 4"/>
          <p:cNvSpPr txBox="1"/>
          <p:nvPr/>
        </p:nvSpPr>
        <p:spPr>
          <a:xfrm>
            <a:off x="857339" y="1894463"/>
            <a:ext cx="4038600" cy="3754874"/>
          </a:xfrm>
          <a:prstGeom prst="rect">
            <a:avLst/>
          </a:prstGeom>
          <a:noFill/>
        </p:spPr>
        <p:txBody>
          <a:bodyPr wrap="square" rtlCol="0">
            <a:spAutoFit/>
          </a:bodyPr>
          <a:lstStyle/>
          <a:p>
            <a:r>
              <a:rPr lang="fr-FR" b="1" i="1" dirty="0">
                <a:solidFill>
                  <a:schemeClr val="tx1">
                    <a:lumMod val="65000"/>
                    <a:lumOff val="35000"/>
                  </a:schemeClr>
                </a:solidFill>
              </a:rPr>
              <a:t>Cinq étapes :</a:t>
            </a:r>
          </a:p>
          <a:p>
            <a:endParaRPr lang="fr-FR" dirty="0"/>
          </a:p>
          <a:p>
            <a:pPr marL="457200" indent="-457200">
              <a:buFont typeface="+mj-lt"/>
              <a:buAutoNum type="arabicPeriod"/>
            </a:pPr>
            <a:r>
              <a:rPr lang="fr-FR" dirty="0">
                <a:solidFill>
                  <a:srgbClr val="00338D"/>
                </a:solidFill>
              </a:rPr>
              <a:t>Comprendre le processus de changement et l’initiative LCI Forward</a:t>
            </a:r>
          </a:p>
          <a:p>
            <a:pPr marL="457200" indent="-457200">
              <a:buFont typeface="+mj-lt"/>
              <a:buAutoNum type="arabicPeriod"/>
            </a:pPr>
            <a:endParaRPr lang="fr-FR" dirty="0">
              <a:solidFill>
                <a:srgbClr val="00338D"/>
              </a:solidFill>
            </a:endParaRPr>
          </a:p>
          <a:p>
            <a:pPr marL="457200" lvl="2" indent="-457200">
              <a:buFont typeface="+mj-lt"/>
              <a:buAutoNum type="arabicPeriod" startAt="2"/>
            </a:pPr>
            <a:r>
              <a:rPr lang="fr-FR" dirty="0">
                <a:solidFill>
                  <a:srgbClr val="00338D"/>
                </a:solidFill>
              </a:rPr>
              <a:t>Déterminer le besoin de changement</a:t>
            </a:r>
          </a:p>
          <a:p>
            <a:pPr marL="457200" indent="-457200">
              <a:buFont typeface="+mj-lt"/>
              <a:buAutoNum type="arabicPeriod"/>
            </a:pPr>
            <a:endParaRPr lang="fr-FR" dirty="0">
              <a:solidFill>
                <a:srgbClr val="00338D"/>
              </a:solidFill>
            </a:endParaRPr>
          </a:p>
          <a:p>
            <a:pPr marL="457200" indent="-457200">
              <a:buFont typeface="+mj-lt"/>
              <a:buAutoNum type="arabicPeriod" startAt="3"/>
            </a:pPr>
            <a:r>
              <a:rPr lang="fr-FR" dirty="0">
                <a:solidFill>
                  <a:srgbClr val="00338D"/>
                </a:solidFill>
              </a:rPr>
              <a:t>Définir les objectifs</a:t>
            </a:r>
          </a:p>
          <a:p>
            <a:pPr marL="342900" indent="-342900">
              <a:buAutoNum type="arabicPeriod" startAt="3"/>
            </a:pPr>
            <a:endParaRPr lang="fr-FR" dirty="0">
              <a:solidFill>
                <a:srgbClr val="00338D"/>
              </a:solidFill>
            </a:endParaRPr>
          </a:p>
          <a:p>
            <a:pPr marL="457200" indent="-457200">
              <a:buAutoNum type="arabicPeriod" startAt="3"/>
            </a:pPr>
            <a:r>
              <a:rPr lang="fr-FR" dirty="0">
                <a:solidFill>
                  <a:srgbClr val="00338D"/>
                </a:solidFill>
              </a:rPr>
              <a:t>Élaborer des plans</a:t>
            </a:r>
          </a:p>
          <a:p>
            <a:endParaRPr lang="fr-FR" dirty="0">
              <a:solidFill>
                <a:srgbClr val="00338D"/>
              </a:solidFill>
            </a:endParaRPr>
          </a:p>
          <a:p>
            <a:pPr marL="457200" indent="-457200">
              <a:buFont typeface="+mj-lt"/>
              <a:buAutoNum type="arabicPeriod" startAt="5"/>
            </a:pPr>
            <a:r>
              <a:rPr lang="fr-FR" dirty="0">
                <a:solidFill>
                  <a:srgbClr val="00338D"/>
                </a:solidFill>
              </a:rPr>
              <a:t>Mettre en pratique et maintenir le changement</a:t>
            </a:r>
            <a:r>
              <a:rPr lang="en-US" smtClean="0"/>
              <a:t>	</a:t>
            </a:r>
            <a:r>
              <a:rPr lang="fr-FR" smtClean="0"/>
              <a:t>       </a:t>
            </a:r>
          </a:p>
        </p:txBody>
      </p:sp>
      <p:pic>
        <p:nvPicPr>
          <p:cNvPr id="4" name="Picture 3"/>
          <p:cNvPicPr>
            <a:picLocks noChangeAspect="1"/>
          </p:cNvPicPr>
          <p:nvPr/>
        </p:nvPicPr>
        <p:blipFill>
          <a:blip r:embed="rId3"/>
          <a:stretch>
            <a:fillRect/>
          </a:stretch>
        </p:blipFill>
        <p:spPr>
          <a:xfrm>
            <a:off x="4895939" y="2514600"/>
            <a:ext cx="3984674" cy="2514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506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Étape no. 3 - Etablir les objectifs</a:t>
            </a:r>
          </a:p>
        </p:txBody>
      </p:sp>
      <p:pic>
        <p:nvPicPr>
          <p:cNvPr id="2" name="Picture 1"/>
          <p:cNvPicPr>
            <a:picLocks noChangeAspect="1"/>
          </p:cNvPicPr>
          <p:nvPr/>
        </p:nvPicPr>
        <p:blipFill rotWithShape="1">
          <a:blip r:embed="rId3"/>
          <a:srcRect l="4302" r="5377"/>
          <a:stretch/>
        </p:blipFill>
        <p:spPr>
          <a:xfrm>
            <a:off x="457201" y="1066800"/>
            <a:ext cx="1043451" cy="1645920"/>
          </a:xfrm>
          <a:prstGeom prst="rect">
            <a:avLst/>
          </a:prstGeom>
          <a:effectLst>
            <a:outerShdw blurRad="50800" dist="38100" dir="2700000" algn="tl" rotWithShape="0">
              <a:prstClr val="black">
                <a:alpha val="40000"/>
              </a:prstClr>
            </a:outerShdw>
          </a:effectLst>
        </p:spPr>
      </p:pic>
      <p:sp>
        <p:nvSpPr>
          <p:cNvPr id="4" name="Rectangle 3"/>
          <p:cNvSpPr/>
          <p:nvPr/>
        </p:nvSpPr>
        <p:spPr>
          <a:xfrm>
            <a:off x="1905000" y="1334869"/>
            <a:ext cx="6705600" cy="1323439"/>
          </a:xfrm>
          <a:prstGeom prst="rect">
            <a:avLst/>
          </a:prstGeom>
        </p:spPr>
        <p:txBody>
          <a:bodyPr wrap="square">
            <a:spAutoFit/>
          </a:bodyPr>
          <a:lstStyle/>
          <a:p>
            <a:r>
              <a:rPr lang="fr-FR" sz="2000" b="1" i="1" dirty="0">
                <a:solidFill>
                  <a:schemeClr val="tx1">
                    <a:lumMod val="65000"/>
                    <a:lumOff val="35000"/>
                  </a:schemeClr>
                </a:solidFill>
              </a:rPr>
              <a:t>Définir les objectifs</a:t>
            </a:r>
          </a:p>
          <a:p>
            <a:endParaRPr lang="fr-FR" sz="2000" b="1" i="1" dirty="0">
              <a:solidFill>
                <a:schemeClr val="tx1">
                  <a:lumMod val="65000"/>
                  <a:lumOff val="35000"/>
                </a:schemeClr>
              </a:solidFill>
            </a:endParaRPr>
          </a:p>
          <a:p>
            <a:endParaRPr lang="fr-FR" sz="2000" b="1" i="1" dirty="0">
              <a:solidFill>
                <a:schemeClr val="tx1">
                  <a:lumMod val="65000"/>
                  <a:lumOff val="35000"/>
                </a:schemeClr>
              </a:solidFill>
            </a:endParaRPr>
          </a:p>
          <a:p>
            <a:r>
              <a:rPr lang="fr-FR" b="1" i="1" dirty="0">
                <a:solidFill>
                  <a:schemeClr val="tx1">
                    <a:lumMod val="65000"/>
                    <a:lumOff val="35000"/>
                  </a:schemeClr>
                </a:solidFill>
              </a:rPr>
              <a:t>Déterminer les priorités et une base pour la future planification</a:t>
            </a:r>
            <a:endParaRPr lang="fr-FR" sz="2000" b="1" i="1" dirty="0">
              <a:solidFill>
                <a:schemeClr val="tx1">
                  <a:lumMod val="65000"/>
                  <a:lumOff val="35000"/>
                </a:schemeClr>
              </a:solidFill>
            </a:endParaRPr>
          </a:p>
        </p:txBody>
      </p:sp>
      <p:sp>
        <p:nvSpPr>
          <p:cNvPr id="5" name="TextBox 4"/>
          <p:cNvSpPr txBox="1"/>
          <p:nvPr/>
        </p:nvSpPr>
        <p:spPr>
          <a:xfrm>
            <a:off x="1616590" y="3468469"/>
            <a:ext cx="6858000" cy="1477328"/>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338D"/>
                </a:solidFill>
              </a:rPr>
              <a:t>Discuter des résultats des évaluations</a:t>
            </a:r>
          </a:p>
          <a:p>
            <a:pPr marL="285750" indent="-285750">
              <a:buFont typeface="Arial" panose="020B0604020202020204" pitchFamily="34" charset="0"/>
              <a:buChar char="•"/>
            </a:pPr>
            <a:endParaRPr lang="fr-FR" dirty="0">
              <a:solidFill>
                <a:srgbClr val="00338D"/>
              </a:solidFill>
            </a:endParaRPr>
          </a:p>
          <a:p>
            <a:pPr marL="285750" indent="-285750">
              <a:buFont typeface="Arial" panose="020B0604020202020204" pitchFamily="34" charset="0"/>
              <a:buChar char="•"/>
            </a:pPr>
            <a:r>
              <a:rPr lang="fr-FR" dirty="0">
                <a:solidFill>
                  <a:srgbClr val="00338D"/>
                </a:solidFill>
              </a:rPr>
              <a:t>Etablir les objectifs SMART</a:t>
            </a:r>
          </a:p>
          <a:p>
            <a:pPr marL="285750" indent="-285750">
              <a:buFont typeface="Arial" panose="020B0604020202020204" pitchFamily="34" charset="0"/>
              <a:buChar char="•"/>
            </a:pPr>
            <a:endParaRPr lang="fr-FR" dirty="0">
              <a:solidFill>
                <a:srgbClr val="00338D"/>
              </a:solidFill>
            </a:endParaRPr>
          </a:p>
          <a:p>
            <a:pPr marL="285750" indent="-285750">
              <a:buFont typeface="Arial" panose="020B0604020202020204" pitchFamily="34" charset="0"/>
              <a:buChar char="•"/>
            </a:pPr>
            <a:r>
              <a:rPr lang="fr-FR" dirty="0">
                <a:solidFill>
                  <a:srgbClr val="00338D"/>
                </a:solidFill>
              </a:rPr>
              <a:t>Les objectifs peuvent être établis individuellement, puis discutés en groupe</a:t>
            </a:r>
          </a:p>
        </p:txBody>
      </p:sp>
    </p:spTree>
    <p:extLst>
      <p:ext uri="{BB962C8B-B14F-4D97-AF65-F5344CB8AC3E}">
        <p14:creationId xmlns:p14="http://schemas.microsoft.com/office/powerpoint/2010/main" val="28316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2000"/>
                                        <p:tgtEl>
                                          <p:spTgt spid="5">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3 - Fixer des objectifs SMART</a:t>
            </a:r>
          </a:p>
        </p:txBody>
      </p:sp>
      <p:sp>
        <p:nvSpPr>
          <p:cNvPr id="4" name="Rectangle 3"/>
          <p:cNvSpPr/>
          <p:nvPr/>
        </p:nvSpPr>
        <p:spPr>
          <a:xfrm>
            <a:off x="457200" y="1084480"/>
            <a:ext cx="5029200" cy="400110"/>
          </a:xfrm>
          <a:prstGeom prst="rect">
            <a:avLst/>
          </a:prstGeom>
        </p:spPr>
        <p:txBody>
          <a:bodyPr wrap="square">
            <a:spAutoFit/>
          </a:bodyPr>
          <a:lstStyle/>
          <a:p>
            <a:r>
              <a:rPr lang="fr-FR" sz="2000" b="1" i="1" dirty="0">
                <a:solidFill>
                  <a:schemeClr val="tx1">
                    <a:lumMod val="65000"/>
                    <a:lumOff val="35000"/>
                  </a:schemeClr>
                </a:solidFill>
                <a:latin typeface="+mj-lt"/>
              </a:rPr>
              <a:t>Chaque objectif devrait être...</a:t>
            </a:r>
          </a:p>
        </p:txBody>
      </p:sp>
      <p:sp>
        <p:nvSpPr>
          <p:cNvPr id="5" name="TextBox 4"/>
          <p:cNvSpPr txBox="1"/>
          <p:nvPr/>
        </p:nvSpPr>
        <p:spPr>
          <a:xfrm>
            <a:off x="1193806" y="1556378"/>
            <a:ext cx="1807027" cy="830997"/>
          </a:xfrm>
          <a:prstGeom prst="rect">
            <a:avLst/>
          </a:prstGeom>
          <a:noFill/>
        </p:spPr>
        <p:txBody>
          <a:bodyPr wrap="square" rtlCol="0">
            <a:spAutoFit/>
          </a:bodyPr>
          <a:lstStyle/>
          <a:p>
            <a:r>
              <a:rPr lang="fr-FR" sz="4800" dirty="0">
                <a:solidFill>
                  <a:srgbClr val="00338D"/>
                </a:solidFill>
                <a:latin typeface="+mn-lt"/>
              </a:rPr>
              <a:t>S</a:t>
            </a:r>
            <a:r>
              <a:rPr lang="fr-FR" sz="2000" dirty="0">
                <a:solidFill>
                  <a:srgbClr val="6E6F71"/>
                </a:solidFill>
                <a:latin typeface="+mn-lt"/>
              </a:rPr>
              <a:t>pécifique</a:t>
            </a:r>
          </a:p>
        </p:txBody>
      </p:sp>
      <p:sp>
        <p:nvSpPr>
          <p:cNvPr id="6" name="Rectangle 5"/>
          <p:cNvSpPr/>
          <p:nvPr/>
        </p:nvSpPr>
        <p:spPr>
          <a:xfrm>
            <a:off x="1198346" y="2456312"/>
            <a:ext cx="2082621" cy="830997"/>
          </a:xfrm>
          <a:prstGeom prst="rect">
            <a:avLst/>
          </a:prstGeom>
        </p:spPr>
        <p:txBody>
          <a:bodyPr wrap="none">
            <a:spAutoFit/>
          </a:bodyPr>
          <a:lstStyle/>
          <a:p>
            <a:r>
              <a:rPr lang="fr-FR" sz="4800" dirty="0">
                <a:solidFill>
                  <a:srgbClr val="00338D"/>
                </a:solidFill>
                <a:latin typeface="+mn-lt"/>
              </a:rPr>
              <a:t>M</a:t>
            </a:r>
            <a:r>
              <a:rPr lang="fr-FR" dirty="0">
                <a:solidFill>
                  <a:srgbClr val="6E6F71"/>
                </a:solidFill>
                <a:latin typeface="Helvetica" panose="020B0604020202020204" pitchFamily="34" charset="0"/>
              </a:rPr>
              <a:t>esurable</a:t>
            </a:r>
          </a:p>
        </p:txBody>
      </p:sp>
      <p:sp>
        <p:nvSpPr>
          <p:cNvPr id="9" name="Rectangle 8"/>
          <p:cNvSpPr/>
          <p:nvPr/>
        </p:nvSpPr>
        <p:spPr>
          <a:xfrm>
            <a:off x="1193806" y="3356246"/>
            <a:ext cx="1903085" cy="830997"/>
          </a:xfrm>
          <a:prstGeom prst="rect">
            <a:avLst/>
          </a:prstGeom>
        </p:spPr>
        <p:txBody>
          <a:bodyPr wrap="none">
            <a:spAutoFit/>
          </a:bodyPr>
          <a:lstStyle/>
          <a:p>
            <a:r>
              <a:rPr lang="fr-FR" sz="4800" dirty="0">
                <a:solidFill>
                  <a:srgbClr val="00338D"/>
                </a:solidFill>
                <a:latin typeface="+mn-lt"/>
              </a:rPr>
              <a:t>A</a:t>
            </a:r>
            <a:r>
              <a:rPr lang="fr-FR" dirty="0">
                <a:solidFill>
                  <a:srgbClr val="6E6F71"/>
                </a:solidFill>
                <a:latin typeface="Helvetica" panose="020B0604020202020204" pitchFamily="34" charset="0"/>
              </a:rPr>
              <a:t>ctionable (réalisable)</a:t>
            </a:r>
          </a:p>
        </p:txBody>
      </p:sp>
      <p:sp>
        <p:nvSpPr>
          <p:cNvPr id="10" name="Rectangle 9"/>
          <p:cNvSpPr/>
          <p:nvPr/>
        </p:nvSpPr>
        <p:spPr>
          <a:xfrm>
            <a:off x="1193806" y="4264165"/>
            <a:ext cx="1654620" cy="830997"/>
          </a:xfrm>
          <a:prstGeom prst="rect">
            <a:avLst/>
          </a:prstGeom>
        </p:spPr>
        <p:txBody>
          <a:bodyPr wrap="none">
            <a:spAutoFit/>
          </a:bodyPr>
          <a:lstStyle/>
          <a:p>
            <a:r>
              <a:rPr lang="fr-FR" sz="4800" dirty="0">
                <a:solidFill>
                  <a:srgbClr val="00338D"/>
                </a:solidFill>
                <a:latin typeface="+mn-lt"/>
              </a:rPr>
              <a:t>R</a:t>
            </a:r>
            <a:r>
              <a:rPr lang="fr-FR" dirty="0">
                <a:solidFill>
                  <a:srgbClr val="6E6F71"/>
                </a:solidFill>
                <a:latin typeface="Helvetica" panose="020B0604020202020204" pitchFamily="34" charset="0"/>
              </a:rPr>
              <a:t>éaliste</a:t>
            </a:r>
          </a:p>
        </p:txBody>
      </p:sp>
      <p:sp>
        <p:nvSpPr>
          <p:cNvPr id="11" name="Rectangle 10"/>
          <p:cNvSpPr/>
          <p:nvPr/>
        </p:nvSpPr>
        <p:spPr>
          <a:xfrm>
            <a:off x="1159170" y="5115944"/>
            <a:ext cx="1869423" cy="830997"/>
          </a:xfrm>
          <a:prstGeom prst="rect">
            <a:avLst/>
          </a:prstGeom>
        </p:spPr>
        <p:txBody>
          <a:bodyPr wrap="none">
            <a:spAutoFit/>
          </a:bodyPr>
          <a:lstStyle/>
          <a:p>
            <a:r>
              <a:rPr lang="fr-FR" sz="4800" dirty="0">
                <a:solidFill>
                  <a:srgbClr val="00338D"/>
                </a:solidFill>
                <a:latin typeface="+mn-lt"/>
              </a:rPr>
              <a:t>T</a:t>
            </a:r>
            <a:r>
              <a:rPr lang="fr-FR" dirty="0">
                <a:solidFill>
                  <a:srgbClr val="6E6F71"/>
                </a:solidFill>
                <a:latin typeface="Helvetica" panose="020B0604020202020204" pitchFamily="34" charset="0"/>
              </a:rPr>
              <a:t>emporellement définies</a:t>
            </a:r>
          </a:p>
        </p:txBody>
      </p:sp>
      <p:sp>
        <p:nvSpPr>
          <p:cNvPr id="12" name="Rectangle 11"/>
          <p:cNvSpPr/>
          <p:nvPr/>
        </p:nvSpPr>
        <p:spPr>
          <a:xfrm>
            <a:off x="3657600" y="1648710"/>
            <a:ext cx="4572000" cy="646331"/>
          </a:xfrm>
          <a:prstGeom prst="rect">
            <a:avLst/>
          </a:prstGeom>
        </p:spPr>
        <p:txBody>
          <a:bodyPr>
            <a:spAutoFit/>
          </a:bodyPr>
          <a:lstStyle/>
          <a:p>
            <a:r>
              <a:rPr lang="fr-FR" dirty="0">
                <a:solidFill>
                  <a:srgbClr val="6E6F71"/>
                </a:solidFill>
                <a:latin typeface="Helvetica" panose="020B0604020202020204" pitchFamily="34" charset="0"/>
              </a:rPr>
              <a:t>Les objectifs doivent être aussi précis que possible </a:t>
            </a:r>
          </a:p>
          <a:p>
            <a:r>
              <a:rPr lang="fr-FR" dirty="0">
                <a:solidFill>
                  <a:srgbClr val="6E6F71"/>
                </a:solidFill>
                <a:latin typeface="Helvetica" panose="020B0604020202020204" pitchFamily="34" charset="0"/>
              </a:rPr>
              <a:t>afin que le but global soit clair.</a:t>
            </a:r>
          </a:p>
        </p:txBody>
      </p:sp>
      <p:sp>
        <p:nvSpPr>
          <p:cNvPr id="13" name="Rectangle 12"/>
          <p:cNvSpPr/>
          <p:nvPr/>
        </p:nvSpPr>
        <p:spPr>
          <a:xfrm>
            <a:off x="3657600" y="2549379"/>
            <a:ext cx="4572000" cy="646331"/>
          </a:xfrm>
          <a:prstGeom prst="rect">
            <a:avLst/>
          </a:prstGeom>
        </p:spPr>
        <p:txBody>
          <a:bodyPr>
            <a:spAutoFit/>
          </a:bodyPr>
          <a:lstStyle/>
          <a:p>
            <a:r>
              <a:rPr lang="fr-FR" dirty="0">
                <a:solidFill>
                  <a:srgbClr val="6E6F71"/>
                </a:solidFill>
                <a:latin typeface="Helvetica" panose="020B0604020202020204" pitchFamily="34" charset="0"/>
              </a:rPr>
              <a:t>Les progrès doivent être mesurables</a:t>
            </a:r>
          </a:p>
        </p:txBody>
      </p:sp>
      <p:sp>
        <p:nvSpPr>
          <p:cNvPr id="14" name="Rectangle 13"/>
          <p:cNvSpPr/>
          <p:nvPr/>
        </p:nvSpPr>
        <p:spPr>
          <a:xfrm>
            <a:off x="3657600" y="3591437"/>
            <a:ext cx="3326552" cy="369332"/>
          </a:xfrm>
          <a:prstGeom prst="rect">
            <a:avLst/>
          </a:prstGeom>
        </p:spPr>
        <p:txBody>
          <a:bodyPr wrap="none">
            <a:spAutoFit/>
          </a:bodyPr>
          <a:lstStyle/>
          <a:p>
            <a:r>
              <a:rPr lang="fr-FR" dirty="0">
                <a:solidFill>
                  <a:srgbClr val="6E6F71"/>
                </a:solidFill>
                <a:latin typeface="Helvetica" panose="020B0604020202020204" pitchFamily="34" charset="0"/>
              </a:rPr>
              <a:t>Chaque objectif doit être réalisable,</a:t>
            </a:r>
          </a:p>
        </p:txBody>
      </p:sp>
      <p:sp>
        <p:nvSpPr>
          <p:cNvPr id="15" name="Rectangle 14"/>
          <p:cNvSpPr/>
          <p:nvPr/>
        </p:nvSpPr>
        <p:spPr>
          <a:xfrm>
            <a:off x="3657600" y="4356497"/>
            <a:ext cx="4572000" cy="646331"/>
          </a:xfrm>
          <a:prstGeom prst="rect">
            <a:avLst/>
          </a:prstGeom>
        </p:spPr>
        <p:txBody>
          <a:bodyPr>
            <a:spAutoFit/>
          </a:bodyPr>
          <a:lstStyle/>
          <a:p>
            <a:r>
              <a:rPr lang="fr-FR" dirty="0">
                <a:solidFill>
                  <a:srgbClr val="6E6F71"/>
                </a:solidFill>
                <a:latin typeface="Helvetica" panose="020B0604020202020204" pitchFamily="34" charset="0"/>
              </a:rPr>
              <a:t>Les objectifs doivent représenter un défi tout en étant réaliste</a:t>
            </a:r>
          </a:p>
        </p:txBody>
      </p:sp>
      <p:sp>
        <p:nvSpPr>
          <p:cNvPr id="16" name="Rectangle 15"/>
          <p:cNvSpPr/>
          <p:nvPr/>
        </p:nvSpPr>
        <p:spPr>
          <a:xfrm>
            <a:off x="3962400" y="5208276"/>
            <a:ext cx="4800600" cy="646331"/>
          </a:xfrm>
          <a:prstGeom prst="rect">
            <a:avLst/>
          </a:prstGeom>
        </p:spPr>
        <p:txBody>
          <a:bodyPr wrap="square">
            <a:spAutoFit/>
          </a:bodyPr>
          <a:lstStyle/>
          <a:p>
            <a:r>
              <a:rPr lang="fr-FR" dirty="0">
                <a:solidFill>
                  <a:srgbClr val="6E6F71"/>
                </a:solidFill>
                <a:latin typeface="Helvetica" panose="020B0604020202020204" pitchFamily="34" charset="0"/>
              </a:rPr>
              <a:t>Chaque objectif doit avoir un délai précis</a:t>
            </a:r>
          </a:p>
          <a:p>
            <a:r>
              <a:rPr lang="fr-FR" dirty="0">
                <a:solidFill>
                  <a:srgbClr val="6E6F71"/>
                </a:solidFill>
                <a:latin typeface="Helvetica" panose="020B0604020202020204" pitchFamily="34" charset="0"/>
              </a:rPr>
              <a:t>qui présente un calendrier d’avancement.</a:t>
            </a:r>
          </a:p>
        </p:txBody>
      </p:sp>
    </p:spTree>
    <p:extLst>
      <p:ext uri="{BB962C8B-B14F-4D97-AF65-F5344CB8AC3E}">
        <p14:creationId xmlns:p14="http://schemas.microsoft.com/office/powerpoint/2010/main" val="207336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mtClean="0"/>
              <a:t>Discussion de groupe</a:t>
            </a:r>
            <a:endParaRPr lang="fr-FR" dirty="0"/>
          </a:p>
        </p:txBody>
      </p:sp>
      <p:sp>
        <p:nvSpPr>
          <p:cNvPr id="3" name="Subtitle 2"/>
          <p:cNvSpPr>
            <a:spLocks noGrp="1"/>
          </p:cNvSpPr>
          <p:nvPr>
            <p:ph type="subTitle" idx="1"/>
          </p:nvPr>
        </p:nvSpPr>
        <p:spPr/>
        <p:txBody>
          <a:bodyPr/>
          <a:lstStyle/>
          <a:p>
            <a:r>
              <a:rPr lang="fr-FR" smtClean="0"/>
              <a:t>Développer 3 objectifs SMART en fonction de vos découvertes</a:t>
            </a:r>
            <a:endParaRPr lang="fr-FR" dirty="0"/>
          </a:p>
        </p:txBody>
      </p:sp>
    </p:spTree>
    <p:extLst>
      <p:ext uri="{BB962C8B-B14F-4D97-AF65-F5344CB8AC3E}">
        <p14:creationId xmlns:p14="http://schemas.microsoft.com/office/powerpoint/2010/main" val="21321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4 - Elaborer des plans</a:t>
            </a:r>
          </a:p>
        </p:txBody>
      </p:sp>
      <p:sp>
        <p:nvSpPr>
          <p:cNvPr id="4" name="Rectangle 3"/>
          <p:cNvSpPr/>
          <p:nvPr/>
        </p:nvSpPr>
        <p:spPr>
          <a:xfrm>
            <a:off x="1752600" y="1409432"/>
            <a:ext cx="4572000" cy="1323439"/>
          </a:xfrm>
          <a:prstGeom prst="rect">
            <a:avLst/>
          </a:prstGeom>
        </p:spPr>
        <p:txBody>
          <a:bodyPr>
            <a:spAutoFit/>
          </a:bodyPr>
          <a:lstStyle/>
          <a:p>
            <a:r>
              <a:rPr lang="fr-FR" sz="2000" b="1" i="1" dirty="0">
                <a:solidFill>
                  <a:schemeClr val="tx1">
                    <a:lumMod val="65000"/>
                    <a:lumOff val="35000"/>
                  </a:schemeClr>
                </a:solidFill>
              </a:rPr>
              <a:t>Élaborer des plans</a:t>
            </a:r>
          </a:p>
          <a:p>
            <a:endParaRPr lang="fr-FR" sz="2000" b="1" i="1" dirty="0">
              <a:solidFill>
                <a:schemeClr val="tx1">
                  <a:lumMod val="65000"/>
                  <a:lumOff val="35000"/>
                </a:schemeClr>
              </a:solidFill>
            </a:endParaRPr>
          </a:p>
          <a:p>
            <a:endParaRPr lang="fr-FR" sz="2000" b="1" i="1" dirty="0">
              <a:solidFill>
                <a:schemeClr val="tx1">
                  <a:lumMod val="65000"/>
                  <a:lumOff val="35000"/>
                </a:schemeClr>
              </a:solidFill>
            </a:endParaRPr>
          </a:p>
          <a:p>
            <a:r>
              <a:rPr lang="fr-FR" b="1" i="1" dirty="0">
                <a:solidFill>
                  <a:schemeClr val="tx1">
                    <a:lumMod val="65000"/>
                    <a:lumOff val="35000"/>
                  </a:schemeClr>
                </a:solidFill>
              </a:rPr>
              <a:t>Se préparer et planifier pour le changement</a:t>
            </a:r>
            <a:endParaRPr lang="fr-FR" sz="2000" b="1" i="1" dirty="0">
              <a:solidFill>
                <a:schemeClr val="tx1">
                  <a:lumMod val="65000"/>
                  <a:lumOff val="35000"/>
                </a:schemeClr>
              </a:solidFill>
            </a:endParaRPr>
          </a:p>
        </p:txBody>
      </p:sp>
      <p:pic>
        <p:nvPicPr>
          <p:cNvPr id="6" name="Picture 5"/>
          <p:cNvPicPr>
            <a:picLocks noChangeAspect="1"/>
          </p:cNvPicPr>
          <p:nvPr/>
        </p:nvPicPr>
        <p:blipFill rotWithShape="1">
          <a:blip r:embed="rId3"/>
          <a:srcRect l="1846" r="10021"/>
          <a:stretch/>
        </p:blipFill>
        <p:spPr>
          <a:xfrm>
            <a:off x="228601" y="1086951"/>
            <a:ext cx="1056755" cy="1645920"/>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752600" y="3124200"/>
            <a:ext cx="6629400" cy="2779287"/>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fr-FR" dirty="0">
                <a:solidFill>
                  <a:srgbClr val="00338D"/>
                </a:solidFill>
              </a:rPr>
              <a:t>Déterminer les priorités à long et à court terme</a:t>
            </a:r>
          </a:p>
          <a:p>
            <a:pPr marL="457200" indent="-457200">
              <a:lnSpc>
                <a:spcPct val="114000"/>
              </a:lnSpc>
              <a:buFont typeface="Arial" panose="020B0604020202020204" pitchFamily="34" charset="0"/>
              <a:buChar char="•"/>
            </a:pPr>
            <a:endParaRPr lang="fr-FR" dirty="0">
              <a:solidFill>
                <a:srgbClr val="00338D"/>
              </a:solidFill>
            </a:endParaRPr>
          </a:p>
          <a:p>
            <a:pPr marL="457200" indent="-457200">
              <a:lnSpc>
                <a:spcPct val="114000"/>
              </a:lnSpc>
              <a:buFont typeface="Arial" panose="020B0604020202020204" pitchFamily="34" charset="0"/>
              <a:buChar char="•"/>
            </a:pPr>
            <a:r>
              <a:rPr lang="fr-FR" dirty="0">
                <a:solidFill>
                  <a:srgbClr val="00338D"/>
                </a:solidFill>
              </a:rPr>
              <a:t>Attribuer les objectifs aux commissions</a:t>
            </a:r>
          </a:p>
          <a:p>
            <a:pPr marL="457200" indent="-457200">
              <a:lnSpc>
                <a:spcPct val="114000"/>
              </a:lnSpc>
              <a:buFont typeface="Arial" panose="020B0604020202020204" pitchFamily="34" charset="0"/>
              <a:buChar char="•"/>
            </a:pPr>
            <a:endParaRPr lang="fr-FR" dirty="0">
              <a:solidFill>
                <a:srgbClr val="00338D"/>
              </a:solidFill>
            </a:endParaRPr>
          </a:p>
          <a:p>
            <a:pPr marL="457200" indent="-457200">
              <a:lnSpc>
                <a:spcPct val="114000"/>
              </a:lnSpc>
              <a:buFont typeface="Arial" panose="020B0604020202020204" pitchFamily="34" charset="0"/>
              <a:buChar char="•"/>
            </a:pPr>
            <a:r>
              <a:rPr lang="fr-FR" dirty="0">
                <a:solidFill>
                  <a:srgbClr val="00338D"/>
                </a:solidFill>
              </a:rPr>
              <a:t>Encourager tous les membres du club à participer à la proposition de solutions</a:t>
            </a:r>
          </a:p>
          <a:p>
            <a:pPr marL="457200" indent="-457200">
              <a:buFont typeface="Arial" panose="020B0604020202020204" pitchFamily="34" charset="0"/>
              <a:buChar char="•"/>
            </a:pPr>
            <a:endParaRPr lang="fr-FR" dirty="0">
              <a:solidFill>
                <a:srgbClr val="00338D"/>
              </a:solidFill>
            </a:endParaRPr>
          </a:p>
          <a:p>
            <a:pPr marL="457200" indent="-457200">
              <a:buFont typeface="Arial" panose="020B0604020202020204" pitchFamily="34" charset="0"/>
              <a:buChar char="•"/>
            </a:pPr>
            <a:endParaRPr lang="fr-FR" dirty="0">
              <a:solidFill>
                <a:srgbClr val="00338D"/>
              </a:solidFill>
            </a:endParaRPr>
          </a:p>
          <a:p>
            <a:pPr marL="457200" indent="-457200">
              <a:buFont typeface="Arial" panose="020B0604020202020204" pitchFamily="34" charset="0"/>
              <a:buChar char="•"/>
            </a:pPr>
            <a:endParaRPr lang="fr-FR" dirty="0">
              <a:solidFill>
                <a:srgbClr val="00338D"/>
              </a:solidFill>
            </a:endParaRPr>
          </a:p>
          <a:p>
            <a:pPr marL="457200" indent="-457200">
              <a:buFont typeface="Arial" panose="020B0604020202020204" pitchFamily="34" charset="0"/>
              <a:buChar char="•"/>
            </a:pPr>
            <a:endParaRPr lang="fr-FR" dirty="0">
              <a:solidFill>
                <a:srgbClr val="00338D"/>
              </a:solidFill>
            </a:endParaRPr>
          </a:p>
        </p:txBody>
      </p:sp>
    </p:spTree>
    <p:extLst>
      <p:ext uri="{BB962C8B-B14F-4D97-AF65-F5344CB8AC3E}">
        <p14:creationId xmlns:p14="http://schemas.microsoft.com/office/powerpoint/2010/main" val="16484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4 - Outils de planification</a:t>
            </a:r>
          </a:p>
        </p:txBody>
      </p:sp>
      <p:sp>
        <p:nvSpPr>
          <p:cNvPr id="4" name="Rectangle 3"/>
          <p:cNvSpPr/>
          <p:nvPr/>
        </p:nvSpPr>
        <p:spPr>
          <a:xfrm>
            <a:off x="609600" y="1524000"/>
            <a:ext cx="4648200" cy="1600438"/>
          </a:xfrm>
          <a:prstGeom prst="rect">
            <a:avLst/>
          </a:prstGeom>
        </p:spPr>
        <p:txBody>
          <a:bodyPr wrap="square">
            <a:spAutoFit/>
          </a:bodyPr>
          <a:lstStyle/>
          <a:p>
            <a:r>
              <a:rPr lang="fr-FR" sz="2000" b="1" i="1" dirty="0">
                <a:solidFill>
                  <a:schemeClr val="tx1">
                    <a:lumMod val="65000"/>
                    <a:lumOff val="35000"/>
                  </a:schemeClr>
                </a:solidFill>
              </a:rPr>
              <a:t>Élaborer des plans</a:t>
            </a:r>
          </a:p>
          <a:p>
            <a:endParaRPr lang="fr-FR" sz="2000" b="1" i="1" dirty="0">
              <a:solidFill>
                <a:schemeClr val="tx1">
                  <a:lumMod val="65000"/>
                  <a:lumOff val="35000"/>
                </a:schemeClr>
              </a:solidFill>
            </a:endParaRPr>
          </a:p>
          <a:p>
            <a:r>
              <a:rPr lang="fr-FR" b="1" i="1" dirty="0">
                <a:solidFill>
                  <a:schemeClr val="tx1">
                    <a:lumMod val="65000"/>
                    <a:lumOff val="35000"/>
                  </a:schemeClr>
                </a:solidFill>
              </a:rPr>
              <a:t>Se préparer et planifier pour le changement</a:t>
            </a:r>
          </a:p>
          <a:p>
            <a:endParaRPr lang="fr-FR" sz="2000" b="1" i="1" dirty="0">
              <a:solidFill>
                <a:schemeClr val="tx1">
                  <a:lumMod val="65000"/>
                  <a:lumOff val="35000"/>
                </a:schemeClr>
              </a:solidFill>
            </a:endParaRPr>
          </a:p>
          <a:p>
            <a:r>
              <a:rPr lang="fr-FR" sz="2000" b="1" i="1" dirty="0">
                <a:solidFill>
                  <a:srgbClr val="00338D"/>
                </a:solidFill>
              </a:rPr>
              <a:t>Pages 20 et 21</a:t>
            </a:r>
            <a:endParaRPr lang="fr-FR" sz="2000" dirty="0">
              <a:solidFill>
                <a:srgbClr val="00338D"/>
              </a:solidFill>
            </a:endParaRPr>
          </a:p>
        </p:txBody>
      </p:sp>
      <p:pic>
        <p:nvPicPr>
          <p:cNvPr id="2" name="Picture 1"/>
          <p:cNvPicPr>
            <a:picLocks noChangeAspect="1"/>
          </p:cNvPicPr>
          <p:nvPr/>
        </p:nvPicPr>
        <p:blipFill rotWithShape="1">
          <a:blip r:embed="rId3"/>
          <a:srcRect t="-94" r="-158" b="11798"/>
          <a:stretch/>
        </p:blipFill>
        <p:spPr>
          <a:xfrm>
            <a:off x="228600" y="3380303"/>
            <a:ext cx="4038600" cy="2410190"/>
          </a:xfrm>
          <a:prstGeom prst="rect">
            <a:avLst/>
          </a:prstGeom>
          <a:ln>
            <a:solidFill>
              <a:srgbClr val="00338D"/>
            </a:solidFill>
          </a:ln>
          <a:effectLst>
            <a:outerShdw blurRad="50800" dist="38100" dir="2700000" algn="tl" rotWithShape="0">
              <a:schemeClr val="tx1">
                <a:lumMod val="50000"/>
                <a:lumOff val="50000"/>
                <a:alpha val="40000"/>
              </a:schemeClr>
            </a:outerShdw>
          </a:effectLst>
        </p:spPr>
      </p:pic>
      <p:pic>
        <p:nvPicPr>
          <p:cNvPr id="7" name="Picture 6"/>
          <p:cNvPicPr>
            <a:picLocks noChangeAspect="1"/>
          </p:cNvPicPr>
          <p:nvPr/>
        </p:nvPicPr>
        <p:blipFill rotWithShape="1">
          <a:blip r:embed="rId4"/>
          <a:srcRect l="2739" r="2739"/>
          <a:stretch/>
        </p:blipFill>
        <p:spPr>
          <a:xfrm>
            <a:off x="4495800" y="3361715"/>
            <a:ext cx="4191000" cy="2428778"/>
          </a:xfrm>
          <a:prstGeom prst="rect">
            <a:avLst/>
          </a:prstGeom>
          <a:ln>
            <a:solidFill>
              <a:srgbClr val="00338D"/>
            </a:solidFill>
          </a:ln>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376243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style.rotation</p:attrName>
                                        </p:attrNameLst>
                                      </p:cBhvr>
                                      <p:tavLst>
                                        <p:tav tm="0">
                                          <p:val>
                                            <p:fltVal val="90"/>
                                          </p:val>
                                        </p:tav>
                                        <p:tav tm="100000">
                                          <p:val>
                                            <p:fltVal val="0"/>
                                          </p:val>
                                        </p:tav>
                                      </p:tavLst>
                                    </p:anim>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mtClean="0"/>
              <a:t>Discussion de groupe</a:t>
            </a:r>
            <a:endParaRPr lang="fr-FR" dirty="0"/>
          </a:p>
        </p:txBody>
      </p:sp>
      <p:sp>
        <p:nvSpPr>
          <p:cNvPr id="3" name="Subtitle 2"/>
          <p:cNvSpPr>
            <a:spLocks noGrp="1"/>
          </p:cNvSpPr>
          <p:nvPr>
            <p:ph type="subTitle" idx="1"/>
          </p:nvPr>
        </p:nvSpPr>
        <p:spPr/>
        <p:txBody>
          <a:bodyPr/>
          <a:lstStyle/>
          <a:p>
            <a:r>
              <a:rPr lang="fr-FR" smtClean="0"/>
              <a:t>Elaborer un plan</a:t>
            </a:r>
            <a:endParaRPr lang="fr-FR" dirty="0"/>
          </a:p>
        </p:txBody>
      </p:sp>
    </p:spTree>
    <p:extLst>
      <p:ext uri="{BB962C8B-B14F-4D97-AF65-F5344CB8AC3E}">
        <p14:creationId xmlns:p14="http://schemas.microsoft.com/office/powerpoint/2010/main" val="142313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24239"/>
            <a:ext cx="8534400" cy="485361"/>
          </a:xfrm>
        </p:spPr>
        <p:txBody>
          <a:bodyPr/>
          <a:lstStyle/>
          <a:p>
            <a:r>
              <a:t/>
            </a:r>
            <a:br/>
            <a:r>
              <a:rPr lang="fr-FR" sz="2800" b="0" dirty="0">
                <a:solidFill>
                  <a:srgbClr val="00338D"/>
                </a:solidFill>
              </a:rPr>
              <a:t>Etape no. 5 - Mettre en pratique et maintenir le changement</a:t>
            </a:r>
            <a:r>
              <a:t/>
            </a:r>
            <a:br/>
            <a:endParaRPr lang="fr-FR" sz="2800" b="0" dirty="0">
              <a:solidFill>
                <a:srgbClr val="00338D"/>
              </a:solidFill>
            </a:endParaRPr>
          </a:p>
        </p:txBody>
      </p:sp>
      <p:pic>
        <p:nvPicPr>
          <p:cNvPr id="2" name="Picture 1"/>
          <p:cNvPicPr>
            <a:picLocks noChangeAspect="1"/>
          </p:cNvPicPr>
          <p:nvPr/>
        </p:nvPicPr>
        <p:blipFill rotWithShape="1">
          <a:blip r:embed="rId3"/>
          <a:srcRect l="10579" t="2701" r="16694" b="12910"/>
          <a:stretch/>
        </p:blipFill>
        <p:spPr>
          <a:xfrm>
            <a:off x="381000" y="1066800"/>
            <a:ext cx="987553" cy="1645920"/>
          </a:xfrm>
          <a:prstGeom prst="rect">
            <a:avLst/>
          </a:prstGeom>
          <a:effectLst>
            <a:outerShdw blurRad="50800" dist="38100" dir="2700000" algn="tl" rotWithShape="0">
              <a:prstClr val="black">
                <a:alpha val="40000"/>
              </a:prstClr>
            </a:outerShdw>
          </a:effectLst>
        </p:spPr>
      </p:pic>
      <p:sp>
        <p:nvSpPr>
          <p:cNvPr id="10" name="Rectangle 9"/>
          <p:cNvSpPr/>
          <p:nvPr/>
        </p:nvSpPr>
        <p:spPr>
          <a:xfrm>
            <a:off x="1798320" y="1295400"/>
            <a:ext cx="4572000" cy="707886"/>
          </a:xfrm>
          <a:prstGeom prst="rect">
            <a:avLst/>
          </a:prstGeom>
        </p:spPr>
        <p:txBody>
          <a:bodyPr>
            <a:spAutoFit/>
          </a:bodyPr>
          <a:lstStyle/>
          <a:p>
            <a:r>
              <a:rPr lang="fr-FR" sz="2000" b="1" i="1" dirty="0">
                <a:solidFill>
                  <a:schemeClr val="tx1">
                    <a:lumMod val="65000"/>
                    <a:lumOff val="35000"/>
                  </a:schemeClr>
                </a:solidFill>
              </a:rPr>
              <a:t>Mettre en pratique et maintenir le changement</a:t>
            </a:r>
          </a:p>
          <a:p>
            <a:endParaRPr lang="fr-FR" sz="2000" b="1" i="1" dirty="0">
              <a:solidFill>
                <a:schemeClr val="tx1">
                  <a:lumMod val="65000"/>
                  <a:lumOff val="35000"/>
                </a:schemeClr>
              </a:solidFill>
            </a:endParaRPr>
          </a:p>
        </p:txBody>
      </p:sp>
      <p:sp>
        <p:nvSpPr>
          <p:cNvPr id="4" name="TextBox 3"/>
          <p:cNvSpPr txBox="1"/>
          <p:nvPr/>
        </p:nvSpPr>
        <p:spPr>
          <a:xfrm>
            <a:off x="1798320" y="2003286"/>
            <a:ext cx="6324600" cy="4441280"/>
          </a:xfrm>
          <a:prstGeom prst="rect">
            <a:avLst/>
          </a:prstGeom>
          <a:noFill/>
        </p:spPr>
        <p:txBody>
          <a:bodyPr wrap="square" rtlCol="0">
            <a:spAutoFit/>
          </a:bodyPr>
          <a:lstStyle/>
          <a:p>
            <a:r>
              <a:rPr lang="fr-FR" b="1" i="1" dirty="0">
                <a:solidFill>
                  <a:schemeClr val="tx1">
                    <a:lumMod val="65000"/>
                    <a:lumOff val="35000"/>
                  </a:schemeClr>
                </a:solidFill>
              </a:rPr>
              <a:t>Mise en place du changement</a:t>
            </a:r>
          </a:p>
          <a:p>
            <a:endParaRPr lang="fr-FR" b="1" i="1" dirty="0">
              <a:solidFill>
                <a:schemeClr val="tx1">
                  <a:lumMod val="65000"/>
                  <a:lumOff val="35000"/>
                </a:schemeClr>
              </a:solidFill>
            </a:endParaRPr>
          </a:p>
          <a:p>
            <a:pPr marL="285750" indent="-285750">
              <a:lnSpc>
                <a:spcPct val="114000"/>
              </a:lnSpc>
              <a:buFont typeface="Arial" panose="020B0604020202020204" pitchFamily="34" charset="0"/>
              <a:buChar char="•"/>
            </a:pPr>
            <a:r>
              <a:rPr lang="fr-FR" dirty="0">
                <a:solidFill>
                  <a:srgbClr val="00338D"/>
                </a:solidFill>
              </a:rPr>
              <a:t>Suivre les réalisations</a:t>
            </a:r>
          </a:p>
          <a:p>
            <a:pPr marL="285750" indent="-285750">
              <a:lnSpc>
                <a:spcPct val="114000"/>
              </a:lnSpc>
              <a:buFont typeface="Arial" panose="020B0604020202020204" pitchFamily="34" charset="0"/>
              <a:buChar char="•"/>
            </a:pPr>
            <a:endParaRPr lang="fr-FR" dirty="0">
              <a:solidFill>
                <a:srgbClr val="00338D"/>
              </a:solidFill>
            </a:endParaRPr>
          </a:p>
          <a:p>
            <a:pPr marL="285750" indent="-285750">
              <a:lnSpc>
                <a:spcPct val="114000"/>
              </a:lnSpc>
              <a:buFont typeface="Arial" panose="020B0604020202020204" pitchFamily="34" charset="0"/>
              <a:buChar char="•"/>
            </a:pPr>
            <a:r>
              <a:rPr lang="fr-FR" dirty="0">
                <a:solidFill>
                  <a:srgbClr val="00338D"/>
                </a:solidFill>
              </a:rPr>
              <a:t>Etablir une date limite pour chaque objectif visé</a:t>
            </a:r>
          </a:p>
          <a:p>
            <a:pPr marL="285750" indent="-285750">
              <a:lnSpc>
                <a:spcPct val="114000"/>
              </a:lnSpc>
              <a:buFont typeface="Arial" panose="020B0604020202020204" pitchFamily="34" charset="0"/>
              <a:buChar char="•"/>
            </a:pPr>
            <a:endParaRPr lang="fr-FR" dirty="0">
              <a:solidFill>
                <a:srgbClr val="00338D"/>
              </a:solidFill>
            </a:endParaRPr>
          </a:p>
          <a:p>
            <a:pPr marL="285750" indent="-285750">
              <a:lnSpc>
                <a:spcPct val="114000"/>
              </a:lnSpc>
              <a:buFont typeface="Arial" panose="020B0604020202020204" pitchFamily="34" charset="0"/>
              <a:buChar char="•"/>
            </a:pPr>
            <a:r>
              <a:rPr lang="fr-FR" dirty="0">
                <a:solidFill>
                  <a:srgbClr val="00338D"/>
                </a:solidFill>
              </a:rPr>
              <a:t>Communiquer avec votre club jusqu’à ce que l’objectif est réalisé</a:t>
            </a:r>
          </a:p>
          <a:p>
            <a:pPr marL="285750" indent="-285750">
              <a:buFont typeface="Arial" panose="020B0604020202020204" pitchFamily="34" charset="0"/>
              <a:buChar char="•"/>
            </a:pPr>
            <a:endParaRPr lang="fr-FR" b="1" i="1" dirty="0">
              <a:solidFill>
                <a:schemeClr val="tx1">
                  <a:lumMod val="65000"/>
                  <a:lumOff val="35000"/>
                </a:schemeClr>
              </a:solidFill>
            </a:endParaRPr>
          </a:p>
          <a:p>
            <a:r>
              <a:rPr lang="fr-FR" b="1" i="1" dirty="0">
                <a:solidFill>
                  <a:schemeClr val="tx1">
                    <a:lumMod val="65000"/>
                    <a:lumOff val="35000"/>
                  </a:schemeClr>
                </a:solidFill>
              </a:rPr>
              <a:t>Maintenir le changement</a:t>
            </a:r>
          </a:p>
          <a:p>
            <a:endParaRPr lang="fr-FR" b="1" i="1" dirty="0">
              <a:solidFill>
                <a:schemeClr val="tx1">
                  <a:lumMod val="65000"/>
                  <a:lumOff val="35000"/>
                </a:schemeClr>
              </a:solidFill>
            </a:endParaRPr>
          </a:p>
          <a:p>
            <a:pPr marL="285750" indent="-285750">
              <a:buFont typeface="Arial" panose="020B0604020202020204" pitchFamily="34" charset="0"/>
              <a:buChar char="•"/>
            </a:pPr>
            <a:r>
              <a:rPr lang="fr-FR" dirty="0">
                <a:solidFill>
                  <a:srgbClr val="00338D"/>
                </a:solidFill>
              </a:rPr>
              <a:t>Le changement donne lieu à davantage de changements</a:t>
            </a:r>
          </a:p>
          <a:p>
            <a:pPr marL="285750" indent="-285750">
              <a:buFont typeface="Arial" panose="020B0604020202020204" pitchFamily="34" charset="0"/>
              <a:buChar char="•"/>
            </a:pPr>
            <a:endParaRPr lang="fr-FR" dirty="0">
              <a:solidFill>
                <a:srgbClr val="00338D"/>
              </a:solidFill>
            </a:endParaRPr>
          </a:p>
          <a:p>
            <a:pPr marL="285750" indent="-285750">
              <a:buFont typeface="Arial" panose="020B0604020202020204" pitchFamily="34" charset="0"/>
              <a:buChar char="•"/>
            </a:pPr>
            <a:r>
              <a:rPr lang="fr-FR" dirty="0">
                <a:solidFill>
                  <a:srgbClr val="00338D"/>
                </a:solidFill>
              </a:rPr>
              <a:t>Rechercher de nouvelles opportunités</a:t>
            </a:r>
          </a:p>
          <a:p>
            <a:endParaRPr lang="fr-FR" b="1" i="1" dirty="0">
              <a:solidFill>
                <a:schemeClr val="tx1">
                  <a:lumMod val="65000"/>
                  <a:lumOff val="35000"/>
                </a:schemeClr>
              </a:solidFill>
            </a:endParaRPr>
          </a:p>
          <a:p>
            <a:endParaRPr lang="fr-FR" b="1" i="1" dirty="0">
              <a:solidFill>
                <a:schemeClr val="tx1">
                  <a:lumMod val="65000"/>
                  <a:lumOff val="35000"/>
                </a:schemeClr>
              </a:solidFill>
            </a:endParaRPr>
          </a:p>
        </p:txBody>
      </p:sp>
    </p:spTree>
    <p:extLst>
      <p:ext uri="{BB962C8B-B14F-4D97-AF65-F5344CB8AC3E}">
        <p14:creationId xmlns:p14="http://schemas.microsoft.com/office/powerpoint/2010/main" val="28827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24239"/>
            <a:ext cx="8534400" cy="485361"/>
          </a:xfrm>
        </p:spPr>
        <p:txBody>
          <a:bodyPr/>
          <a:lstStyle/>
          <a:p>
            <a:r>
              <a:t/>
            </a:r>
            <a:br/>
            <a:r>
              <a:rPr lang="fr-FR" sz="2800" b="0" dirty="0">
                <a:solidFill>
                  <a:srgbClr val="00338D"/>
                </a:solidFill>
              </a:rPr>
              <a:t>Etape no. 5 - Mettre en pratique et maintenir le changement</a:t>
            </a:r>
            <a:r>
              <a:t/>
            </a:r>
            <a:br/>
            <a:endParaRPr lang="fr-FR" sz="2800" b="0" dirty="0">
              <a:solidFill>
                <a:srgbClr val="00338D"/>
              </a:solidFill>
            </a:endParaRPr>
          </a:p>
        </p:txBody>
      </p:sp>
      <p:sp>
        <p:nvSpPr>
          <p:cNvPr id="10" name="Rectangle 9"/>
          <p:cNvSpPr/>
          <p:nvPr/>
        </p:nvSpPr>
        <p:spPr>
          <a:xfrm>
            <a:off x="685800" y="1447800"/>
            <a:ext cx="7010400" cy="2154436"/>
          </a:xfrm>
          <a:prstGeom prst="rect">
            <a:avLst/>
          </a:prstGeom>
        </p:spPr>
        <p:txBody>
          <a:bodyPr wrap="square">
            <a:spAutoFit/>
          </a:bodyPr>
          <a:lstStyle/>
          <a:p>
            <a:r>
              <a:rPr lang="fr-FR" sz="2000" b="1" i="1" dirty="0">
                <a:solidFill>
                  <a:schemeClr val="tx1">
                    <a:lumMod val="65000"/>
                    <a:lumOff val="35000"/>
                  </a:schemeClr>
                </a:solidFill>
              </a:rPr>
              <a:t>Le changement est une activité de groupe !  </a:t>
            </a:r>
          </a:p>
          <a:p>
            <a:endParaRPr lang="fr-FR" sz="2000" b="1" i="1" dirty="0">
              <a:solidFill>
                <a:schemeClr val="tx1">
                  <a:lumMod val="65000"/>
                  <a:lumOff val="35000"/>
                </a:schemeClr>
              </a:solidFill>
            </a:endParaRPr>
          </a:p>
          <a:p>
            <a:pPr marL="285750" indent="-285750">
              <a:buFont typeface="Arial" panose="020B0604020202020204" pitchFamily="34" charset="0"/>
              <a:buChar char="•"/>
            </a:pPr>
            <a:r>
              <a:rPr lang="fr-FR" dirty="0">
                <a:solidFill>
                  <a:srgbClr val="00338D"/>
                </a:solidFill>
              </a:rPr>
              <a:t>Encouragez la participation de tous</a:t>
            </a:r>
          </a:p>
          <a:p>
            <a:pPr marL="285750" indent="-285750">
              <a:buFont typeface="Arial" panose="020B0604020202020204" pitchFamily="34" charset="0"/>
              <a:buChar char="•"/>
            </a:pPr>
            <a:endParaRPr lang="fr-FR" dirty="0">
              <a:solidFill>
                <a:srgbClr val="00338D"/>
              </a:solidFill>
            </a:endParaRPr>
          </a:p>
          <a:p>
            <a:pPr marL="285750" indent="-285750">
              <a:buFont typeface="Arial" panose="020B0604020202020204" pitchFamily="34" charset="0"/>
              <a:buChar char="•"/>
            </a:pPr>
            <a:r>
              <a:rPr lang="fr-FR" dirty="0">
                <a:solidFill>
                  <a:srgbClr val="00338D"/>
                </a:solidFill>
              </a:rPr>
              <a:t>Le changement devrait être célébré !</a:t>
            </a:r>
          </a:p>
          <a:p>
            <a:endParaRPr lang="fr-FR" sz="2000" b="1" i="1" dirty="0">
              <a:solidFill>
                <a:schemeClr val="tx1">
                  <a:lumMod val="65000"/>
                  <a:lumOff val="35000"/>
                </a:schemeClr>
              </a:solidFill>
            </a:endParaRPr>
          </a:p>
          <a:p>
            <a:endParaRPr lang="fr-FR" sz="2000" b="1" i="1" dirty="0">
              <a:solidFill>
                <a:schemeClr val="tx1">
                  <a:lumMod val="65000"/>
                  <a:lumOff val="35000"/>
                </a:schemeClr>
              </a:solidFill>
            </a:endParaRPr>
          </a:p>
        </p:txBody>
      </p:sp>
      <p:pic>
        <p:nvPicPr>
          <p:cNvPr id="11" name="Picture 10"/>
          <p:cNvPicPr>
            <a:picLocks noChangeAspect="1"/>
          </p:cNvPicPr>
          <p:nvPr/>
        </p:nvPicPr>
        <p:blipFill rotWithShape="1">
          <a:blip r:embed="rId3"/>
          <a:srcRect l="6889" r="1975"/>
          <a:stretch/>
        </p:blipFill>
        <p:spPr>
          <a:xfrm>
            <a:off x="1066800" y="3429000"/>
            <a:ext cx="6553200" cy="2406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787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534400" cy="3124200"/>
          </a:xfrm>
        </p:spPr>
        <p:txBody>
          <a:bodyPr/>
          <a:lstStyle/>
          <a:p>
            <a:r>
              <a:rPr lang="fr-FR" smtClean="0"/>
              <a:t>Nouveaux outils et ressources</a:t>
            </a:r>
            <a:r>
              <a:t/>
            </a:r>
            <a:br/>
            <a:r>
              <a:rPr lang="fr-FR" smtClean="0"/>
              <a:t>destinés aux clubs</a:t>
            </a:r>
            <a:r>
              <a:t/>
            </a:r>
            <a:br/>
            <a:r>
              <a:t/>
            </a:r>
            <a:br/>
            <a:r>
              <a:rPr lang="fr-FR" dirty="0" smtClean="0">
                <a:hlinkClick r:id="rId3"/>
              </a:rPr>
              <a:t>www.lionsclubs.org</a:t>
            </a:r>
            <a:r>
              <a:t/>
            </a:r>
            <a:br/>
            <a:r>
              <a:t/>
            </a:r>
            <a:br/>
            <a:endParaRPr lang="fr-FR" dirty="0"/>
          </a:p>
        </p:txBody>
      </p:sp>
    </p:spTree>
    <p:extLst>
      <p:ext uri="{BB962C8B-B14F-4D97-AF65-F5344CB8AC3E}">
        <p14:creationId xmlns:p14="http://schemas.microsoft.com/office/powerpoint/2010/main" val="62801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1113830"/>
            <a:ext cx="8442767" cy="5210770"/>
          </a:xfrm>
          <a:prstGeom prst="rect">
            <a:avLst/>
          </a:prstGeom>
        </p:spPr>
      </p:pic>
    </p:spTree>
    <p:extLst>
      <p:ext uri="{BB962C8B-B14F-4D97-AF65-F5344CB8AC3E}">
        <p14:creationId xmlns:p14="http://schemas.microsoft.com/office/powerpoint/2010/main" val="229787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1 - Initiative Qualité du club </a:t>
            </a:r>
          </a:p>
        </p:txBody>
      </p:sp>
      <p:pic>
        <p:nvPicPr>
          <p:cNvPr id="2" name="Picture 1"/>
          <p:cNvPicPr>
            <a:picLocks noChangeAspect="1"/>
          </p:cNvPicPr>
          <p:nvPr/>
        </p:nvPicPr>
        <p:blipFill rotWithShape="1">
          <a:blip r:embed="rId3"/>
          <a:srcRect l="16917" t="8929" r="5065" b="-1191"/>
          <a:stretch/>
        </p:blipFill>
        <p:spPr>
          <a:xfrm>
            <a:off x="228600" y="1066803"/>
            <a:ext cx="987552" cy="1645920"/>
          </a:xfrm>
          <a:prstGeom prst="rect">
            <a:avLst/>
          </a:prstGeom>
        </p:spPr>
      </p:pic>
      <p:sp>
        <p:nvSpPr>
          <p:cNvPr id="4" name="TextBox 3"/>
          <p:cNvSpPr txBox="1"/>
          <p:nvPr/>
        </p:nvSpPr>
        <p:spPr>
          <a:xfrm>
            <a:off x="1411091" y="1712951"/>
            <a:ext cx="7083552" cy="413896"/>
          </a:xfrm>
          <a:prstGeom prst="rect">
            <a:avLst/>
          </a:prstGeom>
          <a:noFill/>
        </p:spPr>
        <p:txBody>
          <a:bodyPr wrap="square" rtlCol="0">
            <a:spAutoFit/>
          </a:bodyPr>
          <a:lstStyle/>
          <a:p>
            <a:pPr>
              <a:lnSpc>
                <a:spcPct val="114000"/>
              </a:lnSpc>
              <a:spcBef>
                <a:spcPts val="0"/>
              </a:spcBef>
              <a:spcAft>
                <a:spcPts val="0"/>
              </a:spcAft>
            </a:pPr>
            <a:r>
              <a:rPr lang="fr-FR" sz="2000" b="1" i="1" dirty="0">
                <a:solidFill>
                  <a:schemeClr val="tx1">
                    <a:lumMod val="65000"/>
                    <a:lumOff val="35000"/>
                  </a:schemeClr>
                </a:solidFill>
                <a:latin typeface="+mn-lt"/>
              </a:rPr>
              <a:t>Comprendre le processus de changement et l’initiative LCI Forward</a:t>
            </a:r>
          </a:p>
        </p:txBody>
      </p:sp>
      <p:pic>
        <p:nvPicPr>
          <p:cNvPr id="5" name="Picture 4"/>
          <p:cNvPicPr>
            <a:picLocks noChangeAspect="1"/>
          </p:cNvPicPr>
          <p:nvPr/>
        </p:nvPicPr>
        <p:blipFill rotWithShape="1">
          <a:blip r:embed="rId4"/>
          <a:srcRect l="13890" r="1388"/>
          <a:stretch/>
        </p:blipFill>
        <p:spPr>
          <a:xfrm>
            <a:off x="4798039" y="3810000"/>
            <a:ext cx="3854236" cy="228600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1064239" y="2931857"/>
            <a:ext cx="7467600" cy="723916"/>
          </a:xfrm>
          <a:prstGeom prst="rect">
            <a:avLst/>
          </a:prstGeom>
          <a:noFill/>
        </p:spPr>
        <p:txBody>
          <a:bodyPr wrap="square" rtlCol="0">
            <a:spAutoFit/>
          </a:bodyPr>
          <a:lstStyle/>
          <a:p>
            <a:pPr>
              <a:lnSpc>
                <a:spcPct val="114000"/>
              </a:lnSpc>
            </a:pPr>
            <a:r>
              <a:rPr lang="fr-FR" sz="3600" dirty="0">
                <a:solidFill>
                  <a:srgbClr val="00338D"/>
                </a:solidFill>
              </a:rPr>
              <a:t>Le processus pour mieux faire les choses !</a:t>
            </a:r>
            <a:endParaRPr lang="fr-FR" sz="3600" dirty="0"/>
          </a:p>
        </p:txBody>
      </p:sp>
    </p:spTree>
    <p:extLst>
      <p:ext uri="{BB962C8B-B14F-4D97-AF65-F5344CB8AC3E}">
        <p14:creationId xmlns:p14="http://schemas.microsoft.com/office/powerpoint/2010/main" val="12347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9600" dirty="0"/>
              <a:t>Questions</a:t>
            </a:r>
          </a:p>
        </p:txBody>
      </p:sp>
    </p:spTree>
    <p:extLst>
      <p:ext uri="{BB962C8B-B14F-4D97-AF65-F5344CB8AC3E}">
        <p14:creationId xmlns:p14="http://schemas.microsoft.com/office/powerpoint/2010/main" val="114917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smtClean="0">
                <a:solidFill>
                  <a:srgbClr val="00338D"/>
                </a:solidFill>
              </a:rPr>
              <a:t>Initiative Qualité du club - LCI Forward</a:t>
            </a:r>
            <a:endParaRPr lang="fr-FR" sz="2800" b="0" dirty="0">
              <a:solidFill>
                <a:srgbClr val="00338D"/>
              </a:solidFill>
            </a:endParaRPr>
          </a:p>
        </p:txBody>
      </p:sp>
      <p:sp>
        <p:nvSpPr>
          <p:cNvPr id="4" name="TextBox 3"/>
          <p:cNvSpPr txBox="1"/>
          <p:nvPr/>
        </p:nvSpPr>
        <p:spPr>
          <a:xfrm>
            <a:off x="228600" y="1348725"/>
            <a:ext cx="6549887" cy="443198"/>
          </a:xfrm>
          <a:prstGeom prst="rect">
            <a:avLst/>
          </a:prstGeom>
          <a:noFill/>
        </p:spPr>
        <p:txBody>
          <a:bodyPr wrap="square" rtlCol="0">
            <a:spAutoFit/>
          </a:bodyPr>
          <a:lstStyle/>
          <a:p>
            <a:pPr>
              <a:lnSpc>
                <a:spcPct val="114000"/>
              </a:lnSpc>
              <a:spcBef>
                <a:spcPts val="0"/>
              </a:spcBef>
              <a:spcAft>
                <a:spcPts val="0"/>
              </a:spcAft>
            </a:pPr>
            <a:r>
              <a:rPr lang="fr-FR" sz="2000" b="1" i="1" dirty="0">
                <a:solidFill>
                  <a:schemeClr val="tx1">
                    <a:lumMod val="65000"/>
                    <a:lumOff val="35000"/>
                  </a:schemeClr>
                </a:solidFill>
                <a:latin typeface="+mn-lt"/>
              </a:rPr>
              <a:t>Comprendre le processus de changement et l’initiative LCI Forward</a:t>
            </a:r>
          </a:p>
        </p:txBody>
      </p:sp>
      <p:grpSp>
        <p:nvGrpSpPr>
          <p:cNvPr id="2" name="Group 1"/>
          <p:cNvGrpSpPr/>
          <p:nvPr/>
        </p:nvGrpSpPr>
        <p:grpSpPr>
          <a:xfrm>
            <a:off x="1371600" y="1975701"/>
            <a:ext cx="6477000" cy="4196499"/>
            <a:chOff x="1371600" y="1975701"/>
            <a:chExt cx="6477000" cy="4196499"/>
          </a:xfrm>
        </p:grpSpPr>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3201" y="1975701"/>
              <a:ext cx="4225164" cy="4196499"/>
            </a:xfrm>
            <a:prstGeom prst="rect">
              <a:avLst/>
            </a:prstGeom>
          </p:spPr>
        </p:pic>
        <p:sp>
          <p:nvSpPr>
            <p:cNvPr id="18" name="TextBox 17"/>
            <p:cNvSpPr txBox="1"/>
            <p:nvPr/>
          </p:nvSpPr>
          <p:spPr>
            <a:xfrm>
              <a:off x="6380353" y="2147806"/>
              <a:ext cx="1468247" cy="1271891"/>
            </a:xfrm>
            <a:prstGeom prst="rect">
              <a:avLst/>
            </a:prstGeom>
            <a:noFill/>
          </p:spPr>
          <p:txBody>
            <a:bodyPr wrap="square" rtlCol="0">
              <a:spAutoFit/>
            </a:bodyPr>
            <a:lstStyle/>
            <a:p>
              <a:pPr algn="ctr"/>
              <a:r>
                <a:rPr lang="fr-FR" sz="7200" b="1" spc="50" dirty="0">
                  <a:ln w="22225" cmpd="sng">
                    <a:solidFill>
                      <a:schemeClr val="tx2"/>
                    </a:solidFill>
                    <a:prstDash val="solid"/>
                  </a:ln>
                  <a:gradFill>
                    <a:gsLst>
                      <a:gs pos="100000">
                        <a:srgbClr val="FBC40E"/>
                      </a:gs>
                      <a:gs pos="0">
                        <a:schemeClr val="bg1"/>
                      </a:gs>
                      <a:gs pos="100000">
                        <a:srgbClr val="004BD2">
                          <a:alpha val="70000"/>
                        </a:srgbClr>
                      </a:gs>
                    </a:gsLst>
                    <a:lin ang="5400000" scaled="1"/>
                  </a:gradFill>
                  <a:effectLst>
                    <a:glow rad="38100">
                      <a:schemeClr val="accent1">
                        <a:alpha val="40000"/>
                      </a:schemeClr>
                    </a:glow>
                    <a:outerShdw blurRad="50800" dist="38100" dir="5400000" algn="t" rotWithShape="0">
                      <a:srgbClr val="FBC40E">
                        <a:alpha val="40000"/>
                      </a:srgbClr>
                    </a:outerShdw>
                  </a:effectLst>
                </a:rPr>
                <a:t>1</a:t>
              </a:r>
            </a:p>
          </p:txBody>
        </p:sp>
        <p:sp>
          <p:nvSpPr>
            <p:cNvPr id="19" name="TextBox 18"/>
            <p:cNvSpPr txBox="1"/>
            <p:nvPr/>
          </p:nvSpPr>
          <p:spPr>
            <a:xfrm>
              <a:off x="1386243" y="4900309"/>
              <a:ext cx="1468247" cy="1271891"/>
            </a:xfrm>
            <a:prstGeom prst="rect">
              <a:avLst/>
            </a:prstGeom>
            <a:noFill/>
          </p:spPr>
          <p:txBody>
            <a:bodyPr wrap="square" rtlCol="0">
              <a:spAutoFit/>
            </a:bodyPr>
            <a:lstStyle/>
            <a:p>
              <a:pPr algn="ctr"/>
              <a:r>
                <a:rPr lang="fr-FR" sz="7200" b="1" spc="50" dirty="0">
                  <a:ln w="22225" cmpd="sng">
                    <a:solidFill>
                      <a:schemeClr val="tx2"/>
                    </a:solidFill>
                    <a:prstDash val="solid"/>
                  </a:ln>
                  <a:gradFill>
                    <a:gsLst>
                      <a:gs pos="100000">
                        <a:srgbClr val="FBC40E"/>
                      </a:gs>
                      <a:gs pos="0">
                        <a:schemeClr val="bg1"/>
                      </a:gs>
                      <a:gs pos="100000">
                        <a:srgbClr val="004BD2">
                          <a:alpha val="70000"/>
                        </a:srgbClr>
                      </a:gs>
                    </a:gsLst>
                    <a:lin ang="5400000" scaled="1"/>
                  </a:gradFill>
                  <a:effectLst>
                    <a:glow rad="38100">
                      <a:schemeClr val="accent1">
                        <a:alpha val="40000"/>
                      </a:schemeClr>
                    </a:glow>
                    <a:outerShdw blurRad="50800" dist="38100" dir="5400000" algn="t" rotWithShape="0">
                      <a:srgbClr val="FBC40E">
                        <a:alpha val="40000"/>
                      </a:srgbClr>
                    </a:outerShdw>
                  </a:effectLst>
                </a:rPr>
                <a:t>3</a:t>
              </a:r>
            </a:p>
          </p:txBody>
        </p:sp>
        <p:sp>
          <p:nvSpPr>
            <p:cNvPr id="20" name="TextBox 19"/>
            <p:cNvSpPr txBox="1"/>
            <p:nvPr/>
          </p:nvSpPr>
          <p:spPr>
            <a:xfrm>
              <a:off x="1371600" y="2147807"/>
              <a:ext cx="1468247" cy="1271891"/>
            </a:xfrm>
            <a:prstGeom prst="rect">
              <a:avLst/>
            </a:prstGeom>
            <a:noFill/>
          </p:spPr>
          <p:txBody>
            <a:bodyPr wrap="square" rtlCol="0">
              <a:spAutoFit/>
            </a:bodyPr>
            <a:lstStyle/>
            <a:p>
              <a:pPr algn="ctr"/>
              <a:r>
                <a:rPr lang="fr-FR" sz="7200" b="1" spc="50" dirty="0">
                  <a:ln w="22225" cmpd="sng">
                    <a:solidFill>
                      <a:schemeClr val="tx2"/>
                    </a:solidFill>
                    <a:prstDash val="solid"/>
                  </a:ln>
                  <a:gradFill>
                    <a:gsLst>
                      <a:gs pos="100000">
                        <a:srgbClr val="FBC40E"/>
                      </a:gs>
                      <a:gs pos="0">
                        <a:schemeClr val="bg1"/>
                      </a:gs>
                      <a:gs pos="100000">
                        <a:srgbClr val="004BD2">
                          <a:alpha val="70000"/>
                        </a:srgbClr>
                      </a:gs>
                    </a:gsLst>
                    <a:lin ang="5400000" scaled="1"/>
                  </a:gradFill>
                  <a:effectLst>
                    <a:glow rad="38100">
                      <a:schemeClr val="accent1">
                        <a:alpha val="40000"/>
                      </a:schemeClr>
                    </a:glow>
                    <a:outerShdw blurRad="50800" dist="38100" dir="5400000" algn="t" rotWithShape="0">
                      <a:srgbClr val="FBC40E">
                        <a:alpha val="40000"/>
                      </a:srgbClr>
                    </a:outerShdw>
                  </a:effectLst>
                </a:rPr>
                <a:t>4</a:t>
              </a:r>
            </a:p>
          </p:txBody>
        </p:sp>
        <p:sp>
          <p:nvSpPr>
            <p:cNvPr id="21" name="TextBox 20"/>
            <p:cNvSpPr txBox="1"/>
            <p:nvPr/>
          </p:nvSpPr>
          <p:spPr>
            <a:xfrm>
              <a:off x="6380352" y="4900309"/>
              <a:ext cx="1468247" cy="1271891"/>
            </a:xfrm>
            <a:prstGeom prst="rect">
              <a:avLst/>
            </a:prstGeom>
            <a:noFill/>
          </p:spPr>
          <p:txBody>
            <a:bodyPr wrap="square" rtlCol="0">
              <a:spAutoFit/>
            </a:bodyPr>
            <a:lstStyle/>
            <a:p>
              <a:pPr algn="ctr"/>
              <a:r>
                <a:rPr lang="fr-FR" sz="7200" b="1" spc="50" dirty="0">
                  <a:ln w="22225" cmpd="sng">
                    <a:solidFill>
                      <a:schemeClr val="tx2"/>
                    </a:solidFill>
                    <a:prstDash val="solid"/>
                  </a:ln>
                  <a:gradFill>
                    <a:gsLst>
                      <a:gs pos="100000">
                        <a:srgbClr val="FBC40E"/>
                      </a:gs>
                      <a:gs pos="0">
                        <a:schemeClr val="bg1"/>
                      </a:gs>
                      <a:gs pos="100000">
                        <a:srgbClr val="004BD2">
                          <a:alpha val="70000"/>
                        </a:srgbClr>
                      </a:gs>
                    </a:gsLst>
                    <a:lin ang="5400000" scaled="1"/>
                  </a:gradFill>
                  <a:effectLst>
                    <a:glow rad="38100">
                      <a:schemeClr val="accent1">
                        <a:alpha val="40000"/>
                      </a:schemeClr>
                    </a:glow>
                    <a:outerShdw blurRad="50800" dist="38100" dir="5400000" algn="t" rotWithShape="0">
                      <a:srgbClr val="FBC40E">
                        <a:alpha val="40000"/>
                      </a:srgbClr>
                    </a:outerShdw>
                  </a:effectLst>
                </a:rPr>
                <a:t>2</a:t>
              </a:r>
            </a:p>
          </p:txBody>
        </p:sp>
      </p:grpSp>
    </p:spTree>
    <p:extLst>
      <p:ext uri="{BB962C8B-B14F-4D97-AF65-F5344CB8AC3E}">
        <p14:creationId xmlns:p14="http://schemas.microsoft.com/office/powerpoint/2010/main" val="161492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2 - Initiative Qualité du club</a:t>
            </a:r>
          </a:p>
        </p:txBody>
      </p:sp>
      <p:sp>
        <p:nvSpPr>
          <p:cNvPr id="4" name="Rectangle 3"/>
          <p:cNvSpPr/>
          <p:nvPr/>
        </p:nvSpPr>
        <p:spPr>
          <a:xfrm>
            <a:off x="1692790" y="1371600"/>
            <a:ext cx="6705600" cy="1323439"/>
          </a:xfrm>
          <a:prstGeom prst="rect">
            <a:avLst/>
          </a:prstGeom>
        </p:spPr>
        <p:txBody>
          <a:bodyPr wrap="square">
            <a:spAutoFit/>
          </a:bodyPr>
          <a:lstStyle/>
          <a:p>
            <a:r>
              <a:rPr lang="fr-FR" sz="2000" b="1" i="1" dirty="0">
                <a:solidFill>
                  <a:schemeClr val="tx1">
                    <a:lumMod val="65000"/>
                    <a:lumOff val="35000"/>
                  </a:schemeClr>
                </a:solidFill>
              </a:rPr>
              <a:t>Déterminer le besoin de changement</a:t>
            </a:r>
          </a:p>
          <a:p>
            <a:r>
              <a:rPr lang="fr-FR" sz="2000" b="1" i="1" dirty="0">
                <a:solidFill>
                  <a:schemeClr val="tx1">
                    <a:lumMod val="65000"/>
                    <a:lumOff val="35000"/>
                  </a:schemeClr>
                </a:solidFill>
              </a:rPr>
              <a:t>Réaliser les quatre évaluations</a:t>
            </a:r>
          </a:p>
          <a:p>
            <a:endParaRPr lang="fr-FR" sz="2000" b="1" i="1" dirty="0">
              <a:solidFill>
                <a:schemeClr val="tx1">
                  <a:lumMod val="65000"/>
                  <a:lumOff val="35000"/>
                </a:schemeClr>
              </a:solidFill>
            </a:endParaRPr>
          </a:p>
          <a:p>
            <a:r>
              <a:rPr lang="fr-FR" b="1" i="1" dirty="0">
                <a:solidFill>
                  <a:schemeClr val="tx1">
                    <a:lumMod val="65000"/>
                    <a:lumOff val="35000"/>
                  </a:schemeClr>
                </a:solidFill>
              </a:rPr>
              <a:t>Avantages des réalisations :</a:t>
            </a:r>
            <a:endParaRPr lang="fr-FR" sz="2000" b="1" i="1" dirty="0">
              <a:solidFill>
                <a:schemeClr val="tx1">
                  <a:lumMod val="65000"/>
                  <a:lumOff val="35000"/>
                </a:schemeClr>
              </a:solidFill>
            </a:endParaRPr>
          </a:p>
        </p:txBody>
      </p:sp>
      <p:sp>
        <p:nvSpPr>
          <p:cNvPr id="5" name="TextBox 4"/>
          <p:cNvSpPr txBox="1"/>
          <p:nvPr/>
        </p:nvSpPr>
        <p:spPr>
          <a:xfrm>
            <a:off x="914400" y="3048000"/>
            <a:ext cx="7636390" cy="32316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dirty="0" smtClean="0">
                <a:solidFill>
                  <a:srgbClr val="00338D"/>
                </a:solidFill>
              </a:rPr>
              <a:t>Elles suivent le même format que LCI Forward</a:t>
            </a:r>
          </a:p>
          <a:p>
            <a:pPr marL="285750" indent="-285750">
              <a:lnSpc>
                <a:spcPct val="150000"/>
              </a:lnSpc>
              <a:buFont typeface="Arial" panose="020B0604020202020204" pitchFamily="34" charset="0"/>
              <a:buChar char="•"/>
            </a:pPr>
            <a:r>
              <a:rPr lang="fr-FR" sz="2400" dirty="0" smtClean="0">
                <a:solidFill>
                  <a:srgbClr val="00338D"/>
                </a:solidFill>
              </a:rPr>
              <a:t>Cela aide à focaliser les idées</a:t>
            </a:r>
            <a:endParaRPr lang="fr-FR" sz="2400" dirty="0">
              <a:solidFill>
                <a:srgbClr val="00338D"/>
              </a:solidFill>
            </a:endParaRPr>
          </a:p>
          <a:p>
            <a:pPr marL="285750" indent="-285750">
              <a:lnSpc>
                <a:spcPct val="150000"/>
              </a:lnSpc>
              <a:buFont typeface="Arial" panose="020B0604020202020204" pitchFamily="34" charset="0"/>
              <a:buChar char="•"/>
            </a:pPr>
            <a:r>
              <a:rPr lang="fr-FR" sz="2400" dirty="0">
                <a:solidFill>
                  <a:srgbClr val="00338D"/>
                </a:solidFill>
              </a:rPr>
              <a:t>Cela guide la discussion</a:t>
            </a:r>
          </a:p>
          <a:p>
            <a:pPr marL="285750" indent="-285750">
              <a:lnSpc>
                <a:spcPct val="150000"/>
              </a:lnSpc>
              <a:buFont typeface="Arial" panose="020B0604020202020204" pitchFamily="34" charset="0"/>
              <a:buChar char="•"/>
            </a:pPr>
            <a:r>
              <a:rPr lang="fr-FR" sz="2400" dirty="0">
                <a:solidFill>
                  <a:srgbClr val="00338D"/>
                </a:solidFill>
              </a:rPr>
              <a:t>Cela encourage la découverte des ressources</a:t>
            </a:r>
          </a:p>
          <a:p>
            <a:pPr marL="285750" indent="-285750">
              <a:lnSpc>
                <a:spcPct val="150000"/>
              </a:lnSpc>
              <a:buFont typeface="Arial" panose="020B0604020202020204" pitchFamily="34" charset="0"/>
              <a:buChar char="•"/>
            </a:pPr>
            <a:r>
              <a:rPr lang="fr-FR" sz="2400" dirty="0">
                <a:solidFill>
                  <a:srgbClr val="00338D"/>
                </a:solidFill>
              </a:rPr>
              <a:t>Le processus peut être réalisé individuellement ou en groupe.</a:t>
            </a:r>
          </a:p>
          <a:p>
            <a:pPr marL="285750" indent="-285750">
              <a:buFont typeface="Arial" panose="020B0604020202020204" pitchFamily="34" charset="0"/>
              <a:buChar char="•"/>
            </a:pPr>
            <a:endParaRPr lang="fr-FR" sz="2400" dirty="0">
              <a:solidFill>
                <a:srgbClr val="00338D"/>
              </a:solidFill>
            </a:endParaRPr>
          </a:p>
        </p:txBody>
      </p:sp>
      <p:pic>
        <p:nvPicPr>
          <p:cNvPr id="6" name="Picture 5"/>
          <p:cNvPicPr>
            <a:picLocks noChangeAspect="1"/>
          </p:cNvPicPr>
          <p:nvPr/>
        </p:nvPicPr>
        <p:blipFill>
          <a:blip r:embed="rId3"/>
          <a:stretch>
            <a:fillRect/>
          </a:stretch>
        </p:blipFill>
        <p:spPr>
          <a:xfrm>
            <a:off x="228600" y="1049119"/>
            <a:ext cx="1056240" cy="1645920"/>
          </a:xfrm>
          <a:prstGeom prst="rect">
            <a:avLst/>
          </a:prstGeom>
          <a:effectLst>
            <a:outerShdw blurRad="50800" dist="38100" dir="2700000" algn="tl" rotWithShape="0">
              <a:schemeClr val="tx1">
                <a:lumMod val="50000"/>
                <a:lumOff val="50000"/>
                <a:alpha val="40000"/>
              </a:schemeClr>
            </a:outerShdw>
          </a:effectLst>
        </p:spPr>
      </p:pic>
    </p:spTree>
    <p:extLst>
      <p:ext uri="{BB962C8B-B14F-4D97-AF65-F5344CB8AC3E}">
        <p14:creationId xmlns:p14="http://schemas.microsoft.com/office/powerpoint/2010/main" val="29142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mtClean="0"/>
              <a:t>Compléter les évaluations pour favoriser la discussion</a:t>
            </a:r>
            <a:endParaRPr lang="fr-FR" dirty="0"/>
          </a:p>
        </p:txBody>
      </p:sp>
    </p:spTree>
    <p:extLst>
      <p:ext uri="{BB962C8B-B14F-4D97-AF65-F5344CB8AC3E}">
        <p14:creationId xmlns:p14="http://schemas.microsoft.com/office/powerpoint/2010/main" val="106792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b="0" dirty="0">
                <a:solidFill>
                  <a:srgbClr val="00338D"/>
                </a:solidFill>
              </a:rPr>
              <a:t>Etape no. 2 - Evaluation no. 1</a:t>
            </a:r>
          </a:p>
        </p:txBody>
      </p:sp>
      <p:sp>
        <p:nvSpPr>
          <p:cNvPr id="4" name="TextBox 3"/>
          <p:cNvSpPr txBox="1"/>
          <p:nvPr/>
        </p:nvSpPr>
        <p:spPr>
          <a:xfrm>
            <a:off x="281608" y="1236998"/>
            <a:ext cx="8252791" cy="1569660"/>
          </a:xfrm>
          <a:prstGeom prst="rect">
            <a:avLst/>
          </a:prstGeom>
          <a:noFill/>
        </p:spPr>
        <p:txBody>
          <a:bodyPr wrap="square" rtlCol="0">
            <a:spAutoFit/>
          </a:bodyPr>
          <a:lstStyle/>
          <a:p>
            <a:r>
              <a:rPr lang="fr-FR" sz="2400" b="1" i="1" dirty="0">
                <a:solidFill>
                  <a:schemeClr val="tx1">
                    <a:lumMod val="65000"/>
                    <a:lumOff val="35000"/>
                  </a:schemeClr>
                </a:solidFill>
                <a:latin typeface="+mj-lt"/>
              </a:rPr>
              <a:t>Déterminer le besoin de changement</a:t>
            </a:r>
          </a:p>
          <a:p>
            <a:endParaRPr lang="fr-FR" sz="2400" b="1" i="1" dirty="0">
              <a:solidFill>
                <a:schemeClr val="tx1">
                  <a:lumMod val="65000"/>
                  <a:lumOff val="35000"/>
                </a:schemeClr>
              </a:solidFill>
              <a:latin typeface="+mj-lt"/>
            </a:endParaRPr>
          </a:p>
          <a:p>
            <a:r>
              <a:rPr lang="fr-FR" sz="2400" b="1" i="1" dirty="0">
                <a:solidFill>
                  <a:schemeClr val="tx1">
                    <a:lumMod val="65000"/>
                    <a:lumOff val="35000"/>
                  </a:schemeClr>
                </a:solidFill>
                <a:latin typeface="+mn-lt"/>
              </a:rPr>
              <a:t>Évaluation no. 1 : </a:t>
            </a:r>
          </a:p>
          <a:p>
            <a:r>
              <a:rPr lang="fr-FR" sz="2400" b="1" i="1" dirty="0">
                <a:solidFill>
                  <a:schemeClr val="tx1">
                    <a:lumMod val="65000"/>
                    <a:lumOff val="35000"/>
                  </a:schemeClr>
                </a:solidFill>
                <a:latin typeface="+mn-lt"/>
              </a:rPr>
              <a:t>Renforcer l'impact de notre service</a:t>
            </a:r>
          </a:p>
        </p:txBody>
      </p:sp>
      <p:pic>
        <p:nvPicPr>
          <p:cNvPr id="5" name="Picture 4"/>
          <p:cNvPicPr>
            <a:picLocks noChangeAspect="1"/>
          </p:cNvPicPr>
          <p:nvPr/>
        </p:nvPicPr>
        <p:blipFill>
          <a:blip r:embed="rId3"/>
          <a:stretch>
            <a:fillRect/>
          </a:stretch>
        </p:blipFill>
        <p:spPr>
          <a:xfrm>
            <a:off x="1981200" y="3657600"/>
            <a:ext cx="5109540" cy="229139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1373670" y="3099046"/>
            <a:ext cx="6324600" cy="400110"/>
          </a:xfrm>
          <a:prstGeom prst="rect">
            <a:avLst/>
          </a:prstGeom>
          <a:noFill/>
        </p:spPr>
        <p:txBody>
          <a:bodyPr wrap="square" rtlCol="0">
            <a:spAutoFit/>
          </a:bodyPr>
          <a:lstStyle/>
          <a:p>
            <a:pPr algn="ctr"/>
            <a:r>
              <a:rPr lang="fr-FR" sz="2000" b="1" i="1" dirty="0">
                <a:solidFill>
                  <a:srgbClr val="00338D"/>
                </a:solidFill>
              </a:rPr>
              <a:t>Compléter l'évaluation aux pages 8 et 9</a:t>
            </a:r>
            <a:endParaRPr lang="fr-FR" dirty="0">
              <a:solidFill>
                <a:srgbClr val="00338D"/>
              </a:solidFill>
            </a:endParaRPr>
          </a:p>
        </p:txBody>
      </p:sp>
    </p:spTree>
    <p:extLst>
      <p:ext uri="{BB962C8B-B14F-4D97-AF65-F5344CB8AC3E}">
        <p14:creationId xmlns:p14="http://schemas.microsoft.com/office/powerpoint/2010/main" val="9854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752600"/>
            <a:ext cx="2971800" cy="3826248"/>
          </a:xfrm>
        </p:spPr>
        <p:txBody>
          <a:bodyPr/>
          <a:lstStyle/>
          <a:p>
            <a:pPr marL="285750" indent="-285750">
              <a:buFont typeface="Arial" panose="020B0604020202020204" pitchFamily="34" charset="0"/>
              <a:buChar char="•"/>
            </a:pPr>
            <a:r>
              <a:rPr lang="fr-FR" sz="1800" b="0" dirty="0" smtClean="0">
                <a:solidFill>
                  <a:srgbClr val="00338D"/>
                </a:solidFill>
              </a:rPr>
              <a:t>Les projets bien gérés sont importants</a:t>
            </a:r>
            <a:endParaRPr lang="fr-FR" sz="1800" b="0" dirty="0">
              <a:solidFill>
                <a:srgbClr val="00338D"/>
              </a:solidFill>
            </a:endParaRPr>
          </a:p>
          <a:p>
            <a:pPr marL="285750" indent="-285750">
              <a:buFont typeface="Arial" panose="020B0604020202020204" pitchFamily="34" charset="0"/>
              <a:buChar char="•"/>
            </a:pPr>
            <a:r>
              <a:rPr lang="fr-FR" sz="1800" b="0" dirty="0">
                <a:solidFill>
                  <a:srgbClr val="00338D"/>
                </a:solidFill>
              </a:rPr>
              <a:t>S’ils plaisent aux membres ou pas</a:t>
            </a:r>
          </a:p>
          <a:p>
            <a:pPr marL="285750" indent="-285750">
              <a:buFont typeface="Arial" panose="020B0604020202020204" pitchFamily="34" charset="0"/>
              <a:buChar char="•"/>
            </a:pPr>
            <a:r>
              <a:rPr lang="fr-FR" sz="1800" b="0" dirty="0" smtClean="0">
                <a:solidFill>
                  <a:srgbClr val="00338D"/>
                </a:solidFill>
              </a:rPr>
              <a:t>Découvrir de nouveaux projets</a:t>
            </a:r>
          </a:p>
          <a:p>
            <a:pPr marL="285750" indent="-285750">
              <a:buFont typeface="Arial" panose="020B0604020202020204" pitchFamily="34" charset="0"/>
              <a:buChar char="•"/>
            </a:pPr>
            <a:r>
              <a:rPr lang="fr-FR" sz="1800" b="0" dirty="0" smtClean="0">
                <a:solidFill>
                  <a:srgbClr val="00338D"/>
                </a:solidFill>
              </a:rPr>
              <a:t>Considérer des manières dont les projets pourraient être améliorés</a:t>
            </a:r>
          </a:p>
          <a:p>
            <a:pPr marL="285750" indent="-285750">
              <a:buFont typeface="Arial" panose="020B0604020202020204" pitchFamily="34" charset="0"/>
              <a:buChar char="•"/>
            </a:pPr>
            <a:r>
              <a:rPr lang="fr-FR" sz="1800" b="0" dirty="0">
                <a:solidFill>
                  <a:srgbClr val="00338D"/>
                </a:solidFill>
              </a:rPr>
              <a:t>De quelle manière la communauté sera-t-elle impliquée?</a:t>
            </a:r>
          </a:p>
          <a:p>
            <a:r>
              <a:rPr lang="fr-FR" smtClean="0"/>
              <a:t> </a:t>
            </a:r>
          </a:p>
          <a:p>
            <a:endParaRPr lang="fr-FR" dirty="0"/>
          </a:p>
          <a:p>
            <a:endParaRPr lang="fr-FR" dirty="0"/>
          </a:p>
          <a:p>
            <a:endParaRPr lang="fr-FR" dirty="0"/>
          </a:p>
          <a:p>
            <a:endParaRPr lang="fr-FR" dirty="0"/>
          </a:p>
        </p:txBody>
      </p:sp>
      <p:sp>
        <p:nvSpPr>
          <p:cNvPr id="3" name="Title 2"/>
          <p:cNvSpPr>
            <a:spLocks noGrp="1"/>
          </p:cNvSpPr>
          <p:nvPr>
            <p:ph type="title"/>
          </p:nvPr>
        </p:nvSpPr>
        <p:spPr/>
        <p:txBody>
          <a:bodyPr/>
          <a:lstStyle/>
          <a:p>
            <a:r>
              <a:rPr lang="fr-FR" sz="2800" b="0" dirty="0">
                <a:solidFill>
                  <a:srgbClr val="00338D"/>
                </a:solidFill>
              </a:rPr>
              <a:t>Découvertes dans le service</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23733" y="1295400"/>
            <a:ext cx="5012266" cy="2819400"/>
          </a:xfrm>
          <a:prstGeom prst="rect">
            <a:avLst/>
          </a:prstGeom>
          <a:effectLst>
            <a:outerShdw blurRad="76200" dist="203200" dir="2700000" algn="tl" rotWithShape="0">
              <a:schemeClr val="tx1">
                <a:lumMod val="50000"/>
                <a:lumOff val="50000"/>
                <a:alpha val="40000"/>
              </a:scheme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23733" y="3143250"/>
            <a:ext cx="5046132" cy="283845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89865" y="1752600"/>
            <a:ext cx="50800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939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8000"/>
                            </p:stCondLst>
                            <p:childTnLst>
                              <p:par>
                                <p:cTn id="17" presetID="10" presetClass="exit" presetSubtype="0" fill="hold" nodeType="afterEffect">
                                  <p:stCondLst>
                                    <p:cond delay="200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glow rad="101600">
              <a:schemeClr val="accent2">
                <a:satMod val="175000"/>
                <a:alpha val="40000"/>
              </a:schemeClr>
            </a:glow>
          </a:effectLst>
          <a:scene3d>
            <a:camera prst="orthographicFront"/>
            <a:lightRig rig="threePt" dir="t"/>
          </a:scene3d>
          <a:sp3d>
            <a:bevelT prst="relaxedInset"/>
          </a:sp3d>
        </p:spPr>
        <p:txBody>
          <a:bodyPr/>
          <a:lstStyle/>
          <a:p>
            <a:r>
              <a:rPr lang="fr-FR" sz="2800" b="0" dirty="0">
                <a:solidFill>
                  <a:srgbClr val="00338D"/>
                </a:solidFill>
              </a:rPr>
              <a:t>Evaluation no. 1 - Outils disponibles</a:t>
            </a:r>
          </a:p>
        </p:txBody>
      </p:sp>
      <p:sp>
        <p:nvSpPr>
          <p:cNvPr id="18" name="Freeform 17"/>
          <p:cNvSpPr/>
          <p:nvPr/>
        </p:nvSpPr>
        <p:spPr>
          <a:xfrm rot="10800000">
            <a:off x="3236853" y="3719170"/>
            <a:ext cx="403267" cy="12106"/>
          </a:xfrm>
          <a:custGeom>
            <a:avLst/>
            <a:gdLst>
              <a:gd name="connsiteX0" fmla="*/ 0 w 403266"/>
              <a:gd name="connsiteY0" fmla="*/ 1211 h 12105"/>
              <a:gd name="connsiteX1" fmla="*/ 1211 w 403266"/>
              <a:gd name="connsiteY1" fmla="*/ 0 h 12105"/>
              <a:gd name="connsiteX2" fmla="*/ 402056 w 403266"/>
              <a:gd name="connsiteY2" fmla="*/ 0 h 12105"/>
              <a:gd name="connsiteX3" fmla="*/ 403267 w 403266"/>
              <a:gd name="connsiteY3" fmla="*/ 1211 h 12105"/>
              <a:gd name="connsiteX4" fmla="*/ 403266 w 403266"/>
              <a:gd name="connsiteY4" fmla="*/ 10895 h 12105"/>
              <a:gd name="connsiteX5" fmla="*/ 402055 w 403266"/>
              <a:gd name="connsiteY5" fmla="*/ 12106 h 12105"/>
              <a:gd name="connsiteX6" fmla="*/ 1211 w 403266"/>
              <a:gd name="connsiteY6" fmla="*/ 12105 h 12105"/>
              <a:gd name="connsiteX7" fmla="*/ 0 w 403266"/>
              <a:gd name="connsiteY7" fmla="*/ 10894 h 12105"/>
              <a:gd name="connsiteX8" fmla="*/ 0 w 403266"/>
              <a:gd name="connsiteY8" fmla="*/ 1211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66" h="12105">
                <a:moveTo>
                  <a:pt x="403266" y="1212"/>
                </a:moveTo>
                <a:cubicBezTo>
                  <a:pt x="403266" y="543"/>
                  <a:pt x="402724" y="1"/>
                  <a:pt x="402055" y="1"/>
                </a:cubicBezTo>
                <a:lnTo>
                  <a:pt x="1210" y="1"/>
                </a:lnTo>
                <a:cubicBezTo>
                  <a:pt x="541" y="1"/>
                  <a:pt x="-1" y="543"/>
                  <a:pt x="-1" y="1212"/>
                </a:cubicBezTo>
                <a:cubicBezTo>
                  <a:pt x="-1" y="4439"/>
                  <a:pt x="0" y="7667"/>
                  <a:pt x="0" y="10894"/>
                </a:cubicBezTo>
                <a:cubicBezTo>
                  <a:pt x="0" y="11563"/>
                  <a:pt x="542" y="12105"/>
                  <a:pt x="1211" y="12105"/>
                </a:cubicBezTo>
                <a:lnTo>
                  <a:pt x="402055" y="12104"/>
                </a:lnTo>
                <a:cubicBezTo>
                  <a:pt x="402724" y="12104"/>
                  <a:pt x="403266" y="11562"/>
                  <a:pt x="403266" y="10893"/>
                </a:cubicBezTo>
                <a:lnTo>
                  <a:pt x="403266" y="1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0" tIns="3529" rIns="3530" bIns="3531" numCol="1" spcCol="1270" anchor="ctr" anchorCtr="0">
            <a:noAutofit/>
          </a:bodyPr>
          <a:lstStyle/>
          <a:p>
            <a:pPr lvl="0" algn="ctr" defTabSz="222250">
              <a:lnSpc>
                <a:spcPct val="90000"/>
              </a:lnSpc>
              <a:spcBef>
                <a:spcPct val="0"/>
              </a:spcBef>
              <a:spcAft>
                <a:spcPct val="35000"/>
              </a:spcAft>
            </a:pPr>
            <a:endParaRPr lang="en-US" sz="500" kern="1200" dirty="0"/>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29371" y="1487955"/>
            <a:ext cx="918860" cy="958569"/>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53887" y="1488170"/>
            <a:ext cx="914400" cy="953918"/>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29485" y="1487955"/>
            <a:ext cx="914400" cy="958569"/>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14971" y="1488829"/>
            <a:ext cx="914400" cy="958569"/>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589639" y="1500951"/>
            <a:ext cx="914400" cy="958569"/>
          </a:xfrm>
          <a:prstGeom prst="rect">
            <a:avLst/>
          </a:prstGeom>
        </p:spPr>
      </p:pic>
      <p:sp>
        <p:nvSpPr>
          <p:cNvPr id="9" name="TextBox 8"/>
          <p:cNvSpPr txBox="1"/>
          <p:nvPr/>
        </p:nvSpPr>
        <p:spPr>
          <a:xfrm>
            <a:off x="4328247" y="2529532"/>
            <a:ext cx="3365679" cy="369332"/>
          </a:xfrm>
          <a:prstGeom prst="rect">
            <a:avLst/>
          </a:prstGeom>
          <a:noFill/>
        </p:spPr>
        <p:txBody>
          <a:bodyPr wrap="square" rtlCol="0">
            <a:spAutoFit/>
          </a:bodyPr>
          <a:lstStyle/>
          <a:p>
            <a:r>
              <a:rPr lang="fr-FR" i="1" dirty="0" smtClean="0">
                <a:solidFill>
                  <a:srgbClr val="00338D"/>
                </a:solidFill>
              </a:rPr>
              <a:t>Nos causes mondiales</a:t>
            </a:r>
            <a:endParaRPr lang="fr-FR" i="1" dirty="0">
              <a:solidFill>
                <a:srgbClr val="00338D"/>
              </a:solidFill>
            </a:endParaRPr>
          </a:p>
        </p:txBody>
      </p:sp>
      <p:pic>
        <p:nvPicPr>
          <p:cNvPr id="10" name="Picture 9"/>
          <p:cNvPicPr>
            <a:picLocks noChangeAspect="1"/>
          </p:cNvPicPr>
          <p:nvPr/>
        </p:nvPicPr>
        <p:blipFill>
          <a:blip r:embed="rId8"/>
          <a:stretch>
            <a:fillRect/>
          </a:stretch>
        </p:blipFill>
        <p:spPr>
          <a:xfrm>
            <a:off x="621552" y="1500951"/>
            <a:ext cx="1997001" cy="2588218"/>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9"/>
          <a:stretch>
            <a:fillRect/>
          </a:stretch>
        </p:blipFill>
        <p:spPr>
          <a:xfrm>
            <a:off x="2181685" y="4399637"/>
            <a:ext cx="3810000" cy="1456397"/>
          </a:xfrm>
          <a:prstGeom prst="rect">
            <a:avLst/>
          </a:prstGeom>
          <a:effectLst>
            <a:outerShdw blurRad="50800" dist="50800" dir="5400000" algn="ctr" rotWithShape="0">
              <a:schemeClr val="tx1">
                <a:lumMod val="50000"/>
                <a:lumOff val="50000"/>
              </a:schemeClr>
            </a:outerShdw>
          </a:effectLst>
        </p:spPr>
      </p:pic>
      <p:pic>
        <p:nvPicPr>
          <p:cNvPr id="19" name="Picture 18"/>
          <p:cNvPicPr>
            <a:picLocks noChangeAspect="1"/>
          </p:cNvPicPr>
          <p:nvPr/>
        </p:nvPicPr>
        <p:blipFill>
          <a:blip r:embed="rId10"/>
          <a:stretch>
            <a:fillRect/>
          </a:stretch>
        </p:blipFill>
        <p:spPr>
          <a:xfrm>
            <a:off x="6357429" y="3411170"/>
            <a:ext cx="1990802" cy="1596900"/>
          </a:xfrm>
          <a:prstGeom prst="rect">
            <a:avLst/>
          </a:prstGeom>
          <a:ln>
            <a:solidFill>
              <a:schemeClr val="bg1">
                <a:lumMod val="85000"/>
              </a:schemeClr>
            </a:solidFill>
          </a:ln>
          <a:effectLst>
            <a:outerShdw blurRad="50800" dist="50800" dir="5400000" algn="ctr" rotWithShape="0">
              <a:schemeClr val="tx1">
                <a:lumMod val="50000"/>
                <a:lumOff val="50000"/>
              </a:schemeClr>
            </a:outerShdw>
          </a:effectLst>
        </p:spPr>
      </p:pic>
      <p:sp>
        <p:nvSpPr>
          <p:cNvPr id="26" name="Content Placeholder 4"/>
          <p:cNvSpPr txBox="1">
            <a:spLocks/>
          </p:cNvSpPr>
          <p:nvPr/>
        </p:nvSpPr>
        <p:spPr bwMode="auto">
          <a:xfrm>
            <a:off x="7087520" y="-23257"/>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200"/>
              </a:spcBef>
              <a:spcAft>
                <a:spcPts val="600"/>
              </a:spcAft>
              <a:buFont typeface="Arial" charset="0"/>
              <a:buNone/>
              <a:defRPr sz="2400" b="1" i="1">
                <a:solidFill>
                  <a:schemeClr val="tx1">
                    <a:lumMod val="65000"/>
                    <a:lumOff val="35000"/>
                  </a:schemeClr>
                </a:solidFill>
                <a:latin typeface="+mj-lt"/>
                <a:ea typeface="ヒラギノ角ゴ Pro W3" charset="0"/>
                <a:cs typeface="ヒラギノ角ゴ Pro W3" charset="0"/>
              </a:defRPr>
            </a:lvl1pPr>
            <a:lvl2pPr marL="684213" indent="-227013" algn="l" rtl="0" eaLnBrk="1" fontAlgn="base" hangingPunct="1">
              <a:spcBef>
                <a:spcPts val="300"/>
              </a:spcBef>
              <a:spcAft>
                <a:spcPts val="300"/>
              </a:spcAft>
              <a:buFont typeface="Wingdings" charset="0"/>
              <a:buChar char="§"/>
              <a:defRPr sz="2000">
                <a:solidFill>
                  <a:schemeClr val="tx1">
                    <a:lumMod val="65000"/>
                    <a:lumOff val="35000"/>
                  </a:schemeClr>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tabLst/>
              <a:defRPr sz="1800">
                <a:solidFill>
                  <a:schemeClr val="tx1">
                    <a:lumMod val="65000"/>
                    <a:lumOff val="35000"/>
                  </a:schemeClr>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sz="1800">
                <a:solidFill>
                  <a:schemeClr val="tx1">
                    <a:lumMod val="65000"/>
                    <a:lumOff val="35000"/>
                  </a:schemeClr>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sz="1800">
                <a:solidFill>
                  <a:schemeClr val="tx1">
                    <a:lumMod val="65000"/>
                    <a:lumOff val="3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algn="ctr">
              <a:lnSpc>
                <a:spcPct val="105000"/>
              </a:lnSpc>
            </a:pPr>
            <a:endParaRPr lang="en-US" sz="1000" i="0" dirty="0"/>
          </a:p>
        </p:txBody>
      </p:sp>
    </p:spTree>
    <p:extLst>
      <p:ext uri="{BB962C8B-B14F-4D97-AF65-F5344CB8AC3E}">
        <p14:creationId xmlns:p14="http://schemas.microsoft.com/office/powerpoint/2010/main" val="257345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ONS_MAY201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7495015-d16d-4dd1-a72f-488cd8119f34">2Z733PFY5E2U-163-70</_dlc_DocId>
    <_dlc_DocIdUrl xmlns="a7495015-d16d-4dd1-a72f-488cd8119f34">
      <Url>http://my.lionsclubs.org/Divisions/PR/_layouts/DocIdRedir.aspx?ID=2Z733PFY5E2U-163-70</Url>
      <Description>2Z733PFY5E2U-163-70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3CE182-99CD-4032-BCA5-D2CA33C11153}">
  <ds:schemaRefs>
    <ds:schemaRef ds:uri="http://schemas.microsoft.com/sharepoint/events"/>
  </ds:schemaRefs>
</ds:datastoreItem>
</file>

<file path=customXml/itemProps2.xml><?xml version="1.0" encoding="utf-8"?>
<ds:datastoreItem xmlns:ds="http://schemas.openxmlformats.org/officeDocument/2006/customXml" ds:itemID="{A6B47C58-6040-44A1-A592-EB3844139F3B}">
  <ds:schemaRefs>
    <ds:schemaRef ds:uri="http://schemas.microsoft.com/sharepoint/v3/contenttype/forms"/>
  </ds:schemaRefs>
</ds:datastoreItem>
</file>

<file path=customXml/itemProps3.xml><?xml version="1.0" encoding="utf-8"?>
<ds:datastoreItem xmlns:ds="http://schemas.openxmlformats.org/officeDocument/2006/customXml" ds:itemID="{DB37EEF1-5E99-460D-B8BF-7D0C5A7D4A6E}">
  <ds:schemaRef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a7495015-d16d-4dd1-a72f-488cd8119f34"/>
    <ds:schemaRef ds:uri="http://purl.org/dc/dcmitype/"/>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5FE4AD26-98C3-476D-9987-FDC940DD4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LIONS_MAY2016_Template2.pot</Template>
  <TotalTime>0</TotalTime>
  <Words>1111</Words>
  <Application>Microsoft Office PowerPoint</Application>
  <PresentationFormat>On-screen Show (4:3)</PresentationFormat>
  <Paragraphs>281</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Candara</vt:lpstr>
      <vt:lpstr>Comic Sans MS</vt:lpstr>
      <vt:lpstr>Helvetica</vt:lpstr>
      <vt:lpstr>Wingdings</vt:lpstr>
      <vt:lpstr>ヒラギノ角ゴ Pro W3</vt:lpstr>
      <vt:lpstr>LIONS_MAY2016_Template2</vt:lpstr>
      <vt:lpstr>Améliorer la Qualité du Club </vt:lpstr>
      <vt:lpstr>Aperçu du processus de l’Initiative Qualité du club</vt:lpstr>
      <vt:lpstr>Etape no. 1 - Initiative Qualité du club </vt:lpstr>
      <vt:lpstr>Initiative Qualité du club - LCI Forward</vt:lpstr>
      <vt:lpstr>Etape no. 2 - Initiative Qualité du club</vt:lpstr>
      <vt:lpstr>Compléter les évaluations pour favoriser la discussion</vt:lpstr>
      <vt:lpstr>Etape no. 2 - Evaluation no. 1</vt:lpstr>
      <vt:lpstr>Découvertes dans le service</vt:lpstr>
      <vt:lpstr>Evaluation no. 1 - Outils disponibles</vt:lpstr>
      <vt:lpstr>Etape no. 2 - Evaluation no. 2</vt:lpstr>
      <vt:lpstr>Visibilité Découvertes</vt:lpstr>
      <vt:lpstr> Evaluation no. 2 - Outils disponibles </vt:lpstr>
      <vt:lpstr>Etape no. 2 - Evaluation no. 3</vt:lpstr>
      <vt:lpstr>Découvertes opérationnelles</vt:lpstr>
      <vt:lpstr>Evaluation no. 3 - Outils disponibles</vt:lpstr>
      <vt:lpstr>Etape no. 2 - Evaluation no. 4</vt:lpstr>
      <vt:lpstr>Découvertes sur l’expérience Membres</vt:lpstr>
      <vt:lpstr>Evaluation no. 4 - Outils disponibles</vt:lpstr>
      <vt:lpstr>PAUSE</vt:lpstr>
      <vt:lpstr>Étape no. 3 - Etablir les objectifs</vt:lpstr>
      <vt:lpstr>Etape no. 3 - Fixer des objectifs SMART</vt:lpstr>
      <vt:lpstr>Discussion de groupe</vt:lpstr>
      <vt:lpstr>Etape no. 4 - Elaborer des plans</vt:lpstr>
      <vt:lpstr>Etape no. 4 - Outils de planification</vt:lpstr>
      <vt:lpstr>Discussion de groupe</vt:lpstr>
      <vt:lpstr> Etape no. 5 - Mettre en pratique et maintenir le changement </vt:lpstr>
      <vt:lpstr> Etape no. 5 - Mettre en pratique et maintenir le changement </vt:lpstr>
      <vt:lpstr>Nouveaux outils et ressources destinés aux clubs  www.lionsclubs.org  </vt:lpstr>
      <vt:lpstr>PowerPoint Presentation</vt:lpstr>
      <vt:lpstr>Questions</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Lions PPT Template Lite June 2016 -Slide 1</dc:title>
  <dc:creator>Kim Heyne</dc:creator>
  <cp:lastModifiedBy>Wielgus, Natalie</cp:lastModifiedBy>
  <cp:revision>508</cp:revision>
  <cp:lastPrinted>2018-01-18T17:23:29Z</cp:lastPrinted>
  <dcterms:created xsi:type="dcterms:W3CDTF">2011-03-29T14:17:54Z</dcterms:created>
  <dcterms:modified xsi:type="dcterms:W3CDTF">2018-04-18T18:58:06Z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0x010100575A8D4EDE643945BAA82E38DD69E065</vt:lpwstr>
  </property>
  <property fmtid="{D5CDD505-2E9C-101B-9397-08002B2CF9AE}" pid="3" name="_dlc_DocIdItemGuid">
    <vt:lpwstr>007f365d-cebc-4194-836a-187a73ae3e60</vt:lpwstr>
  </property>
</Properties>
</file>