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 id="2147483882" r:id="rId9"/>
    <p:sldMasterId id="2147483899" r:id="rId10"/>
  </p:sldMasterIdLst>
  <p:notesMasterIdLst>
    <p:notesMasterId r:id="rId40"/>
  </p:notesMasterIdLst>
  <p:handoutMasterIdLst>
    <p:handoutMasterId r:id="rId41"/>
  </p:handoutMasterIdLst>
  <p:sldIdLst>
    <p:sldId id="908" r:id="rId11"/>
    <p:sldId id="1022" r:id="rId12"/>
    <p:sldId id="1026" r:id="rId13"/>
    <p:sldId id="1027" r:id="rId14"/>
    <p:sldId id="1025" r:id="rId15"/>
    <p:sldId id="1029" r:id="rId16"/>
    <p:sldId id="1030" r:id="rId17"/>
    <p:sldId id="1031" r:id="rId18"/>
    <p:sldId id="1032" r:id="rId19"/>
    <p:sldId id="1034" r:id="rId20"/>
    <p:sldId id="1035" r:id="rId21"/>
    <p:sldId id="1036" r:id="rId22"/>
    <p:sldId id="1007" r:id="rId23"/>
    <p:sldId id="1037" r:id="rId24"/>
    <p:sldId id="1038" r:id="rId25"/>
    <p:sldId id="998" r:id="rId26"/>
    <p:sldId id="1020" r:id="rId27"/>
    <p:sldId id="969" r:id="rId28"/>
    <p:sldId id="983" r:id="rId29"/>
    <p:sldId id="1039" r:id="rId30"/>
    <p:sldId id="968" r:id="rId31"/>
    <p:sldId id="1018" r:id="rId32"/>
    <p:sldId id="1041" r:id="rId33"/>
    <p:sldId id="970" r:id="rId34"/>
    <p:sldId id="1019" r:id="rId35"/>
    <p:sldId id="1021" r:id="rId36"/>
    <p:sldId id="1045" r:id="rId37"/>
    <p:sldId id="1043" r:id="rId38"/>
    <p:sldId id="1044" r:id="rId39"/>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C300"/>
    <a:srgbClr val="082E87"/>
    <a:srgbClr val="00338D"/>
    <a:srgbClr val="10233F"/>
    <a:srgbClr val="0D2240"/>
    <a:srgbClr val="407CCA"/>
    <a:srgbClr val="B3B2B1"/>
    <a:srgbClr val="457DC8"/>
    <a:srgbClr val="0A5496"/>
    <a:srgbClr val="732E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72" autoAdjust="0"/>
    <p:restoredTop sz="95417" autoAdjust="0"/>
  </p:normalViewPr>
  <p:slideViewPr>
    <p:cSldViewPr showGuides="1">
      <p:cViewPr varScale="1">
        <p:scale>
          <a:sx n="109" d="100"/>
          <a:sy n="109" d="100"/>
        </p:scale>
        <p:origin x="654" y="96"/>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11482"/>
    </p:cViewPr>
  </p:sorterViewPr>
  <p:notesViewPr>
    <p:cSldViewPr showGuides="1">
      <p:cViewPr varScale="1">
        <p:scale>
          <a:sx n="74" d="100"/>
          <a:sy n="74" d="100"/>
        </p:scale>
        <p:origin x="279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commentAuthors" Target="commentAuthor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5.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 Id="rId8" Type="http://schemas.openxmlformats.org/officeDocument/2006/relationships/slideMaster" Target="slideMasters/slideMaster3.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‹N°›</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11/17/2022</a:t>
            </a:fld>
            <a:endParaRPr lang="en-US"/>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‹N°›</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C00000"/>
              </a:solidFill>
            </a:endParaRPr>
          </a:p>
          <a:p>
            <a:pPr>
              <a:lnSpc>
                <a:spcPct val="200000"/>
              </a:lnSpc>
              <a:spcBef>
                <a:spcPts val="0"/>
              </a:spcBef>
            </a:pPr>
            <a:r>
              <a:rPr lang="fr-FR" dirty="0"/>
              <a:t>L’Initiative Qualité du club est certainement l’approche la plus utilisée par les clubs pour évaluer leurs capacités à répondre aux besoins de leurs membres et de leurs collectivités.</a:t>
            </a:r>
          </a:p>
          <a:p>
            <a:pPr>
              <a:lnSpc>
                <a:spcPct val="200000"/>
              </a:lnSpc>
              <a:spcBef>
                <a:spcPts val="0"/>
              </a:spcBef>
            </a:pPr>
            <a:endParaRPr lang="en-US" dirty="0"/>
          </a:p>
          <a:p>
            <a:pPr>
              <a:lnSpc>
                <a:spcPct val="200000"/>
              </a:lnSpc>
              <a:spcBef>
                <a:spcPts val="0"/>
              </a:spcBef>
            </a:pPr>
            <a:r>
              <a:rPr lang="fr-FR" dirty="0"/>
              <a:t>Dans ce monde en perpétuel changement, un club doit être capable de gérer et de mettre en œuvre un processus d'évaluation et de formulation d'objectifs si simple qu’il pourra s’intégrer dans les procédures de fonctionnement habituelles du club nécessaires pour rester concentré sur les facteurs les plus critiques d'un club performant : service, qualité de l’effectif et formation des responsables</a:t>
            </a:r>
          </a:p>
          <a:p>
            <a:endParaRPr lang="en-US" dirty="0"/>
          </a:p>
        </p:txBody>
      </p:sp>
    </p:spTree>
    <p:extLst>
      <p:ext uri="{BB962C8B-B14F-4D97-AF65-F5344CB8AC3E}">
        <p14:creationId xmlns:p14="http://schemas.microsoft.com/office/powerpoint/2010/main" val="2200927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192838" cy="3484563"/>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10</a:t>
            </a:fld>
            <a:endParaRPr lang="en-US"/>
          </a:p>
        </p:txBody>
      </p:sp>
    </p:spTree>
    <p:extLst>
      <p:ext uri="{BB962C8B-B14F-4D97-AF65-F5344CB8AC3E}">
        <p14:creationId xmlns:p14="http://schemas.microsoft.com/office/powerpoint/2010/main" val="401235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Tree>
    <p:extLst>
      <p:ext uri="{BB962C8B-B14F-4D97-AF65-F5344CB8AC3E}">
        <p14:creationId xmlns:p14="http://schemas.microsoft.com/office/powerpoint/2010/main" val="990305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3409981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fr-FR" dirty="0"/>
              <a:t>Constitution et Statuts : </a:t>
            </a:r>
            <a:r>
              <a:rPr lang="fr-FR" sz="1200" dirty="0">
                <a:solidFill>
                  <a:srgbClr val="00338D"/>
                </a:solidFill>
                <a:latin typeface="HelveticaNeueLT Std Lt" panose="020B0403020202020204" pitchFamily="34" charset="0"/>
              </a:rPr>
              <a:t>Nouveaux postes d’officiels, de directeur et de président de commission. Commissions remaniées. Définit le nouvel organigramme de club standard</a:t>
            </a:r>
          </a:p>
          <a:p>
            <a:pPr>
              <a:lnSpc>
                <a:spcPct val="114000"/>
              </a:lnSpc>
            </a:pPr>
            <a:endParaRPr lang="en-US" sz="1200" dirty="0">
              <a:solidFill>
                <a:srgbClr val="00338D"/>
              </a:solidFill>
              <a:latin typeface="HelveticaNeueLT Std Lt" panose="020B0403020202020204" pitchFamily="34" charset="0"/>
            </a:endParaRPr>
          </a:p>
          <a:p>
            <a:pPr algn="l"/>
            <a:r>
              <a:rPr lang="fr-FR" sz="1200" i="1" dirty="0">
                <a:solidFill>
                  <a:srgbClr val="00338D"/>
                </a:solidFill>
                <a:latin typeface="HelveticaNeueLT Std Lt" panose="020B0403020202020204" pitchFamily="34" charset="0"/>
                <a:ea typeface="Arial" charset="0"/>
                <a:cs typeface="Arial" charset="0"/>
              </a:rPr>
              <a:t>Votre club, à votre façon !</a:t>
            </a:r>
            <a:r>
              <a:rPr lang="fr-FR" sz="1200" dirty="0">
                <a:solidFill>
                  <a:srgbClr val="00338D"/>
                </a:solidFill>
                <a:latin typeface="HelveticaNeueLT Std Lt" panose="020B0403020202020204" pitchFamily="34" charset="0"/>
                <a:ea typeface="Arial" charset="0"/>
                <a:cs typeface="Arial" charset="0"/>
              </a:rPr>
              <a:t> : </a:t>
            </a:r>
            <a:r>
              <a:rPr lang="fr-FR" sz="1200" dirty="0">
                <a:solidFill>
                  <a:srgbClr val="0A5496"/>
                </a:solidFill>
                <a:latin typeface="HelveticaNeueLT Std Lt" panose="020B0403020202020204" pitchFamily="34" charset="0"/>
                <a:ea typeface="Arial" charset="0"/>
                <a:cs typeface="Arial" charset="0"/>
              </a:rPr>
              <a:t>Guide pour personnaliser vos réunions. Réinventer vos réunions statutaires. Idées pour encourager l’implication. Idées de programmes pour les réunions de club. Promouvoir vos réunions et manifestations auprès du public.</a:t>
            </a:r>
          </a:p>
          <a:p>
            <a:pPr algn="l"/>
            <a:endParaRPr lang="en-US" sz="1200" kern="0" dirty="0">
              <a:solidFill>
                <a:srgbClr val="0A5496"/>
              </a:solidFill>
              <a:latin typeface="HelveticaNeueLT Std Lt" panose="020B0403020202020204" pitchFamily="34" charset="0"/>
              <a:ea typeface="Arial" charset="0"/>
              <a:cs typeface="Arial" charset="0"/>
            </a:endParaRPr>
          </a:p>
          <a:p>
            <a:pPr marL="0" indent="0">
              <a:lnSpc>
                <a:spcPct val="90000"/>
              </a:lnSpc>
              <a:buFont typeface="Arial" panose="020B0604020202020204" pitchFamily="34" charset="0"/>
              <a:buNone/>
            </a:pPr>
            <a:r>
              <a:rPr lang="fr-FR" sz="1200" dirty="0">
                <a:solidFill>
                  <a:srgbClr val="0A5496"/>
                </a:solidFill>
                <a:latin typeface="HelveticaNeueLT Std Lt" panose="020B0403020202020204" pitchFamily="34" charset="0"/>
                <a:ea typeface="Arial" charset="0"/>
                <a:cs typeface="Arial" charset="0"/>
              </a:rPr>
              <a:t>E-books : Président et vice-président de club, secrétaire de club, trésorier de club, président de commission Effectif de club, président de commission Service de club</a:t>
            </a:r>
          </a:p>
          <a:p>
            <a:pPr marL="0" indent="0">
              <a:lnSpc>
                <a:spcPct val="90000"/>
              </a:lnSpc>
              <a:buFont typeface="Arial" panose="020B0604020202020204" pitchFamily="34" charset="0"/>
              <a:buNone/>
            </a:pPr>
            <a:endParaRPr lang="en-US" sz="1200" kern="0" dirty="0">
              <a:solidFill>
                <a:srgbClr val="0A5496"/>
              </a:solidFill>
              <a:latin typeface="HelveticaNeueLT Std Lt" panose="020B0403020202020204" pitchFamily="34" charset="0"/>
              <a:ea typeface="Arial" charset="0"/>
              <a:cs typeface="Arial" charset="0"/>
            </a:endParaRPr>
          </a:p>
          <a:p>
            <a:pPr marL="0" indent="0">
              <a:lnSpc>
                <a:spcPct val="90000"/>
              </a:lnSpc>
              <a:buFont typeface="Arial" panose="020B0604020202020204" pitchFamily="34" charset="0"/>
              <a:buNone/>
            </a:pPr>
            <a:r>
              <a:rPr lang="fr-FR" sz="1200" i="1" dirty="0">
                <a:solidFill>
                  <a:srgbClr val="0A5496"/>
                </a:solidFill>
                <a:latin typeface="HelveticaNeueLT Std Lt" panose="020B0403020202020204" pitchFamily="34" charset="0"/>
                <a:ea typeface="Arial" charset="0"/>
                <a:cs typeface="Arial" charset="0"/>
              </a:rPr>
              <a:t>Planifier la réussite de votre club !</a:t>
            </a:r>
            <a:r>
              <a:rPr lang="fr-FR" sz="1200" dirty="0">
                <a:solidFill>
                  <a:srgbClr val="0A5496"/>
                </a:solidFill>
                <a:latin typeface="HelveticaNeueLT Std Lt" panose="020B0403020202020204" pitchFamily="34" charset="0"/>
                <a:ea typeface="Arial" charset="0"/>
                <a:cs typeface="Arial" charset="0"/>
              </a:rPr>
              <a:t> : Guide et présentation PowerPoint aideront votre club</a:t>
            </a:r>
            <a:r>
              <a:rPr lang="fr-FR" dirty="0"/>
              <a:t> à déterminer ses points forts, à trouver des moyens de s’améliorer et de nouvelles opportunités pour l’aider à se développer. Le guide propose des fiches pour développer une vision, évaluer les besoins du club et préparer un plan pour une mise en œuvre réussie.  </a:t>
            </a:r>
          </a:p>
          <a:p>
            <a:pPr algn="l"/>
            <a:endParaRPr lang="en-US" sz="1200" kern="0" dirty="0">
              <a:solidFill>
                <a:srgbClr val="0A5496"/>
              </a:solidFill>
              <a:latin typeface="HelveticaNeueLT Std Lt" panose="020B0403020202020204" pitchFamily="34" charset="0"/>
              <a:ea typeface="Arial" charset="0"/>
              <a:cs typeface="Arial" charset="0"/>
            </a:endParaRPr>
          </a:p>
          <a:p>
            <a:pPr>
              <a:lnSpc>
                <a:spcPct val="114000"/>
              </a:lnSpc>
            </a:pPr>
            <a:endParaRPr lang="en-US" dirty="0"/>
          </a:p>
        </p:txBody>
      </p:sp>
    </p:spTree>
    <p:extLst>
      <p:ext uri="{BB962C8B-B14F-4D97-AF65-F5344CB8AC3E}">
        <p14:creationId xmlns:p14="http://schemas.microsoft.com/office/powerpoint/2010/main" val="556096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Tree>
    <p:extLst>
      <p:ext uri="{BB962C8B-B14F-4D97-AF65-F5344CB8AC3E}">
        <p14:creationId xmlns:p14="http://schemas.microsoft.com/office/powerpoint/2010/main" val="3892939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3581493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16</a:t>
            </a:fld>
            <a:endParaRPr lang="en-US"/>
          </a:p>
        </p:txBody>
      </p:sp>
    </p:spTree>
    <p:extLst>
      <p:ext uri="{BB962C8B-B14F-4D97-AF65-F5344CB8AC3E}">
        <p14:creationId xmlns:p14="http://schemas.microsoft.com/office/powerpoint/2010/main" val="444399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25712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53900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a:latin typeface="Calibri Light" panose="020F0302020204030204" pitchFamily="34" charset="0"/>
                <a:ea typeface="Times New Roman" panose="02020603050405020304" pitchFamily="18" charset="0"/>
                <a:cs typeface="Arial" panose="020B0604020202020204" pitchFamily="34" charset="0"/>
              </a:rPr>
              <a:t>Formuler trois objectifs S.M.A.R.T. par évaluation.  </a:t>
            </a:r>
          </a:p>
          <a:p>
            <a:endParaRPr lang="en-US" sz="1800" b="1" dirty="0">
              <a:effectLst/>
              <a:latin typeface="Calibri Light" panose="020F0302020204030204" pitchFamily="34" charset="0"/>
              <a:ea typeface="Times New Roman" panose="02020603050405020304" pitchFamily="18" charset="0"/>
              <a:cs typeface="Arial" panose="020B0604020202020204" pitchFamily="34" charset="0"/>
            </a:endParaRPr>
          </a:p>
          <a:p>
            <a:r>
              <a:rPr lang="fr-FR" sz="1800">
                <a:latin typeface="Calibri Light" panose="020F0302020204030204" pitchFamily="34" charset="0"/>
                <a:ea typeface="Times New Roman" panose="02020603050405020304" pitchFamily="18" charset="0"/>
                <a:cs typeface="Arial" panose="020B0604020202020204" pitchFamily="34" charset="0"/>
              </a:rPr>
              <a:t>Discuter des objectifs et formuler trois objectifs S.M.A.R.T. par évaluation.  </a:t>
            </a:r>
            <a:r>
              <a:rPr lang="fr-FR" sz="1800" b="1">
                <a:latin typeface="Calibri Light" panose="020F0302020204030204" pitchFamily="34" charset="0"/>
                <a:ea typeface="Times New Roman" panose="02020603050405020304" pitchFamily="18" charset="0"/>
                <a:cs typeface="Arial" panose="020B0604020202020204" pitchFamily="34" charset="0"/>
              </a:rPr>
              <a:t>Vérifier</a:t>
            </a:r>
            <a:r>
              <a:rPr lang="fr-FR" sz="1800">
                <a:latin typeface="Calibri Light" panose="020F0302020204030204" pitchFamily="34" charset="0"/>
                <a:ea typeface="Times New Roman" panose="02020603050405020304" pitchFamily="18" charset="0"/>
                <a:cs typeface="Arial" panose="020B0604020202020204" pitchFamily="34" charset="0"/>
              </a:rPr>
              <a:t> occasionnellement que chaque point d’évaluation est suffisamment abordé.</a:t>
            </a:r>
          </a:p>
        </p:txBody>
      </p:sp>
    </p:spTree>
    <p:extLst>
      <p:ext uri="{BB962C8B-B14F-4D97-AF65-F5344CB8AC3E}">
        <p14:creationId xmlns:p14="http://schemas.microsoft.com/office/powerpoint/2010/main" val="3599493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320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Annonce des objectifs.  Nous partagerons 3 objectifs de chaque groupe. </a:t>
            </a:r>
          </a:p>
        </p:txBody>
      </p:sp>
    </p:spTree>
    <p:extLst>
      <p:ext uri="{BB962C8B-B14F-4D97-AF65-F5344CB8AC3E}">
        <p14:creationId xmlns:p14="http://schemas.microsoft.com/office/powerpoint/2010/main" val="4158323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55170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93819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Annonce des objectifs.  Nous partagerons 3 objectifs de chaque groupe. </a:t>
            </a:r>
          </a:p>
        </p:txBody>
      </p:sp>
    </p:spTree>
    <p:extLst>
      <p:ext uri="{BB962C8B-B14F-4D97-AF65-F5344CB8AC3E}">
        <p14:creationId xmlns:p14="http://schemas.microsoft.com/office/powerpoint/2010/main" val="2213235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0678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06979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 LCI propose aux clubs une variété d'outils et de ressources.  Visitez la page web et rejoignez le groupe Facebook Améliorer la qualité du club (en anglais) </a:t>
            </a:r>
          </a:p>
        </p:txBody>
      </p:sp>
    </p:spTree>
    <p:extLst>
      <p:ext uri="{BB962C8B-B14F-4D97-AF65-F5344CB8AC3E}">
        <p14:creationId xmlns:p14="http://schemas.microsoft.com/office/powerpoint/2010/main" val="3725013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Demander à quelques participants de nommer la découverte la plus importante qu’ils aient faite pendant l'atelier de travail.  </a:t>
            </a:r>
          </a:p>
          <a:p>
            <a:endParaRPr lang="en-US" dirty="0"/>
          </a:p>
          <a:p>
            <a:r>
              <a:rPr lang="fr-FR"/>
              <a:t>Après la discussion, rassembler leurs déclarations et faire un récapitulatif. </a:t>
            </a:r>
          </a:p>
          <a:p>
            <a:endParaRPr lang="en-US" dirty="0"/>
          </a:p>
        </p:txBody>
      </p:sp>
    </p:spTree>
    <p:extLst>
      <p:ext uri="{BB962C8B-B14F-4D97-AF65-F5344CB8AC3E}">
        <p14:creationId xmlns:p14="http://schemas.microsoft.com/office/powerpoint/2010/main" val="959535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Les clubs qui excellent en matière d’activités de service, de croissance de l'effectif, de communication et de gestion peuvent prétendre au prestigieux Prix Excellence de club.  Utilisez comme feuille de route vers l'excellence les qualifications détaillées sur le formulaire de candidature. </a:t>
            </a:r>
          </a:p>
        </p:txBody>
      </p:sp>
    </p:spTree>
    <p:extLst>
      <p:ext uri="{BB962C8B-B14F-4D97-AF65-F5344CB8AC3E}">
        <p14:creationId xmlns:p14="http://schemas.microsoft.com/office/powerpoint/2010/main" val="15963673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Remercier le groupe pour sa participation.</a:t>
            </a:r>
          </a:p>
          <a:p>
            <a:endParaRPr lang="en-US" dirty="0"/>
          </a:p>
        </p:txBody>
      </p:sp>
    </p:spTree>
    <p:extLst>
      <p:ext uri="{BB962C8B-B14F-4D97-AF65-F5344CB8AC3E}">
        <p14:creationId xmlns:p14="http://schemas.microsoft.com/office/powerpoint/2010/main" val="232905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FR"/>
              <a:t>Le changement est essentiel pour chaque club.  Chaque club peut optimiser son action en comprenant mieux son fonctionnement actuel, en identifiant les axes à améliorer et en prenant des mesures pour atteindre ses objectifs.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fr-FR"/>
              <a:t>Ces axes sont :</a:t>
            </a:r>
          </a:p>
          <a:p>
            <a:endParaRPr lang="en-US" dirty="0"/>
          </a:p>
          <a:p>
            <a:pPr marL="228600" indent="-228600">
              <a:buAutoNum type="arabicPeriod"/>
            </a:pPr>
            <a:r>
              <a:rPr lang="fr-FR"/>
              <a:t>Revitaliser votre club avec de nouveaux membres</a:t>
            </a:r>
          </a:p>
          <a:p>
            <a:pPr marL="228600" indent="-228600">
              <a:buAutoNum type="arabicPeriod"/>
            </a:pPr>
            <a:r>
              <a:rPr lang="fr-FR"/>
              <a:t>Redynamiser votre club par de nouvelles activités de service</a:t>
            </a:r>
          </a:p>
          <a:p>
            <a:pPr marL="228600" indent="-228600">
              <a:buAutoNum type="arabicPeriod"/>
            </a:pPr>
            <a:r>
              <a:rPr lang="fr-FR"/>
              <a:t>Exceller en matière de formation des responsables et de fonctionnement du club</a:t>
            </a:r>
          </a:p>
          <a:p>
            <a:pPr marL="228600" indent="-228600">
              <a:buAutoNum type="arabicPeriod"/>
            </a:pPr>
            <a:r>
              <a:rPr lang="fr-FR"/>
              <a:t>Faire connaître les accomplissements de votre club au grand public</a:t>
            </a:r>
          </a:p>
          <a:p>
            <a:endParaRPr lang="en-US" dirty="0"/>
          </a:p>
        </p:txBody>
      </p:sp>
    </p:spTree>
    <p:extLst>
      <p:ext uri="{BB962C8B-B14F-4D97-AF65-F5344CB8AC3E}">
        <p14:creationId xmlns:p14="http://schemas.microsoft.com/office/powerpoint/2010/main" val="4089265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Chaque évaluation a été conçue pour identifier les points à améliorer. </a:t>
            </a:r>
          </a:p>
          <a:p>
            <a:endParaRPr lang="en-US" dirty="0"/>
          </a:p>
          <a:p>
            <a:r>
              <a:rPr lang="fr-FR"/>
              <a:t>Les évaluations : </a:t>
            </a:r>
          </a:p>
          <a:p>
            <a:endParaRPr lang="en-US" dirty="0"/>
          </a:p>
          <a:p>
            <a:pPr marL="342900" indent="-342900">
              <a:buFont typeface="Arial" panose="020B0604020202020204" pitchFamily="34" charset="0"/>
              <a:buChar char="•"/>
            </a:pPr>
            <a:r>
              <a:rPr lang="fr-FR" sz="1200" b="1">
                <a:latin typeface="HelveticaNeueLT Std Lt" panose="020B0403020202020204" pitchFamily="34" charset="0"/>
                <a:ea typeface="Arial" charset="0"/>
                <a:cs typeface="Helvetica" panose="020B0604020202020204" pitchFamily="34" charset="0"/>
              </a:rPr>
              <a:t>aident à centrer la réflexion</a:t>
            </a:r>
          </a:p>
          <a:p>
            <a:pPr marL="342900" indent="-342900">
              <a:buFont typeface="Arial" panose="020B0604020202020204" pitchFamily="34" charset="0"/>
              <a:buChar char="•"/>
            </a:pPr>
            <a:endParaRPr lang="en-US" sz="1200" b="1" kern="0" dirty="0">
              <a:latin typeface="HelveticaNeueLT Std Lt" panose="020B0403020202020204" pitchFamily="34" charset="0"/>
              <a:ea typeface="Arial" charset="0"/>
              <a:cs typeface="Helvetica" panose="020B0604020202020204" pitchFamily="34" charset="0"/>
            </a:endParaRPr>
          </a:p>
          <a:p>
            <a:pPr marL="342900" indent="-342900">
              <a:buFont typeface="Arial" panose="020B0604020202020204" pitchFamily="34" charset="0"/>
              <a:buChar char="•"/>
            </a:pPr>
            <a:r>
              <a:rPr lang="fr-FR" sz="1200" b="1">
                <a:latin typeface="HelveticaNeueLT Std Lt" panose="020B0403020202020204" pitchFamily="34" charset="0"/>
                <a:ea typeface="Arial" charset="0"/>
                <a:cs typeface="Helvetica" panose="020B0604020202020204" pitchFamily="34" charset="0"/>
              </a:rPr>
              <a:t>guident la discussion</a:t>
            </a:r>
          </a:p>
          <a:p>
            <a:pPr marL="342900" indent="-342900">
              <a:buFont typeface="Arial" panose="020B0604020202020204" pitchFamily="34" charset="0"/>
              <a:buChar char="•"/>
            </a:pPr>
            <a:endParaRPr lang="en-US" sz="1200" b="1" kern="0" dirty="0">
              <a:latin typeface="HelveticaNeueLT Std Lt" panose="020B0403020202020204" pitchFamily="34" charset="0"/>
              <a:ea typeface="Arial" charset="0"/>
              <a:cs typeface="Helvetica" panose="020B0604020202020204" pitchFamily="34" charset="0"/>
            </a:endParaRPr>
          </a:p>
          <a:p>
            <a:pPr marL="342900" indent="-342900">
              <a:buFont typeface="Arial" panose="020B0604020202020204" pitchFamily="34" charset="0"/>
              <a:buChar char="•"/>
            </a:pPr>
            <a:r>
              <a:rPr lang="fr-FR" sz="1200" b="1">
                <a:latin typeface="HelveticaNeueLT Std Lt" panose="020B0403020202020204" pitchFamily="34" charset="0"/>
                <a:ea typeface="Arial" charset="0"/>
                <a:cs typeface="Helvetica" panose="020B0604020202020204" pitchFamily="34" charset="0"/>
              </a:rPr>
              <a:t>encouragent l’exploration des ressources</a:t>
            </a:r>
          </a:p>
          <a:p>
            <a:pPr marL="342900" indent="-342900">
              <a:buFont typeface="Arial" panose="020B0604020202020204" pitchFamily="34" charset="0"/>
              <a:buChar char="•"/>
            </a:pPr>
            <a:endParaRPr lang="en-US" sz="1200" b="1" kern="0" dirty="0">
              <a:latin typeface="HelveticaNeueLT Std Lt" panose="020B0403020202020204" pitchFamily="34" charset="0"/>
              <a:ea typeface="Arial" charset="0"/>
              <a:cs typeface="Helvetica" panose="020B0604020202020204" pitchFamily="34" charset="0"/>
            </a:endParaRPr>
          </a:p>
          <a:p>
            <a:pPr marL="342900" indent="-342900">
              <a:buFont typeface="Arial" panose="020B0604020202020204" pitchFamily="34" charset="0"/>
              <a:buChar char="•"/>
            </a:pPr>
            <a:r>
              <a:rPr lang="fr-FR" sz="1200" b="1">
                <a:latin typeface="HelveticaNeueLT Std Lt" panose="020B0403020202020204" pitchFamily="34" charset="0"/>
                <a:ea typeface="Arial" charset="0"/>
                <a:cs typeface="Helvetica" panose="020B0604020202020204" pitchFamily="34" charset="0"/>
              </a:rPr>
              <a:t>peuvent être remplies individuellement ou en groupe</a:t>
            </a:r>
          </a:p>
          <a:p>
            <a:endParaRPr lang="en-US" dirty="0"/>
          </a:p>
          <a:p>
            <a:endParaRPr lang="en-US" dirty="0"/>
          </a:p>
          <a:p>
            <a:r>
              <a:rPr lang="fr-FR"/>
              <a:t>Nous formerons de petits groupes pour remplir ou examiner les évaluations. Que pensez-vous découvrir ? </a:t>
            </a:r>
          </a:p>
          <a:p>
            <a:endParaRPr lang="en-US" dirty="0"/>
          </a:p>
        </p:txBody>
      </p:sp>
    </p:spTree>
    <p:extLst>
      <p:ext uri="{BB962C8B-B14F-4D97-AF65-F5344CB8AC3E}">
        <p14:creationId xmlns:p14="http://schemas.microsoft.com/office/powerpoint/2010/main" val="2941659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Tree>
    <p:extLst>
      <p:ext uri="{BB962C8B-B14F-4D97-AF65-F5344CB8AC3E}">
        <p14:creationId xmlns:p14="http://schemas.microsoft.com/office/powerpoint/2010/main" val="2809088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Tree>
    <p:extLst>
      <p:ext uri="{BB962C8B-B14F-4D97-AF65-F5344CB8AC3E}">
        <p14:creationId xmlns:p14="http://schemas.microsoft.com/office/powerpoint/2010/main" val="3663233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Tree>
    <p:extLst>
      <p:ext uri="{BB962C8B-B14F-4D97-AF65-F5344CB8AC3E}">
        <p14:creationId xmlns:p14="http://schemas.microsoft.com/office/powerpoint/2010/main" val="227114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Tree>
    <p:extLst>
      <p:ext uri="{BB962C8B-B14F-4D97-AF65-F5344CB8AC3E}">
        <p14:creationId xmlns:p14="http://schemas.microsoft.com/office/powerpoint/2010/main" val="860914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Tree>
    <p:extLst>
      <p:ext uri="{BB962C8B-B14F-4D97-AF65-F5344CB8AC3E}">
        <p14:creationId xmlns:p14="http://schemas.microsoft.com/office/powerpoint/2010/main" val="42393748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‹N°›</a:t>
            </a:fld>
            <a:endParaRPr lang="en-US" sz="1000" dirty="0">
              <a:solidFill>
                <a:schemeClr val="bg1"/>
              </a:solidFill>
            </a:endParaRPr>
          </a:p>
        </p:txBody>
      </p:sp>
    </p:spTree>
    <p:extLst>
      <p:ext uri="{BB962C8B-B14F-4D97-AF65-F5344CB8AC3E}">
        <p14:creationId xmlns:p14="http://schemas.microsoft.com/office/powerpoint/2010/main" val="383903597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‹N°›</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‹N°›</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‹N°›</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‹N°›</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‹N°›</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‹N°›</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192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283212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459149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Tree>
    <p:extLst>
      <p:ext uri="{BB962C8B-B14F-4D97-AF65-F5344CB8AC3E}">
        <p14:creationId xmlns:p14="http://schemas.microsoft.com/office/powerpoint/2010/main" val="2655145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2368223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2976191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7696805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2298363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16501263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374566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5083411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282177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133910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29108666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6591968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prstClr val="white">
                    <a:alpha val="44000"/>
                  </a:prstClr>
                </a:solidFill>
              </a:rPr>
              <a:t>    </a:t>
            </a:r>
          </a:p>
        </p:txBody>
      </p:sp>
    </p:spTree>
    <p:extLst>
      <p:ext uri="{BB962C8B-B14F-4D97-AF65-F5344CB8AC3E}">
        <p14:creationId xmlns:p14="http://schemas.microsoft.com/office/powerpoint/2010/main" val="40768598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34419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708515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Tree>
    <p:extLst>
      <p:ext uri="{BB962C8B-B14F-4D97-AF65-F5344CB8AC3E}">
        <p14:creationId xmlns:p14="http://schemas.microsoft.com/office/powerpoint/2010/main" val="13075838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3928899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2337487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9461224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517144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38694338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200368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028566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0615465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1532579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6495969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2789860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prstClr val="white">
                    <a:alpha val="44000"/>
                  </a:prstClr>
                </a:solidFill>
              </a:rPr>
              <a:t>    </a:t>
            </a:r>
          </a:p>
        </p:txBody>
      </p:sp>
    </p:spTree>
    <p:extLst>
      <p:ext uri="{BB962C8B-B14F-4D97-AF65-F5344CB8AC3E}">
        <p14:creationId xmlns:p14="http://schemas.microsoft.com/office/powerpoint/2010/main" val="620944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75528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theme" Target="../theme/theme5.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‹N°›</a:t>
            </a:fld>
            <a:endParaRPr lang="en-US" sz="1000" dirty="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8" r:id="rId4"/>
    <p:sldLayoutId id="2147483869" r:id="rId5"/>
    <p:sldLayoutId id="2147483870" r:id="rId6"/>
    <p:sldLayoutId id="2147483871" r:id="rId7"/>
    <p:sldLayoutId id="2147483872" r:id="rId8"/>
    <p:sldLayoutId id="2147483873" r:id="rId9"/>
    <p:sldLayoutId id="2147483874" r:id="rId10"/>
    <p:sldLayoutId id="2147483880" r:id="rId11"/>
    <p:sldLayoutId id="2147483875" r:id="rId12"/>
    <p:sldLayoutId id="2147483878" r:id="rId13"/>
    <p:sldLayoutId id="2147483879" r:id="rId14"/>
    <p:sldLayoutId id="2147483876" r:id="rId15"/>
    <p:sldLayoutId id="2147483881"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‹N°›</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 id="2147483927"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‹N°›</a:t>
            </a:fld>
            <a:endParaRPr lang="en-US" sz="1000" dirty="0">
              <a:solidFill>
                <a:srgbClr val="00338D"/>
              </a:solidFill>
            </a:endParaRPr>
          </a:p>
        </p:txBody>
      </p:sp>
    </p:spTree>
    <p:extLst>
      <p:ext uri="{BB962C8B-B14F-4D97-AF65-F5344CB8AC3E}">
        <p14:creationId xmlns:p14="http://schemas.microsoft.com/office/powerpoint/2010/main" val="1495871592"/>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‹N°›</a:t>
            </a:fld>
            <a:endParaRPr lang="en-US" sz="1000" dirty="0">
              <a:solidFill>
                <a:srgbClr val="00338D"/>
              </a:solidFill>
            </a:endParaRPr>
          </a:p>
        </p:txBody>
      </p:sp>
    </p:spTree>
    <p:extLst>
      <p:ext uri="{BB962C8B-B14F-4D97-AF65-F5344CB8AC3E}">
        <p14:creationId xmlns:p14="http://schemas.microsoft.com/office/powerpoint/2010/main" val="104868927"/>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hyperlink" Target="https://www.lionsclubs.org/fr/resources-for-members/resource-center/improving-club-quality" TargetMode="External"/><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hyperlink" Target="https://www.facebook.com/groups/317754885360703/"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5" name="Text Placeholder 1">
            <a:extLst>
              <a:ext uri="{FF2B5EF4-FFF2-40B4-BE49-F238E27FC236}">
                <a16:creationId xmlns:a16="http://schemas.microsoft.com/office/drawing/2014/main" id="{C978D4D1-B2A7-4381-99E0-F43CCD4A579C}"/>
              </a:ext>
            </a:extLst>
          </p:cNvPr>
          <p:cNvSpPr txBox="1">
            <a:spLocks/>
          </p:cNvSpPr>
          <p:nvPr/>
        </p:nvSpPr>
        <p:spPr>
          <a:xfrm>
            <a:off x="304800" y="228600"/>
            <a:ext cx="11658600" cy="14478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fr-FR" sz="4000">
                <a:solidFill>
                  <a:schemeClr val="accent1"/>
                </a:solidFill>
                <a:latin typeface="Calibri Light" panose="020F0302020204030204" pitchFamily="34" charset="0"/>
                <a:cs typeface="Calibri Light" panose="020F0302020204030204" pitchFamily="34" charset="0"/>
              </a:rPr>
              <a:t>Initiative Qualité du club</a:t>
            </a:r>
          </a:p>
        </p:txBody>
      </p:sp>
      <p:pic>
        <p:nvPicPr>
          <p:cNvPr id="8" name="Picture 7">
            <a:extLst>
              <a:ext uri="{FF2B5EF4-FFF2-40B4-BE49-F238E27FC236}">
                <a16:creationId xmlns:a16="http://schemas.microsoft.com/office/drawing/2014/main" id="{4B19766B-76C0-4C47-85B4-9DF4F868E2E5}"/>
              </a:ext>
            </a:extLst>
          </p:cNvPr>
          <p:cNvPicPr>
            <a:picLocks noChangeAspect="1"/>
          </p:cNvPicPr>
          <p:nvPr/>
        </p:nvPicPr>
        <p:blipFill>
          <a:blip r:embed="rId3"/>
          <a:stretch>
            <a:fillRect/>
          </a:stretch>
        </p:blipFill>
        <p:spPr>
          <a:xfrm>
            <a:off x="3657600" y="1066800"/>
            <a:ext cx="5026201" cy="5295900"/>
          </a:xfrm>
          <a:prstGeom prst="rect">
            <a:avLst/>
          </a:prstGeom>
        </p:spPr>
      </p:pic>
    </p:spTree>
    <p:extLst>
      <p:ext uri="{BB962C8B-B14F-4D97-AF65-F5344CB8AC3E}">
        <p14:creationId xmlns:p14="http://schemas.microsoft.com/office/powerpoint/2010/main" val="828417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5" name="Rectangle 4"/>
          <p:cNvSpPr/>
          <p:nvPr/>
        </p:nvSpPr>
        <p:spPr>
          <a:xfrm>
            <a:off x="914400" y="4876800"/>
            <a:ext cx="10439400" cy="3600985"/>
          </a:xfrm>
          <a:prstGeom prst="rect">
            <a:avLst/>
          </a:prstGeom>
        </p:spPr>
        <p:txBody>
          <a:bodyPr wrap="square" numCol="5">
            <a:spAutoFit/>
          </a:bodyPr>
          <a:lstStyle/>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p:txBody>
      </p:sp>
      <p:sp>
        <p:nvSpPr>
          <p:cNvPr id="18" name="Text Placeholder 1">
            <a:extLst>
              <a:ext uri="{FF2B5EF4-FFF2-40B4-BE49-F238E27FC236}">
                <a16:creationId xmlns:a16="http://schemas.microsoft.com/office/drawing/2014/main" id="{FE33CEAE-5117-404B-A439-8DB3AE3B6E89}"/>
              </a:ext>
            </a:extLst>
          </p:cNvPr>
          <p:cNvSpPr txBox="1">
            <a:spLocks/>
          </p:cNvSpPr>
          <p:nvPr/>
        </p:nvSpPr>
        <p:spPr>
          <a:xfrm>
            <a:off x="228598" y="48320"/>
            <a:ext cx="11835583" cy="13716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3800" dirty="0">
                <a:solidFill>
                  <a:schemeClr val="accent1"/>
                </a:solidFill>
                <a:latin typeface="Calibri Light" panose="020F0302020204030204" pitchFamily="34" charset="0"/>
                <a:cs typeface="Calibri Light" panose="020F0302020204030204" pitchFamily="34" charset="0"/>
              </a:rPr>
              <a:t>Ressources : </a:t>
            </a:r>
          </a:p>
          <a:p>
            <a:pPr marL="0" indent="0">
              <a:buNone/>
            </a:pPr>
            <a:r>
              <a:rPr lang="fr-FR" sz="3800" dirty="0">
                <a:solidFill>
                  <a:schemeClr val="accent1"/>
                </a:solidFill>
                <a:latin typeface="Calibri Light" panose="020F0302020204030204" pitchFamily="34" charset="0"/>
                <a:cs typeface="Calibri Light" panose="020F0302020204030204" pitchFamily="34" charset="0"/>
              </a:rPr>
              <a:t>Redynamiser votre club par de nouvelles activités de service</a:t>
            </a:r>
          </a:p>
        </p:txBody>
      </p:sp>
      <p:grpSp>
        <p:nvGrpSpPr>
          <p:cNvPr id="6" name="Group 5">
            <a:extLst>
              <a:ext uri="{FF2B5EF4-FFF2-40B4-BE49-F238E27FC236}">
                <a16:creationId xmlns:a16="http://schemas.microsoft.com/office/drawing/2014/main" id="{8573F899-EC19-41D9-BB59-D5EDABF3C1A1}"/>
              </a:ext>
            </a:extLst>
          </p:cNvPr>
          <p:cNvGrpSpPr/>
          <p:nvPr/>
        </p:nvGrpSpPr>
        <p:grpSpPr>
          <a:xfrm>
            <a:off x="2590800" y="1633133"/>
            <a:ext cx="7263259" cy="2364837"/>
            <a:chOff x="175170" y="2517710"/>
            <a:chExt cx="7263259" cy="2364837"/>
          </a:xfrm>
        </p:grpSpPr>
        <p:grpSp>
          <p:nvGrpSpPr>
            <p:cNvPr id="4" name="Group 3">
              <a:extLst>
                <a:ext uri="{FF2B5EF4-FFF2-40B4-BE49-F238E27FC236}">
                  <a16:creationId xmlns:a16="http://schemas.microsoft.com/office/drawing/2014/main" id="{E1D2A9EA-2ACD-4D76-86F4-98CD1CDF920C}"/>
                </a:ext>
              </a:extLst>
            </p:cNvPr>
            <p:cNvGrpSpPr/>
            <p:nvPr/>
          </p:nvGrpSpPr>
          <p:grpSpPr>
            <a:xfrm>
              <a:off x="175170" y="3151484"/>
              <a:ext cx="7263259" cy="1731063"/>
              <a:chOff x="-66779" y="1867214"/>
              <a:chExt cx="7263259" cy="1731063"/>
            </a:xfrm>
          </p:grpSpPr>
          <p:sp>
            <p:nvSpPr>
              <p:cNvPr id="22" name="TextBox 21"/>
              <p:cNvSpPr txBox="1"/>
              <p:nvPr/>
            </p:nvSpPr>
            <p:spPr>
              <a:xfrm>
                <a:off x="-66779" y="3134274"/>
                <a:ext cx="1695683" cy="461665"/>
              </a:xfrm>
              <a:prstGeom prst="rect">
                <a:avLst/>
              </a:prstGeom>
              <a:noFill/>
            </p:spPr>
            <p:txBody>
              <a:bodyPr wrap="square" rtlCol="0">
                <a:spAutoFit/>
              </a:bodyPr>
              <a:lstStyle/>
              <a:p>
                <a:pPr algn="ctr"/>
                <a:r>
                  <a:rPr lang="fr-FR" sz="1200" b="1" dirty="0">
                    <a:solidFill>
                      <a:srgbClr val="0774AF"/>
                    </a:solidFill>
                    <a:latin typeface="Open Sans" charset="0"/>
                    <a:ea typeface="Open Sans" charset="0"/>
                    <a:cs typeface="Open Sans" charset="0"/>
                  </a:rPr>
                  <a:t>DIABÈTE</a:t>
                </a:r>
              </a:p>
              <a:p>
                <a:endParaRPr lang="en-US" sz="1200" b="1" dirty="0">
                  <a:solidFill>
                    <a:schemeClr val="tx2"/>
                  </a:solidFill>
                  <a:latin typeface="Open Sans" charset="0"/>
                  <a:ea typeface="Open Sans" charset="0"/>
                  <a:cs typeface="Open Sans" charset="0"/>
                </a:endParaRPr>
              </a:p>
            </p:txBody>
          </p:sp>
          <p:sp>
            <p:nvSpPr>
              <p:cNvPr id="23" name="TextBox 22"/>
              <p:cNvSpPr txBox="1"/>
              <p:nvPr/>
            </p:nvSpPr>
            <p:spPr>
              <a:xfrm>
                <a:off x="1242827" y="3090446"/>
                <a:ext cx="1986847" cy="276999"/>
              </a:xfrm>
              <a:prstGeom prst="rect">
                <a:avLst/>
              </a:prstGeom>
              <a:noFill/>
            </p:spPr>
            <p:txBody>
              <a:bodyPr wrap="square" rtlCol="0">
                <a:spAutoFit/>
              </a:bodyPr>
              <a:lstStyle/>
              <a:p>
                <a:pPr algn="ctr"/>
                <a:r>
                  <a:rPr lang="fr-FR" sz="1200" b="1" dirty="0">
                    <a:solidFill>
                      <a:srgbClr val="8CC63F"/>
                    </a:solidFill>
                    <a:latin typeface="Open Sans" charset="0"/>
                    <a:ea typeface="Open Sans" charset="0"/>
                    <a:cs typeface="Open Sans" charset="0"/>
                  </a:rPr>
                  <a:t>ENVIRONNEMENT</a:t>
                </a:r>
              </a:p>
            </p:txBody>
          </p:sp>
          <p:sp>
            <p:nvSpPr>
              <p:cNvPr id="24" name="TextBox 23"/>
              <p:cNvSpPr txBox="1"/>
              <p:nvPr/>
            </p:nvSpPr>
            <p:spPr>
              <a:xfrm>
                <a:off x="2886656" y="3104547"/>
                <a:ext cx="1695683" cy="276999"/>
              </a:xfrm>
              <a:prstGeom prst="rect">
                <a:avLst/>
              </a:prstGeom>
              <a:noFill/>
            </p:spPr>
            <p:txBody>
              <a:bodyPr wrap="square" rtlCol="0">
                <a:spAutoFit/>
              </a:bodyPr>
              <a:lstStyle/>
              <a:p>
                <a:pPr algn="ctr"/>
                <a:r>
                  <a:rPr lang="fr-FR" sz="1200" b="1" dirty="0">
                    <a:solidFill>
                      <a:srgbClr val="F26A2C"/>
                    </a:solidFill>
                    <a:latin typeface="Open Sans" charset="0"/>
                    <a:ea typeface="Open Sans" charset="0"/>
                    <a:cs typeface="Open Sans" charset="0"/>
                  </a:rPr>
                  <a:t>MALNUTRITION</a:t>
                </a:r>
              </a:p>
            </p:txBody>
          </p:sp>
          <p:sp>
            <p:nvSpPr>
              <p:cNvPr id="25" name="TextBox 24"/>
              <p:cNvSpPr txBox="1"/>
              <p:nvPr/>
            </p:nvSpPr>
            <p:spPr>
              <a:xfrm>
                <a:off x="5500797" y="3136612"/>
                <a:ext cx="1695683" cy="461665"/>
              </a:xfrm>
              <a:prstGeom prst="rect">
                <a:avLst/>
              </a:prstGeom>
              <a:noFill/>
            </p:spPr>
            <p:txBody>
              <a:bodyPr wrap="square" rtlCol="0">
                <a:spAutoFit/>
              </a:bodyPr>
              <a:lstStyle/>
              <a:p>
                <a:pPr algn="ctr"/>
                <a:r>
                  <a:rPr lang="fr-FR" sz="1200" b="1" dirty="0">
                    <a:solidFill>
                      <a:srgbClr val="F0C217"/>
                    </a:solidFill>
                    <a:latin typeface="Open Sans" charset="0"/>
                    <a:ea typeface="Open Sans" charset="0"/>
                    <a:cs typeface="Open Sans" charset="0"/>
                  </a:rPr>
                  <a:t>CANCER </a:t>
                </a:r>
              </a:p>
              <a:p>
                <a:pPr algn="ctr"/>
                <a:r>
                  <a:rPr lang="fr-FR" sz="1200" b="1" dirty="0">
                    <a:solidFill>
                      <a:srgbClr val="F0C217"/>
                    </a:solidFill>
                    <a:latin typeface="Open Sans" charset="0"/>
                    <a:ea typeface="Open Sans" charset="0"/>
                    <a:cs typeface="Open Sans" charset="0"/>
                  </a:rPr>
                  <a:t>INFANTILE</a:t>
                </a:r>
              </a:p>
            </p:txBody>
          </p:sp>
          <p:sp>
            <p:nvSpPr>
              <p:cNvPr id="26" name="TextBox 25"/>
              <p:cNvSpPr txBox="1"/>
              <p:nvPr/>
            </p:nvSpPr>
            <p:spPr>
              <a:xfrm>
                <a:off x="4355047" y="3126221"/>
                <a:ext cx="1251682" cy="461665"/>
              </a:xfrm>
              <a:prstGeom prst="rect">
                <a:avLst/>
              </a:prstGeom>
              <a:noFill/>
            </p:spPr>
            <p:txBody>
              <a:bodyPr wrap="square" rtlCol="0">
                <a:spAutoFit/>
              </a:bodyPr>
              <a:lstStyle/>
              <a:p>
                <a:pPr algn="ctr"/>
                <a:r>
                  <a:rPr lang="fr-FR" sz="1200" b="1" dirty="0">
                    <a:solidFill>
                      <a:srgbClr val="6A205F"/>
                    </a:solidFill>
                    <a:latin typeface="Open Sans" charset="0"/>
                    <a:ea typeface="Open Sans" charset="0"/>
                    <a:cs typeface="Open Sans" charset="0"/>
                  </a:rPr>
                  <a:t>SANTÉ OCULAIRE</a:t>
                </a:r>
              </a:p>
            </p:txBody>
          </p:sp>
          <p:pic>
            <p:nvPicPr>
              <p:cNvPr id="3" name="Picture 2">
                <a:extLst>
                  <a:ext uri="{FF2B5EF4-FFF2-40B4-BE49-F238E27FC236}">
                    <a16:creationId xmlns:a16="http://schemas.microsoft.com/office/drawing/2014/main" id="{93E1AF7E-00A7-1347-B072-558E88B75303}"/>
                  </a:ext>
                </a:extLst>
              </p:cNvPr>
              <p:cNvPicPr>
                <a:picLocks noChangeAspect="1"/>
              </p:cNvPicPr>
              <p:nvPr/>
            </p:nvPicPr>
            <p:blipFill>
              <a:blip r:embed="rId3"/>
              <a:stretch>
                <a:fillRect/>
              </a:stretch>
            </p:blipFill>
            <p:spPr>
              <a:xfrm>
                <a:off x="5838574" y="1909923"/>
                <a:ext cx="1082427" cy="1106752"/>
              </a:xfrm>
              <a:prstGeom prst="rect">
                <a:avLst/>
              </a:prstGeom>
            </p:spPr>
          </p:pic>
          <p:pic>
            <p:nvPicPr>
              <p:cNvPr id="14" name="Picture 13">
                <a:extLst>
                  <a:ext uri="{FF2B5EF4-FFF2-40B4-BE49-F238E27FC236}">
                    <a16:creationId xmlns:a16="http://schemas.microsoft.com/office/drawing/2014/main" id="{80E795B9-2883-5C40-95FA-3F017DE680DD}"/>
                  </a:ext>
                </a:extLst>
              </p:cNvPr>
              <p:cNvPicPr>
                <a:picLocks noChangeAspect="1"/>
              </p:cNvPicPr>
              <p:nvPr/>
            </p:nvPicPr>
            <p:blipFill>
              <a:blip r:embed="rId4"/>
              <a:stretch>
                <a:fillRect/>
              </a:stretch>
            </p:blipFill>
            <p:spPr>
              <a:xfrm>
                <a:off x="1686332" y="1879803"/>
                <a:ext cx="1071507" cy="1119664"/>
              </a:xfrm>
              <a:prstGeom prst="rect">
                <a:avLst/>
              </a:prstGeom>
            </p:spPr>
          </p:pic>
          <p:pic>
            <p:nvPicPr>
              <p:cNvPr id="16" name="Picture 15">
                <a:extLst>
                  <a:ext uri="{FF2B5EF4-FFF2-40B4-BE49-F238E27FC236}">
                    <a16:creationId xmlns:a16="http://schemas.microsoft.com/office/drawing/2014/main" id="{4864641B-C459-AA44-A1CE-09FD899936D4}"/>
                  </a:ext>
                </a:extLst>
              </p:cNvPr>
              <p:cNvPicPr>
                <a:picLocks noChangeAspect="1"/>
              </p:cNvPicPr>
              <p:nvPr/>
            </p:nvPicPr>
            <p:blipFill>
              <a:blip r:embed="rId5"/>
              <a:stretch>
                <a:fillRect/>
              </a:stretch>
            </p:blipFill>
            <p:spPr>
              <a:xfrm>
                <a:off x="3157563" y="1916615"/>
                <a:ext cx="1140562" cy="1035817"/>
              </a:xfrm>
              <a:prstGeom prst="rect">
                <a:avLst/>
              </a:prstGeom>
            </p:spPr>
          </p:pic>
          <p:pic>
            <p:nvPicPr>
              <p:cNvPr id="21" name="Picture 20">
                <a:extLst>
                  <a:ext uri="{FF2B5EF4-FFF2-40B4-BE49-F238E27FC236}">
                    <a16:creationId xmlns:a16="http://schemas.microsoft.com/office/drawing/2014/main" id="{91ED92EA-93C6-AA46-9E84-D769495B1969}"/>
                  </a:ext>
                </a:extLst>
              </p:cNvPr>
              <p:cNvPicPr>
                <a:picLocks noChangeAspect="1"/>
              </p:cNvPicPr>
              <p:nvPr/>
            </p:nvPicPr>
            <p:blipFill>
              <a:blip r:embed="rId6"/>
              <a:stretch>
                <a:fillRect/>
              </a:stretch>
            </p:blipFill>
            <p:spPr>
              <a:xfrm>
                <a:off x="4465658" y="1895420"/>
                <a:ext cx="1074803" cy="1080875"/>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700" y="1867214"/>
                <a:ext cx="1188100" cy="1186499"/>
              </a:xfrm>
              <a:prstGeom prst="rect">
                <a:avLst/>
              </a:prstGeom>
            </p:spPr>
          </p:pic>
        </p:grpSp>
        <p:sp>
          <p:nvSpPr>
            <p:cNvPr id="27" name="Text Placeholder 1">
              <a:extLst>
                <a:ext uri="{FF2B5EF4-FFF2-40B4-BE49-F238E27FC236}">
                  <a16:creationId xmlns:a16="http://schemas.microsoft.com/office/drawing/2014/main" id="{3934B7E3-E6D4-4A74-9E09-649920D6CF1C}"/>
                </a:ext>
              </a:extLst>
            </p:cNvPr>
            <p:cNvSpPr txBox="1">
              <a:spLocks/>
            </p:cNvSpPr>
            <p:nvPr/>
          </p:nvSpPr>
          <p:spPr>
            <a:xfrm>
              <a:off x="2220943" y="2517710"/>
              <a:ext cx="4226821" cy="671287"/>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3200">
                  <a:solidFill>
                    <a:schemeClr val="bg1"/>
                  </a:solidFill>
                  <a:latin typeface="Calibri Light" panose="020F0302020204030204" pitchFamily="34" charset="0"/>
                  <a:cs typeface="Calibri Light" panose="020F0302020204030204" pitchFamily="34" charset="0"/>
                </a:rPr>
                <a:t>Le parcours du service</a:t>
              </a:r>
            </a:p>
          </p:txBody>
        </p:sp>
      </p:grpSp>
      <p:pic>
        <p:nvPicPr>
          <p:cNvPr id="8" name="Picture 7">
            <a:extLst>
              <a:ext uri="{FF2B5EF4-FFF2-40B4-BE49-F238E27FC236}">
                <a16:creationId xmlns:a16="http://schemas.microsoft.com/office/drawing/2014/main" id="{E5AB1DB9-21EF-46E4-B94D-57DC7E5D7C4D}"/>
              </a:ext>
            </a:extLst>
          </p:cNvPr>
          <p:cNvPicPr>
            <a:picLocks noChangeAspect="1"/>
          </p:cNvPicPr>
          <p:nvPr/>
        </p:nvPicPr>
        <p:blipFill>
          <a:blip r:embed="rId8"/>
          <a:stretch>
            <a:fillRect/>
          </a:stretch>
        </p:blipFill>
        <p:spPr>
          <a:xfrm>
            <a:off x="133007" y="3919253"/>
            <a:ext cx="6174378" cy="1371600"/>
          </a:xfrm>
          <a:prstGeom prst="rect">
            <a:avLst/>
          </a:prstGeom>
          <a:ln w="25400">
            <a:solidFill>
              <a:schemeClr val="accent1"/>
            </a:solidFill>
          </a:ln>
        </p:spPr>
      </p:pic>
      <p:pic>
        <p:nvPicPr>
          <p:cNvPr id="12" name="Picture 11">
            <a:extLst>
              <a:ext uri="{FF2B5EF4-FFF2-40B4-BE49-F238E27FC236}">
                <a16:creationId xmlns:a16="http://schemas.microsoft.com/office/drawing/2014/main" id="{B8DA04C7-13D9-4D6B-BB41-1DECEC79BC7C}"/>
              </a:ext>
            </a:extLst>
          </p:cNvPr>
          <p:cNvPicPr>
            <a:picLocks noChangeAspect="1"/>
          </p:cNvPicPr>
          <p:nvPr/>
        </p:nvPicPr>
        <p:blipFill>
          <a:blip r:embed="rId9"/>
          <a:stretch>
            <a:fillRect/>
          </a:stretch>
        </p:blipFill>
        <p:spPr>
          <a:xfrm>
            <a:off x="6307384" y="5073643"/>
            <a:ext cx="5848233" cy="1671508"/>
          </a:xfrm>
          <a:prstGeom prst="rect">
            <a:avLst/>
          </a:prstGeom>
          <a:ln w="25400">
            <a:solidFill>
              <a:schemeClr val="accent1"/>
            </a:solidFill>
          </a:ln>
        </p:spPr>
      </p:pic>
    </p:spTree>
    <p:extLst>
      <p:ext uri="{BB962C8B-B14F-4D97-AF65-F5344CB8AC3E}">
        <p14:creationId xmlns:p14="http://schemas.microsoft.com/office/powerpoint/2010/main" val="4125788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1">
            <a:extLst>
              <a:ext uri="{FF2B5EF4-FFF2-40B4-BE49-F238E27FC236}">
                <a16:creationId xmlns:a16="http://schemas.microsoft.com/office/drawing/2014/main" id="{B3D6FFF4-0167-40D3-936B-C4FB8F8402A1}"/>
              </a:ext>
            </a:extLst>
          </p:cNvPr>
          <p:cNvSpPr txBox="1">
            <a:spLocks/>
          </p:cNvSpPr>
          <p:nvPr/>
        </p:nvSpPr>
        <p:spPr>
          <a:xfrm>
            <a:off x="304800" y="228600"/>
            <a:ext cx="11734800" cy="13716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4000">
                <a:solidFill>
                  <a:schemeClr val="accent1"/>
                </a:solidFill>
                <a:latin typeface="Calibri Light" panose="020F0302020204030204" pitchFamily="34" charset="0"/>
                <a:cs typeface="Calibri Light" panose="020F0302020204030204" pitchFamily="34" charset="0"/>
              </a:rPr>
              <a:t>Évaluation 3 : Exceller en matière de formation des responsables et de fonctionnement du club</a:t>
            </a:r>
          </a:p>
        </p:txBody>
      </p:sp>
      <p:sp>
        <p:nvSpPr>
          <p:cNvPr id="11" name="Text Placeholder 1">
            <a:extLst>
              <a:ext uri="{FF2B5EF4-FFF2-40B4-BE49-F238E27FC236}">
                <a16:creationId xmlns:a16="http://schemas.microsoft.com/office/drawing/2014/main" id="{3BF9334D-D899-48C0-A191-AA5CB502E6E4}"/>
              </a:ext>
            </a:extLst>
          </p:cNvPr>
          <p:cNvSpPr txBox="1">
            <a:spLocks/>
          </p:cNvSpPr>
          <p:nvPr/>
        </p:nvSpPr>
        <p:spPr>
          <a:xfrm>
            <a:off x="304800" y="1752600"/>
            <a:ext cx="5638800" cy="6499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3200">
                <a:solidFill>
                  <a:schemeClr val="bg1"/>
                </a:solidFill>
                <a:latin typeface="Calibri Light" panose="020F0302020204030204" pitchFamily="34" charset="0"/>
                <a:cs typeface="Calibri Light" panose="020F0302020204030204" pitchFamily="34" charset="0"/>
              </a:rPr>
              <a:t>Remplir l’évaluation en page 6</a:t>
            </a:r>
          </a:p>
        </p:txBody>
      </p:sp>
      <p:pic>
        <p:nvPicPr>
          <p:cNvPr id="9" name="Picture 8">
            <a:extLst>
              <a:ext uri="{FF2B5EF4-FFF2-40B4-BE49-F238E27FC236}">
                <a16:creationId xmlns:a16="http://schemas.microsoft.com/office/drawing/2014/main" id="{C459FB0A-21A6-45A2-AAA4-AE9F5388FE5A}"/>
              </a:ext>
            </a:extLst>
          </p:cNvPr>
          <p:cNvPicPr>
            <a:picLocks noChangeAspect="1"/>
          </p:cNvPicPr>
          <p:nvPr/>
        </p:nvPicPr>
        <p:blipFill rotWithShape="1">
          <a:blip r:embed="rId3"/>
          <a:srcRect t="921" b="11121"/>
          <a:stretch/>
        </p:blipFill>
        <p:spPr>
          <a:xfrm>
            <a:off x="7120730" y="2209800"/>
            <a:ext cx="4796287" cy="2857362"/>
          </a:xfrm>
          <a:prstGeom prst="rect">
            <a:avLst/>
          </a:prstGeom>
          <a:ln>
            <a:noFill/>
          </a:ln>
          <a:effectLst>
            <a:outerShdw blurRad="50800" dist="38100" dir="2700000" algn="tl" rotWithShape="0">
              <a:prstClr val="black">
                <a:alpha val="40000"/>
              </a:prstClr>
            </a:outerShdw>
          </a:effectLst>
        </p:spPr>
      </p:pic>
      <p:sp>
        <p:nvSpPr>
          <p:cNvPr id="12" name="Content Placeholder 1">
            <a:extLst>
              <a:ext uri="{FF2B5EF4-FFF2-40B4-BE49-F238E27FC236}">
                <a16:creationId xmlns:a16="http://schemas.microsoft.com/office/drawing/2014/main" id="{14E8FB87-0DCF-48AD-BFAF-CC77D7EF3EA1}"/>
              </a:ext>
            </a:extLst>
          </p:cNvPr>
          <p:cNvSpPr txBox="1">
            <a:spLocks/>
          </p:cNvSpPr>
          <p:nvPr/>
        </p:nvSpPr>
        <p:spPr>
          <a:xfrm>
            <a:off x="304800" y="2743200"/>
            <a:ext cx="6625087" cy="312862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r>
              <a:rPr lang="fr-FR" sz="2000">
                <a:solidFill>
                  <a:schemeClr val="bg1"/>
                </a:solidFill>
                <a:latin typeface="Calibri Light" panose="020F0302020204030204" pitchFamily="34" charset="0"/>
                <a:cs typeface="Calibri Light" panose="020F0302020204030204" pitchFamily="34" charset="0"/>
              </a:rPr>
              <a:t>Le club encourage tous ses membres à occuper des postes de responsabilité.</a:t>
            </a:r>
          </a:p>
          <a:p>
            <a:pPr marL="285750" indent="-285750"/>
            <a:endParaRPr lang="en-US" sz="2000" kern="0" dirty="0">
              <a:solidFill>
                <a:schemeClr val="bg1"/>
              </a:solidFill>
              <a:latin typeface="Calibri Light" panose="020F0302020204030204" pitchFamily="34" charset="0"/>
              <a:cs typeface="Calibri Light" panose="020F0302020204030204" pitchFamily="34" charset="0"/>
            </a:endParaRPr>
          </a:p>
          <a:p>
            <a:pPr marL="285750" indent="-285750"/>
            <a:r>
              <a:rPr lang="fr-FR" sz="2000">
                <a:solidFill>
                  <a:schemeClr val="bg1"/>
                </a:solidFill>
                <a:latin typeface="Calibri Light" panose="020F0302020204030204" pitchFamily="34" charset="0"/>
                <a:cs typeface="Calibri Light" panose="020F0302020204030204" pitchFamily="34" charset="0"/>
              </a:rPr>
              <a:t>Les dirigeants du club tiennent les membres informés des décisions du club.</a:t>
            </a:r>
          </a:p>
          <a:p>
            <a:pPr marL="285750" indent="-285750"/>
            <a:endParaRPr lang="en-US" sz="2000" kern="0" dirty="0">
              <a:solidFill>
                <a:schemeClr val="bg1"/>
              </a:solidFill>
              <a:latin typeface="Calibri Light" panose="020F0302020204030204" pitchFamily="34" charset="0"/>
              <a:cs typeface="Calibri Light" panose="020F0302020204030204" pitchFamily="34" charset="0"/>
            </a:endParaRPr>
          </a:p>
          <a:p>
            <a:pPr marL="285750" indent="-285750"/>
            <a:r>
              <a:rPr lang="fr-FR" sz="2000">
                <a:solidFill>
                  <a:schemeClr val="bg1"/>
                </a:solidFill>
                <a:latin typeface="Calibri Light" panose="020F0302020204030204" pitchFamily="34" charset="0"/>
                <a:cs typeface="Calibri Light" panose="020F0302020204030204" pitchFamily="34" charset="0"/>
              </a:rPr>
              <a:t>Les membres s’y sentent engagés et cet engagement est une bonne utilisation de leur temps.</a:t>
            </a:r>
          </a:p>
          <a:p>
            <a:pPr marL="285750" indent="-285750"/>
            <a:endParaRPr lang="en-US" sz="2000" kern="0" dirty="0">
              <a:solidFill>
                <a:schemeClr val="bg1"/>
              </a:solidFill>
              <a:latin typeface="Calibri Light" panose="020F0302020204030204" pitchFamily="34" charset="0"/>
              <a:cs typeface="Calibri Light" panose="020F0302020204030204" pitchFamily="34" charset="0"/>
            </a:endParaRPr>
          </a:p>
          <a:p>
            <a:pPr marL="285750" indent="-285750"/>
            <a:r>
              <a:rPr lang="fr-FR" sz="2000">
                <a:solidFill>
                  <a:schemeClr val="bg1"/>
                </a:solidFill>
                <a:latin typeface="Calibri Light" panose="020F0302020204030204" pitchFamily="34" charset="0"/>
                <a:cs typeface="Calibri Light" panose="020F0302020204030204" pitchFamily="34" charset="0"/>
              </a:rPr>
              <a:t>Les membres sont satisfaits de la gestion du club.</a:t>
            </a:r>
          </a:p>
          <a:p>
            <a:endParaRPr lang="en-US" kern="0" dirty="0"/>
          </a:p>
          <a:p>
            <a:endParaRPr lang="en-US" kern="0" dirty="0"/>
          </a:p>
        </p:txBody>
      </p:sp>
    </p:spTree>
    <p:extLst>
      <p:ext uri="{BB962C8B-B14F-4D97-AF65-F5344CB8AC3E}">
        <p14:creationId xmlns:p14="http://schemas.microsoft.com/office/powerpoint/2010/main" val="3144637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1">
            <a:extLst>
              <a:ext uri="{FF2B5EF4-FFF2-40B4-BE49-F238E27FC236}">
                <a16:creationId xmlns:a16="http://schemas.microsoft.com/office/drawing/2014/main" id="{B3D6FFF4-0167-40D3-936B-C4FB8F8402A1}"/>
              </a:ext>
            </a:extLst>
          </p:cNvPr>
          <p:cNvSpPr txBox="1">
            <a:spLocks/>
          </p:cNvSpPr>
          <p:nvPr/>
        </p:nvSpPr>
        <p:spPr>
          <a:xfrm>
            <a:off x="152400" y="84882"/>
            <a:ext cx="11734800" cy="13716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4000">
                <a:solidFill>
                  <a:schemeClr val="accent1"/>
                </a:solidFill>
                <a:latin typeface="Calibri Light" panose="020F0302020204030204" pitchFamily="34" charset="0"/>
                <a:cs typeface="Calibri Light" panose="020F0302020204030204" pitchFamily="34" charset="0"/>
              </a:rPr>
              <a:t>Évaluation 3 : Exceller en matière de formation des responsables et de fonctionnement du club</a:t>
            </a:r>
          </a:p>
        </p:txBody>
      </p:sp>
      <p:sp>
        <p:nvSpPr>
          <p:cNvPr id="11" name="Text Placeholder 1">
            <a:extLst>
              <a:ext uri="{FF2B5EF4-FFF2-40B4-BE49-F238E27FC236}">
                <a16:creationId xmlns:a16="http://schemas.microsoft.com/office/drawing/2014/main" id="{3BF9334D-D899-48C0-A191-AA5CB502E6E4}"/>
              </a:ext>
            </a:extLst>
          </p:cNvPr>
          <p:cNvSpPr txBox="1">
            <a:spLocks/>
          </p:cNvSpPr>
          <p:nvPr/>
        </p:nvSpPr>
        <p:spPr>
          <a:xfrm>
            <a:off x="324928" y="1575758"/>
            <a:ext cx="9733472" cy="6340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3200">
                <a:solidFill>
                  <a:schemeClr val="bg1"/>
                </a:solidFill>
                <a:latin typeface="Calibri Light" panose="020F0302020204030204" pitchFamily="34" charset="0"/>
                <a:cs typeface="Calibri Light" panose="020F0302020204030204" pitchFamily="34" charset="0"/>
              </a:rPr>
              <a:t>Remplir l’évaluation Responsables en pages 6-7</a:t>
            </a:r>
          </a:p>
        </p:txBody>
      </p:sp>
      <p:sp>
        <p:nvSpPr>
          <p:cNvPr id="8" name="Content Placeholder 6">
            <a:extLst>
              <a:ext uri="{FF2B5EF4-FFF2-40B4-BE49-F238E27FC236}">
                <a16:creationId xmlns:a16="http://schemas.microsoft.com/office/drawing/2014/main" id="{44805AD9-431C-459E-820E-D2229484E562}"/>
              </a:ext>
            </a:extLst>
          </p:cNvPr>
          <p:cNvSpPr txBox="1">
            <a:spLocks/>
          </p:cNvSpPr>
          <p:nvPr/>
        </p:nvSpPr>
        <p:spPr bwMode="auto">
          <a:xfrm>
            <a:off x="1143000" y="2514600"/>
            <a:ext cx="10287000" cy="40833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000">
                <a:solidFill>
                  <a:schemeClr val="bg1"/>
                </a:solidFill>
                <a:latin typeface="Calibri Light" panose="020F0302020204030204" pitchFamily="34" charset="0"/>
                <a:cs typeface="Calibri Light" panose="020F0302020204030204" pitchFamily="34" charset="0"/>
              </a:rPr>
              <a:t>Avez-vous des questions concernant le fonctionnement de notre club ? </a:t>
            </a:r>
          </a:p>
          <a:p>
            <a:pPr marL="0" indent="0">
              <a:buNone/>
            </a:pPr>
            <a:endParaRPr lang="en-US" sz="2000" dirty="0">
              <a:solidFill>
                <a:schemeClr val="bg1"/>
              </a:solidFill>
              <a:latin typeface="Calibri Light" panose="020F0302020204030204" pitchFamily="34" charset="0"/>
              <a:cs typeface="Calibri Light" panose="020F0302020204030204" pitchFamily="34" charset="0"/>
            </a:endParaRPr>
          </a:p>
          <a:p>
            <a:r>
              <a:rPr lang="fr-FR" sz="2000">
                <a:solidFill>
                  <a:schemeClr val="bg1"/>
                </a:solidFill>
                <a:latin typeface="Calibri Light" panose="020F0302020204030204" pitchFamily="34" charset="0"/>
                <a:cs typeface="Calibri Light" panose="020F0302020204030204" pitchFamily="34" charset="0"/>
              </a:rPr>
              <a:t>Quelles améliorations pourraient être apportées à nos réunions ? </a:t>
            </a:r>
          </a:p>
          <a:p>
            <a:pPr marL="0" indent="0">
              <a:buNone/>
            </a:pPr>
            <a:endParaRPr lang="en-US" sz="2000" dirty="0">
              <a:solidFill>
                <a:schemeClr val="bg1"/>
              </a:solidFill>
              <a:latin typeface="Calibri Light" panose="020F0302020204030204" pitchFamily="34" charset="0"/>
              <a:cs typeface="Calibri Light" panose="020F0302020204030204" pitchFamily="34" charset="0"/>
            </a:endParaRPr>
          </a:p>
          <a:p>
            <a:r>
              <a:rPr lang="fr-FR" sz="2000">
                <a:solidFill>
                  <a:schemeClr val="bg1"/>
                </a:solidFill>
                <a:latin typeface="Calibri Light" panose="020F0302020204030204" pitchFamily="34" charset="0"/>
                <a:cs typeface="Calibri Light" panose="020F0302020204030204" pitchFamily="34" charset="0"/>
              </a:rPr>
              <a:t>Quels changements pourraient rendre votre participation plus constructive ?</a:t>
            </a:r>
          </a:p>
          <a:p>
            <a:pPr marL="0" indent="0">
              <a:buNone/>
            </a:pPr>
            <a:endParaRPr lang="en-US" sz="2000" dirty="0">
              <a:solidFill>
                <a:schemeClr val="bg1"/>
              </a:solidFill>
              <a:latin typeface="Calibri Light" panose="020F0302020204030204" pitchFamily="34" charset="0"/>
              <a:cs typeface="Calibri Light" panose="020F0302020204030204" pitchFamily="34" charset="0"/>
            </a:endParaRPr>
          </a:p>
          <a:p>
            <a:r>
              <a:rPr lang="fr-FR" sz="2000">
                <a:solidFill>
                  <a:schemeClr val="bg1"/>
                </a:solidFill>
                <a:latin typeface="Calibri Light" panose="020F0302020204030204" pitchFamily="34" charset="0"/>
                <a:cs typeface="Calibri Light" panose="020F0302020204030204" pitchFamily="34" charset="0"/>
              </a:rPr>
              <a:t>Existe-t-il un conflit au sein du club ?</a:t>
            </a:r>
          </a:p>
          <a:p>
            <a:pPr marL="0" indent="0">
              <a:buNone/>
            </a:pPr>
            <a:r>
              <a:rPr lang="fr-FR" sz="2000">
                <a:solidFill>
                  <a:schemeClr val="bg1"/>
                </a:solidFill>
                <a:latin typeface="Calibri Light" panose="020F0302020204030204" pitchFamily="34" charset="0"/>
                <a:cs typeface="Calibri Light" panose="020F0302020204030204" pitchFamily="34" charset="0"/>
              </a:rPr>
              <a:t> </a:t>
            </a:r>
          </a:p>
          <a:p>
            <a:r>
              <a:rPr lang="fr-FR" sz="2000">
                <a:solidFill>
                  <a:schemeClr val="bg1"/>
                </a:solidFill>
                <a:latin typeface="Calibri Light" panose="020F0302020204030204" pitchFamily="34" charset="0"/>
                <a:cs typeface="Calibri Light" panose="020F0302020204030204" pitchFamily="34" charset="0"/>
              </a:rPr>
              <a:t>Existe-t-il un besoin pour plus de communications entre les membres du club ?</a:t>
            </a:r>
          </a:p>
          <a:p>
            <a:pPr marL="0" indent="0">
              <a:buNone/>
            </a:pPr>
            <a:r>
              <a:rPr lang="fr-FR" sz="2000">
                <a:solidFill>
                  <a:schemeClr val="bg1"/>
                </a:solidFill>
                <a:latin typeface="Calibri Light" panose="020F0302020204030204" pitchFamily="34" charset="0"/>
                <a:cs typeface="Calibri Light" panose="020F0302020204030204" pitchFamily="34" charset="0"/>
              </a:rPr>
              <a:t> </a:t>
            </a:r>
          </a:p>
          <a:p>
            <a:r>
              <a:rPr lang="fr-FR" sz="2000">
                <a:solidFill>
                  <a:schemeClr val="bg1"/>
                </a:solidFill>
                <a:latin typeface="Calibri Light" panose="020F0302020204030204" pitchFamily="34" charset="0"/>
                <a:cs typeface="Calibri Light" panose="020F0302020204030204" pitchFamily="34" charset="0"/>
              </a:rPr>
              <a:t>Si vous pouviez changer une seule chose, quelle serait-elle ?  </a:t>
            </a:r>
          </a:p>
          <a:p>
            <a:pPr marL="0" indent="0">
              <a:buNone/>
            </a:pPr>
            <a:endParaRPr lang="en-US" sz="2000" dirty="0">
              <a:solidFill>
                <a:schemeClr val="bg1"/>
              </a:solidFill>
              <a:latin typeface="Arial" panose="020B0604020202020204" pitchFamily="34" charset="0"/>
              <a:cs typeface="Arial" panose="020B0604020202020204" pitchFamily="34" charset="0"/>
            </a:endParaRPr>
          </a:p>
          <a:p>
            <a:pPr marL="0" indent="0">
              <a:buNone/>
            </a:pPr>
            <a:endParaRPr lang="en-US" sz="2000" kern="0" dirty="0">
              <a:solidFill>
                <a:schemeClr val="bg1"/>
              </a:solidFill>
              <a:latin typeface="Arial" panose="020B0604020202020204" pitchFamily="34" charset="0"/>
              <a:ea typeface="Arial" charset="0"/>
              <a:cs typeface="Arial" panose="020B0604020202020204" pitchFamily="34"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811085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16398"/>
            <a:ext cx="121920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6477000" y="1552694"/>
            <a:ext cx="4906701" cy="3785405"/>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342900" indent="-342900" algn="l">
              <a:buFont typeface="Arial" panose="020B0604020202020204" pitchFamily="34" charset="0"/>
              <a:buChar char="•"/>
            </a:pPr>
            <a:endParaRPr lang="en-US" sz="2400" kern="0" dirty="0">
              <a:solidFill>
                <a:srgbClr val="0A5496"/>
              </a:solidFill>
              <a:latin typeface="HelveticaNeueLT Std Lt" panose="020B0403020202020204" pitchFamily="34" charset="0"/>
              <a:ea typeface="Arial" charset="0"/>
              <a:cs typeface="Arial" charset="0"/>
            </a:endParaRPr>
          </a:p>
        </p:txBody>
      </p:sp>
      <p:sp>
        <p:nvSpPr>
          <p:cNvPr id="9" name="Title 2"/>
          <p:cNvSpPr txBox="1">
            <a:spLocks/>
          </p:cNvSpPr>
          <p:nvPr/>
        </p:nvSpPr>
        <p:spPr>
          <a:xfrm>
            <a:off x="95891" y="237515"/>
            <a:ext cx="11029309" cy="689340"/>
          </a:xfrm>
        </p:spPr>
        <p:txBody>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600" dirty="0">
                <a:solidFill>
                  <a:schemeClr val="bg1"/>
                </a:solidFill>
                <a:latin typeface="Calibri Light" panose="020F0302020204030204" pitchFamily="34" charset="0"/>
                <a:cs typeface="Calibri Light" panose="020F0302020204030204" pitchFamily="34" charset="0"/>
              </a:rPr>
              <a:t>Outils Fonctionnement du club et qualité</a:t>
            </a:r>
          </a:p>
        </p:txBody>
      </p:sp>
      <p:sp>
        <p:nvSpPr>
          <p:cNvPr id="15" name="TextBox 14"/>
          <p:cNvSpPr txBox="1"/>
          <p:nvPr/>
        </p:nvSpPr>
        <p:spPr>
          <a:xfrm>
            <a:off x="3490086" y="2230207"/>
            <a:ext cx="2228793" cy="1015663"/>
          </a:xfrm>
          <a:prstGeom prst="rect">
            <a:avLst/>
          </a:prstGeom>
          <a:noFill/>
        </p:spPr>
        <p:txBody>
          <a:bodyPr wrap="square" rtlCol="0">
            <a:spAutoFit/>
          </a:bodyPr>
          <a:lstStyle/>
          <a:p>
            <a:r>
              <a:rPr lang="fr-FR" sz="3000" dirty="0">
                <a:solidFill>
                  <a:schemeClr val="bg1"/>
                </a:solidFill>
                <a:latin typeface="Calibri Light" panose="020F0302020204030204" pitchFamily="34" charset="0"/>
                <a:cs typeface="Calibri Light" panose="020F0302020204030204" pitchFamily="34" charset="0"/>
              </a:rPr>
              <a:t>Votre club, à votre façon !</a:t>
            </a:r>
          </a:p>
        </p:txBody>
      </p:sp>
      <p:sp>
        <p:nvSpPr>
          <p:cNvPr id="16" name="TextBox 15"/>
          <p:cNvSpPr txBox="1"/>
          <p:nvPr/>
        </p:nvSpPr>
        <p:spPr>
          <a:xfrm>
            <a:off x="581670" y="5365267"/>
            <a:ext cx="2302096" cy="1200329"/>
          </a:xfrm>
          <a:prstGeom prst="rect">
            <a:avLst/>
          </a:prstGeom>
          <a:noFill/>
        </p:spPr>
        <p:txBody>
          <a:bodyPr wrap="square" rtlCol="0">
            <a:spAutoFit/>
          </a:bodyPr>
          <a:lstStyle/>
          <a:p>
            <a:r>
              <a:rPr lang="fr-FR" sz="2400" dirty="0">
                <a:solidFill>
                  <a:schemeClr val="bg1"/>
                </a:solidFill>
                <a:latin typeface="Calibri Light" panose="020F0302020204030204" pitchFamily="34" charset="0"/>
                <a:cs typeface="Calibri Light" panose="020F0302020204030204" pitchFamily="34" charset="0"/>
              </a:rPr>
              <a:t>Texte standard de constitution et statuts</a:t>
            </a:r>
          </a:p>
        </p:txBody>
      </p:sp>
      <p:sp>
        <p:nvSpPr>
          <p:cNvPr id="17" name="TextBox 16"/>
          <p:cNvSpPr txBox="1"/>
          <p:nvPr/>
        </p:nvSpPr>
        <p:spPr>
          <a:xfrm>
            <a:off x="6348105" y="5261503"/>
            <a:ext cx="2578844" cy="1464759"/>
          </a:xfrm>
          <a:prstGeom prst="rect">
            <a:avLst/>
          </a:prstGeom>
          <a:noFill/>
        </p:spPr>
        <p:txBody>
          <a:bodyPr wrap="square" rtlCol="0">
            <a:spAutoFit/>
          </a:bodyPr>
          <a:lstStyle/>
          <a:p>
            <a:r>
              <a:rPr lang="fr-FR" sz="3000" dirty="0">
                <a:solidFill>
                  <a:schemeClr val="bg1"/>
                </a:solidFill>
                <a:latin typeface="Calibri Light" panose="020F0302020204030204" pitchFamily="34" charset="0"/>
                <a:cs typeface="Calibri Light" panose="020F0302020204030204" pitchFamily="34" charset="0"/>
              </a:rPr>
              <a:t>e-Books pour chaque officiel de club</a:t>
            </a:r>
          </a:p>
        </p:txBody>
      </p:sp>
      <p:sp>
        <p:nvSpPr>
          <p:cNvPr id="18" name="TextBox 17"/>
          <p:cNvSpPr txBox="1"/>
          <p:nvPr/>
        </p:nvSpPr>
        <p:spPr>
          <a:xfrm>
            <a:off x="9506210" y="1152868"/>
            <a:ext cx="2672485" cy="1994367"/>
          </a:xfrm>
          <a:prstGeom prst="rect">
            <a:avLst/>
          </a:prstGeom>
          <a:noFill/>
        </p:spPr>
        <p:txBody>
          <a:bodyPr wrap="square" rtlCol="0">
            <a:spAutoFit/>
          </a:bodyPr>
          <a:lstStyle/>
          <a:p>
            <a:r>
              <a:rPr lang="fr-FR" sz="3000" dirty="0">
                <a:solidFill>
                  <a:schemeClr val="bg1"/>
                </a:solidFill>
                <a:latin typeface="Calibri Light" panose="020F0302020204030204" pitchFamily="34" charset="0"/>
                <a:cs typeface="Calibri Light" panose="020F0302020204030204" pitchFamily="34" charset="0"/>
              </a:rPr>
              <a:t>Outils pour la formulation d’objectifs et de plan d’action</a:t>
            </a:r>
          </a:p>
        </p:txBody>
      </p:sp>
      <p:grpSp>
        <p:nvGrpSpPr>
          <p:cNvPr id="20" name="Group 19">
            <a:extLst>
              <a:ext uri="{FF2B5EF4-FFF2-40B4-BE49-F238E27FC236}">
                <a16:creationId xmlns:a16="http://schemas.microsoft.com/office/drawing/2014/main" id="{6F052A0E-BCCE-45FA-B5D0-1FA06676EA34}"/>
              </a:ext>
            </a:extLst>
          </p:cNvPr>
          <p:cNvGrpSpPr/>
          <p:nvPr/>
        </p:nvGrpSpPr>
        <p:grpSpPr>
          <a:xfrm>
            <a:off x="255316" y="1941402"/>
            <a:ext cx="2760538" cy="3291821"/>
            <a:chOff x="276776" y="1771239"/>
            <a:chExt cx="2606990" cy="2933136"/>
          </a:xfrm>
          <a:effectLst>
            <a:outerShdw blurRad="63500" sx="102000" sy="102000" algn="ctr" rotWithShape="0">
              <a:schemeClr val="accent1">
                <a:alpha val="40000"/>
              </a:schemeClr>
            </a:outerShdw>
          </a:effectLst>
        </p:grpSpPr>
        <p:pic>
          <p:nvPicPr>
            <p:cNvPr id="5" name="Picture 4">
              <a:extLst>
                <a:ext uri="{FF2B5EF4-FFF2-40B4-BE49-F238E27FC236}">
                  <a16:creationId xmlns:a16="http://schemas.microsoft.com/office/drawing/2014/main" id="{43963A97-3561-44AE-9CF2-4BEE17D5175C}"/>
                </a:ext>
              </a:extLst>
            </p:cNvPr>
            <p:cNvPicPr>
              <a:picLocks noChangeAspect="1"/>
            </p:cNvPicPr>
            <p:nvPr/>
          </p:nvPicPr>
          <p:blipFill>
            <a:blip r:embed="rId3"/>
            <a:stretch>
              <a:fillRect/>
            </a:stretch>
          </p:blipFill>
          <p:spPr>
            <a:xfrm>
              <a:off x="276776" y="1771239"/>
              <a:ext cx="2606990" cy="2749644"/>
            </a:xfrm>
            <a:prstGeom prst="rect">
              <a:avLst/>
            </a:prstGeom>
          </p:spPr>
        </p:pic>
        <p:pic>
          <p:nvPicPr>
            <p:cNvPr id="13" name="Picture 12">
              <a:extLst>
                <a:ext uri="{FF2B5EF4-FFF2-40B4-BE49-F238E27FC236}">
                  <a16:creationId xmlns:a16="http://schemas.microsoft.com/office/drawing/2014/main" id="{56092B50-FA01-45FB-8EF4-927F238A70AE}"/>
                </a:ext>
              </a:extLst>
            </p:cNvPr>
            <p:cNvPicPr>
              <a:picLocks noChangeAspect="1"/>
            </p:cNvPicPr>
            <p:nvPr/>
          </p:nvPicPr>
          <p:blipFill>
            <a:blip r:embed="rId4"/>
            <a:stretch>
              <a:fillRect/>
            </a:stretch>
          </p:blipFill>
          <p:spPr>
            <a:xfrm>
              <a:off x="276776" y="4521557"/>
              <a:ext cx="2606990" cy="182818"/>
            </a:xfrm>
            <a:prstGeom prst="rect">
              <a:avLst/>
            </a:prstGeom>
          </p:spPr>
        </p:pic>
      </p:grpSp>
      <p:pic>
        <p:nvPicPr>
          <p:cNvPr id="22" name="Picture 21">
            <a:extLst>
              <a:ext uri="{FF2B5EF4-FFF2-40B4-BE49-F238E27FC236}">
                <a16:creationId xmlns:a16="http://schemas.microsoft.com/office/drawing/2014/main" id="{29625C20-DD23-4501-BE0C-D535C9A668BF}"/>
              </a:ext>
            </a:extLst>
          </p:cNvPr>
          <p:cNvPicPr>
            <a:picLocks noChangeAspect="1"/>
          </p:cNvPicPr>
          <p:nvPr/>
        </p:nvPicPr>
        <p:blipFill>
          <a:blip r:embed="rId5"/>
          <a:stretch>
            <a:fillRect/>
          </a:stretch>
        </p:blipFill>
        <p:spPr>
          <a:xfrm>
            <a:off x="3270199" y="3352800"/>
            <a:ext cx="2557225" cy="3279742"/>
          </a:xfrm>
          <a:prstGeom prst="rect">
            <a:avLst/>
          </a:prstGeom>
          <a:effectLst>
            <a:outerShdw blurRad="63500" sx="102000" sy="102000" algn="ctr" rotWithShape="0">
              <a:schemeClr val="accent1">
                <a:alpha val="40000"/>
              </a:schemeClr>
            </a:outerShdw>
          </a:effectLst>
        </p:spPr>
      </p:pic>
      <p:pic>
        <p:nvPicPr>
          <p:cNvPr id="24" name="Picture 23">
            <a:extLst>
              <a:ext uri="{FF2B5EF4-FFF2-40B4-BE49-F238E27FC236}">
                <a16:creationId xmlns:a16="http://schemas.microsoft.com/office/drawing/2014/main" id="{2859FF45-45DF-4441-95F9-923ED2B71B7B}"/>
              </a:ext>
            </a:extLst>
          </p:cNvPr>
          <p:cNvPicPr>
            <a:picLocks noChangeAspect="1"/>
          </p:cNvPicPr>
          <p:nvPr/>
        </p:nvPicPr>
        <p:blipFill>
          <a:blip r:embed="rId6"/>
          <a:stretch>
            <a:fillRect/>
          </a:stretch>
        </p:blipFill>
        <p:spPr>
          <a:xfrm>
            <a:off x="6247636" y="1672053"/>
            <a:ext cx="2701335" cy="3517608"/>
          </a:xfrm>
          <a:prstGeom prst="rect">
            <a:avLst/>
          </a:prstGeom>
          <a:effectLst>
            <a:outerShdw blurRad="63500" sx="102000" sy="102000" algn="ctr" rotWithShape="0">
              <a:schemeClr val="accent1">
                <a:alpha val="40000"/>
              </a:schemeClr>
            </a:outerShdw>
          </a:effectLst>
        </p:spPr>
      </p:pic>
      <p:pic>
        <p:nvPicPr>
          <p:cNvPr id="26" name="Picture 25">
            <a:extLst>
              <a:ext uri="{FF2B5EF4-FFF2-40B4-BE49-F238E27FC236}">
                <a16:creationId xmlns:a16="http://schemas.microsoft.com/office/drawing/2014/main" id="{974E9BE8-7B2F-4326-B8F4-B0CE9BDD5638}"/>
              </a:ext>
            </a:extLst>
          </p:cNvPr>
          <p:cNvPicPr>
            <a:picLocks noChangeAspect="1"/>
          </p:cNvPicPr>
          <p:nvPr/>
        </p:nvPicPr>
        <p:blipFill>
          <a:blip r:embed="rId7"/>
          <a:stretch>
            <a:fillRect/>
          </a:stretch>
        </p:blipFill>
        <p:spPr>
          <a:xfrm>
            <a:off x="9360766" y="3238800"/>
            <a:ext cx="2704312" cy="3487462"/>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1936460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1">
            <a:extLst>
              <a:ext uri="{FF2B5EF4-FFF2-40B4-BE49-F238E27FC236}">
                <a16:creationId xmlns:a16="http://schemas.microsoft.com/office/drawing/2014/main" id="{B3D6FFF4-0167-40D3-936B-C4FB8F8402A1}"/>
              </a:ext>
            </a:extLst>
          </p:cNvPr>
          <p:cNvSpPr txBox="1">
            <a:spLocks/>
          </p:cNvSpPr>
          <p:nvPr/>
        </p:nvSpPr>
        <p:spPr>
          <a:xfrm>
            <a:off x="304800" y="228600"/>
            <a:ext cx="11734800" cy="13716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4000">
                <a:solidFill>
                  <a:schemeClr val="accent1"/>
                </a:solidFill>
                <a:latin typeface="Calibri Light" panose="020F0302020204030204" pitchFamily="34" charset="0"/>
                <a:cs typeface="Calibri Light" panose="020F0302020204030204" pitchFamily="34" charset="0"/>
              </a:rPr>
              <a:t>Évaluation 4 : Faire connaître les accomplissements de votre club au grand public</a:t>
            </a:r>
          </a:p>
        </p:txBody>
      </p:sp>
      <p:sp>
        <p:nvSpPr>
          <p:cNvPr id="11" name="Text Placeholder 1">
            <a:extLst>
              <a:ext uri="{FF2B5EF4-FFF2-40B4-BE49-F238E27FC236}">
                <a16:creationId xmlns:a16="http://schemas.microsoft.com/office/drawing/2014/main" id="{3BF9334D-D899-48C0-A191-AA5CB502E6E4}"/>
              </a:ext>
            </a:extLst>
          </p:cNvPr>
          <p:cNvSpPr txBox="1">
            <a:spLocks/>
          </p:cNvSpPr>
          <p:nvPr/>
        </p:nvSpPr>
        <p:spPr>
          <a:xfrm>
            <a:off x="304800" y="1752600"/>
            <a:ext cx="10668000" cy="797888"/>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3200">
                <a:solidFill>
                  <a:schemeClr val="bg1"/>
                </a:solidFill>
                <a:latin typeface="Calibri Light" panose="020F0302020204030204" pitchFamily="34" charset="0"/>
                <a:cs typeface="Calibri Light" panose="020F0302020204030204" pitchFamily="34" charset="0"/>
              </a:rPr>
              <a:t>Remplir l’évaluation en pages 8-9</a:t>
            </a:r>
          </a:p>
        </p:txBody>
      </p:sp>
      <p:pic>
        <p:nvPicPr>
          <p:cNvPr id="8" name="Picture 7">
            <a:extLst>
              <a:ext uri="{FF2B5EF4-FFF2-40B4-BE49-F238E27FC236}">
                <a16:creationId xmlns:a16="http://schemas.microsoft.com/office/drawing/2014/main" id="{2AA8D73C-25E8-4942-8CEF-DA6075F60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0" y="3429000"/>
            <a:ext cx="3813247" cy="2859935"/>
          </a:xfrm>
          <a:prstGeom prst="rect">
            <a:avLst/>
          </a:prstGeom>
          <a:effectLst>
            <a:outerShdw blurRad="50800" dist="38100" dir="2700000" algn="tl" rotWithShape="0">
              <a:prstClr val="black">
                <a:alpha val="40000"/>
              </a:prstClr>
            </a:outerShdw>
          </a:effectLst>
        </p:spPr>
      </p:pic>
      <p:sp>
        <p:nvSpPr>
          <p:cNvPr id="10" name="Content Placeholder 6">
            <a:extLst>
              <a:ext uri="{FF2B5EF4-FFF2-40B4-BE49-F238E27FC236}">
                <a16:creationId xmlns:a16="http://schemas.microsoft.com/office/drawing/2014/main" id="{DE949D73-DCF2-4CAB-9D05-783165E877A0}"/>
              </a:ext>
            </a:extLst>
          </p:cNvPr>
          <p:cNvSpPr txBox="1">
            <a:spLocks/>
          </p:cNvSpPr>
          <p:nvPr/>
        </p:nvSpPr>
        <p:spPr bwMode="auto">
          <a:xfrm>
            <a:off x="285750" y="2895600"/>
            <a:ext cx="741045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000" dirty="0">
                <a:solidFill>
                  <a:schemeClr val="bg1"/>
                </a:solidFill>
                <a:latin typeface="Calibri Light" panose="020F0302020204030204" pitchFamily="34" charset="0"/>
                <a:ea typeface="Arial" charset="0"/>
                <a:cs typeface="Calibri Light" panose="020F0302020204030204" pitchFamily="34" charset="0"/>
              </a:rPr>
              <a:t>Perception négative ou positive de votre club par le public</a:t>
            </a:r>
          </a:p>
          <a:p>
            <a:pPr marL="0" indent="0">
              <a:buNone/>
            </a:pPr>
            <a:endParaRPr lang="en-US" sz="2000" kern="0" dirty="0">
              <a:solidFill>
                <a:schemeClr val="bg1"/>
              </a:solidFill>
              <a:latin typeface="Calibri Light" panose="020F0302020204030204" pitchFamily="34" charset="0"/>
              <a:ea typeface="Arial" charset="0"/>
              <a:cs typeface="Calibri Light" panose="020F0302020204030204" pitchFamily="34" charset="0"/>
            </a:endParaRPr>
          </a:p>
          <a:p>
            <a:r>
              <a:rPr lang="fr-FR" sz="2000" dirty="0">
                <a:solidFill>
                  <a:schemeClr val="bg1"/>
                </a:solidFill>
                <a:latin typeface="Calibri Light" panose="020F0302020204030204" pitchFamily="34" charset="0"/>
                <a:ea typeface="Arial" charset="0"/>
                <a:cs typeface="Calibri Light" panose="020F0302020204030204" pitchFamily="34" charset="0"/>
              </a:rPr>
              <a:t>Visibilité auprès des leaders locaux</a:t>
            </a:r>
          </a:p>
          <a:p>
            <a:pPr marL="0" indent="0">
              <a:buNone/>
            </a:pPr>
            <a:endParaRPr lang="en-US" sz="2000" kern="0" dirty="0">
              <a:solidFill>
                <a:schemeClr val="bg1"/>
              </a:solidFill>
              <a:latin typeface="Calibri Light" panose="020F0302020204030204" pitchFamily="34" charset="0"/>
              <a:ea typeface="Arial" charset="0"/>
              <a:cs typeface="Calibri Light" panose="020F0302020204030204" pitchFamily="34" charset="0"/>
            </a:endParaRPr>
          </a:p>
          <a:p>
            <a:r>
              <a:rPr lang="fr-FR" sz="2000" dirty="0">
                <a:solidFill>
                  <a:schemeClr val="bg1"/>
                </a:solidFill>
                <a:latin typeface="Calibri Light" panose="020F0302020204030204" pitchFamily="34" charset="0"/>
                <a:ea typeface="Arial" charset="0"/>
                <a:cs typeface="Calibri Light" panose="020F0302020204030204" pitchFamily="34" charset="0"/>
              </a:rPr>
              <a:t>Liens avec les médias locaux et les réseaux sociaux</a:t>
            </a:r>
          </a:p>
          <a:p>
            <a:endParaRPr lang="en-US" sz="2000" kern="0" dirty="0">
              <a:solidFill>
                <a:schemeClr val="bg1"/>
              </a:solidFill>
              <a:latin typeface="Calibri Light" panose="020F0302020204030204" pitchFamily="34" charset="0"/>
              <a:ea typeface="Arial" charset="0"/>
              <a:cs typeface="Calibri Light" panose="020F0302020204030204" pitchFamily="34" charset="0"/>
            </a:endParaRPr>
          </a:p>
          <a:p>
            <a:r>
              <a:rPr lang="fr-FR" sz="2000" dirty="0">
                <a:solidFill>
                  <a:schemeClr val="bg1"/>
                </a:solidFill>
                <a:latin typeface="Calibri Light" panose="020F0302020204030204" pitchFamily="34" charset="0"/>
                <a:ea typeface="Arial" charset="0"/>
                <a:cs typeface="Calibri Light" panose="020F0302020204030204" pitchFamily="34" charset="0"/>
              </a:rPr>
              <a:t>Efficacité de la communication interne</a:t>
            </a: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535516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1">
            <a:extLst>
              <a:ext uri="{FF2B5EF4-FFF2-40B4-BE49-F238E27FC236}">
                <a16:creationId xmlns:a16="http://schemas.microsoft.com/office/drawing/2014/main" id="{B3D6FFF4-0167-40D3-936B-C4FB8F8402A1}"/>
              </a:ext>
            </a:extLst>
          </p:cNvPr>
          <p:cNvSpPr txBox="1">
            <a:spLocks/>
          </p:cNvSpPr>
          <p:nvPr/>
        </p:nvSpPr>
        <p:spPr>
          <a:xfrm>
            <a:off x="304800" y="228600"/>
            <a:ext cx="11734800" cy="13716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4000">
                <a:solidFill>
                  <a:schemeClr val="accent1"/>
                </a:solidFill>
                <a:latin typeface="Calibri Light" panose="020F0302020204030204" pitchFamily="34" charset="0"/>
                <a:cs typeface="Calibri Light" panose="020F0302020204030204" pitchFamily="34" charset="0"/>
              </a:rPr>
              <a:t>Évaluation 4 : Faire connaître les accomplissements de votre club au grand public</a:t>
            </a:r>
          </a:p>
        </p:txBody>
      </p:sp>
      <p:sp>
        <p:nvSpPr>
          <p:cNvPr id="11" name="Text Placeholder 1">
            <a:extLst>
              <a:ext uri="{FF2B5EF4-FFF2-40B4-BE49-F238E27FC236}">
                <a16:creationId xmlns:a16="http://schemas.microsoft.com/office/drawing/2014/main" id="{3BF9334D-D899-48C0-A191-AA5CB502E6E4}"/>
              </a:ext>
            </a:extLst>
          </p:cNvPr>
          <p:cNvSpPr txBox="1">
            <a:spLocks/>
          </p:cNvSpPr>
          <p:nvPr/>
        </p:nvSpPr>
        <p:spPr>
          <a:xfrm>
            <a:off x="285750" y="2085324"/>
            <a:ext cx="10932958" cy="756138"/>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3200">
                <a:solidFill>
                  <a:schemeClr val="bg1"/>
                </a:solidFill>
                <a:latin typeface="Calibri Light" panose="020F0302020204030204" pitchFamily="34" charset="0"/>
                <a:cs typeface="Calibri Light" panose="020F0302020204030204" pitchFamily="34" charset="0"/>
              </a:rPr>
              <a:t>Remplir l’évaluation Responsables en pages 8-9</a:t>
            </a:r>
          </a:p>
        </p:txBody>
      </p:sp>
      <p:sp>
        <p:nvSpPr>
          <p:cNvPr id="8" name="Content Placeholder 6">
            <a:extLst>
              <a:ext uri="{FF2B5EF4-FFF2-40B4-BE49-F238E27FC236}">
                <a16:creationId xmlns:a16="http://schemas.microsoft.com/office/drawing/2014/main" id="{44805AD9-431C-459E-820E-D2229484E562}"/>
              </a:ext>
            </a:extLst>
          </p:cNvPr>
          <p:cNvSpPr txBox="1">
            <a:spLocks/>
          </p:cNvSpPr>
          <p:nvPr/>
        </p:nvSpPr>
        <p:spPr bwMode="auto">
          <a:xfrm>
            <a:off x="685800" y="3733800"/>
            <a:ext cx="95250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000" dirty="0">
                <a:solidFill>
                  <a:schemeClr val="bg1"/>
                </a:solidFill>
                <a:latin typeface="Calibri Light" panose="020F0302020204030204" pitchFamily="34" charset="0"/>
                <a:cs typeface="Calibri Light" panose="020F0302020204030204" pitchFamily="34" charset="0"/>
              </a:rPr>
              <a:t>Comment notre club est-il perçu par le public local ? </a:t>
            </a:r>
          </a:p>
          <a:p>
            <a:endParaRPr lang="en-US" sz="2000" dirty="0">
              <a:solidFill>
                <a:schemeClr val="bg1"/>
              </a:solidFill>
              <a:latin typeface="Calibri Light" panose="020F0302020204030204" pitchFamily="34" charset="0"/>
              <a:cs typeface="Calibri Light" panose="020F0302020204030204" pitchFamily="34" charset="0"/>
            </a:endParaRPr>
          </a:p>
          <a:p>
            <a:r>
              <a:rPr lang="fr-FR" sz="2000" dirty="0">
                <a:solidFill>
                  <a:schemeClr val="bg1"/>
                </a:solidFill>
                <a:latin typeface="Calibri Light" panose="020F0302020204030204" pitchFamily="34" charset="0"/>
                <a:cs typeface="Calibri Light" panose="020F0302020204030204" pitchFamily="34" charset="0"/>
              </a:rPr>
              <a:t>Que peut faire notre club pour faire évoluer l’opinion publique sur le Lions et accroître notre visibilité ? </a:t>
            </a:r>
          </a:p>
          <a:p>
            <a:pPr marL="0" indent="0">
              <a:buNone/>
            </a:pPr>
            <a:endParaRPr lang="en-US" sz="2000" dirty="0">
              <a:solidFill>
                <a:schemeClr val="bg1"/>
              </a:solidFill>
              <a:latin typeface="Arial" panose="020B0604020202020204" pitchFamily="34" charset="0"/>
              <a:cs typeface="Arial" panose="020B0604020202020204" pitchFamily="34" charset="0"/>
            </a:endParaRPr>
          </a:p>
          <a:p>
            <a:pPr marL="0" indent="0">
              <a:buNone/>
            </a:pPr>
            <a:endParaRPr lang="en-US" sz="2000" kern="0" dirty="0">
              <a:solidFill>
                <a:schemeClr val="bg1"/>
              </a:solidFill>
              <a:latin typeface="Arial" panose="020B0604020202020204" pitchFamily="34" charset="0"/>
              <a:ea typeface="Arial" charset="0"/>
              <a:cs typeface="Arial" panose="020B0604020202020204" pitchFamily="34"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457729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47644" y="214089"/>
            <a:ext cx="10039356" cy="774700"/>
          </a:xfrm>
        </p:spPr>
        <p:txBody>
          <a:bodyPr/>
          <a:lstStyle/>
          <a:p>
            <a:pPr algn="l"/>
            <a:r>
              <a:rPr lang="fr-FR" sz="3600" dirty="0">
                <a:solidFill>
                  <a:schemeClr val="bg1"/>
                </a:solidFill>
                <a:latin typeface="Calibri Light" panose="020F0302020204030204" pitchFamily="34" charset="0"/>
                <a:cs typeface="Calibri Light" panose="020F0302020204030204" pitchFamily="34" charset="0"/>
              </a:rPr>
              <a:t>Outils de relations publiques et médias</a:t>
            </a:r>
          </a:p>
        </p:txBody>
      </p:sp>
      <p:pic>
        <p:nvPicPr>
          <p:cNvPr id="8" name="Picture 7"/>
          <p:cNvPicPr>
            <a:picLocks noChangeAspect="1"/>
          </p:cNvPicPr>
          <p:nvPr/>
        </p:nvPicPr>
        <p:blipFill>
          <a:blip r:embed="rId3"/>
          <a:stretch>
            <a:fillRect/>
          </a:stretch>
        </p:blipFill>
        <p:spPr>
          <a:xfrm>
            <a:off x="7255605" y="797758"/>
            <a:ext cx="4724887" cy="1111738"/>
          </a:xfrm>
          <a:prstGeom prst="rect">
            <a:avLst/>
          </a:prstGeom>
          <a:ln w="25400">
            <a:solidFill>
              <a:schemeClr val="accent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EDDDF35F-624C-4730-9E60-7AD67CC2E1CA}"/>
              </a:ext>
            </a:extLst>
          </p:cNvPr>
          <p:cNvPicPr>
            <a:picLocks noChangeAspect="1"/>
          </p:cNvPicPr>
          <p:nvPr/>
        </p:nvPicPr>
        <p:blipFill>
          <a:blip r:embed="rId4"/>
          <a:stretch>
            <a:fillRect/>
          </a:stretch>
        </p:blipFill>
        <p:spPr>
          <a:xfrm>
            <a:off x="3641796" y="3176811"/>
            <a:ext cx="2571750" cy="3467100"/>
          </a:xfrm>
          <a:prstGeom prst="rect">
            <a:avLst/>
          </a:prstGeom>
          <a:ln w="19050">
            <a:solidFill>
              <a:srgbClr val="F0C300"/>
            </a:solidFill>
          </a:ln>
          <a:effectLst>
            <a:outerShdw blurRad="152400" dist="317500" dir="5400000" sx="90000" sy="-19000" rotWithShape="0">
              <a:prstClr val="black">
                <a:alpha val="15000"/>
              </a:prstClr>
            </a:outerShdw>
          </a:effectLst>
        </p:spPr>
      </p:pic>
      <p:sp>
        <p:nvSpPr>
          <p:cNvPr id="11" name="TextBox 10">
            <a:extLst>
              <a:ext uri="{FF2B5EF4-FFF2-40B4-BE49-F238E27FC236}">
                <a16:creationId xmlns:a16="http://schemas.microsoft.com/office/drawing/2014/main" id="{28001F58-25C1-4FA5-9EDD-AA2C5C39D6B3}"/>
              </a:ext>
            </a:extLst>
          </p:cNvPr>
          <p:cNvSpPr txBox="1"/>
          <p:nvPr/>
        </p:nvSpPr>
        <p:spPr>
          <a:xfrm>
            <a:off x="3814103" y="2161148"/>
            <a:ext cx="3187539" cy="1015663"/>
          </a:xfrm>
          <a:prstGeom prst="rect">
            <a:avLst/>
          </a:prstGeom>
          <a:noFill/>
        </p:spPr>
        <p:txBody>
          <a:bodyPr wrap="none" rtlCol="0">
            <a:spAutoFit/>
          </a:bodyPr>
          <a:lstStyle/>
          <a:p>
            <a:r>
              <a:rPr lang="fr-FR" sz="3000" dirty="0">
                <a:solidFill>
                  <a:schemeClr val="bg1"/>
                </a:solidFill>
                <a:latin typeface="Calibri Light" panose="020F0302020204030204" pitchFamily="34" charset="0"/>
                <a:cs typeface="Calibri Light" panose="020F0302020204030204" pitchFamily="34" charset="0"/>
              </a:rPr>
              <a:t>Concours d'affiches</a:t>
            </a:r>
            <a:br>
              <a:rPr lang="fr-FR" sz="3000" dirty="0">
                <a:solidFill>
                  <a:schemeClr val="bg1"/>
                </a:solidFill>
                <a:latin typeface="Calibri Light" panose="020F0302020204030204" pitchFamily="34" charset="0"/>
                <a:cs typeface="Calibri Light" panose="020F0302020204030204" pitchFamily="34" charset="0"/>
              </a:rPr>
            </a:br>
            <a:r>
              <a:rPr lang="fr-FR" sz="3000" dirty="0">
                <a:solidFill>
                  <a:schemeClr val="bg1"/>
                </a:solidFill>
                <a:latin typeface="Calibri Light" panose="020F0302020204030204" pitchFamily="34" charset="0"/>
                <a:cs typeface="Calibri Light" panose="020F0302020204030204" pitchFamily="34" charset="0"/>
              </a:rPr>
              <a:t>de la paix</a:t>
            </a:r>
          </a:p>
        </p:txBody>
      </p:sp>
      <p:sp>
        <p:nvSpPr>
          <p:cNvPr id="12" name="TextBox 11">
            <a:extLst>
              <a:ext uri="{FF2B5EF4-FFF2-40B4-BE49-F238E27FC236}">
                <a16:creationId xmlns:a16="http://schemas.microsoft.com/office/drawing/2014/main" id="{9C0AC3A4-8802-4949-92C4-6FD78837DC74}"/>
              </a:ext>
            </a:extLst>
          </p:cNvPr>
          <p:cNvSpPr txBox="1"/>
          <p:nvPr/>
        </p:nvSpPr>
        <p:spPr>
          <a:xfrm>
            <a:off x="273312" y="1340166"/>
            <a:ext cx="3181356" cy="1477328"/>
          </a:xfrm>
          <a:prstGeom prst="rect">
            <a:avLst/>
          </a:prstGeom>
          <a:noFill/>
        </p:spPr>
        <p:txBody>
          <a:bodyPr wrap="square" rtlCol="0">
            <a:spAutoFit/>
          </a:bodyPr>
          <a:lstStyle/>
          <a:p>
            <a:r>
              <a:rPr lang="fr-FR" sz="3000" dirty="0">
                <a:solidFill>
                  <a:schemeClr val="bg1"/>
                </a:solidFill>
                <a:latin typeface="Calibri Light" panose="020F0302020204030204" pitchFamily="34" charset="0"/>
                <a:cs typeface="Calibri Light" panose="020F0302020204030204" pitchFamily="34" charset="0"/>
              </a:rPr>
              <a:t>Guide du président de la commission Marketing</a:t>
            </a:r>
          </a:p>
        </p:txBody>
      </p:sp>
      <p:pic>
        <p:nvPicPr>
          <p:cNvPr id="5" name="Picture 4">
            <a:extLst>
              <a:ext uri="{FF2B5EF4-FFF2-40B4-BE49-F238E27FC236}">
                <a16:creationId xmlns:a16="http://schemas.microsoft.com/office/drawing/2014/main" id="{7C3EA8A5-5644-4E21-BA9F-C0408F6AA144}"/>
              </a:ext>
            </a:extLst>
          </p:cNvPr>
          <p:cNvPicPr>
            <a:picLocks noChangeAspect="1"/>
          </p:cNvPicPr>
          <p:nvPr/>
        </p:nvPicPr>
        <p:blipFill>
          <a:blip r:embed="rId5"/>
          <a:stretch>
            <a:fillRect/>
          </a:stretch>
        </p:blipFill>
        <p:spPr>
          <a:xfrm>
            <a:off x="158870" y="2830204"/>
            <a:ext cx="2856791" cy="3681189"/>
          </a:xfrm>
          <a:prstGeom prst="rect">
            <a:avLst/>
          </a:prstGeom>
          <a:ln w="25400">
            <a:solidFill>
              <a:srgbClr val="F0C300"/>
            </a:solidFill>
          </a:ln>
        </p:spPr>
      </p:pic>
      <p:pic>
        <p:nvPicPr>
          <p:cNvPr id="7" name="Picture 6">
            <a:extLst>
              <a:ext uri="{FF2B5EF4-FFF2-40B4-BE49-F238E27FC236}">
                <a16:creationId xmlns:a16="http://schemas.microsoft.com/office/drawing/2014/main" id="{FF5D273B-3509-4C67-94C0-E9E0A9BD0464}"/>
              </a:ext>
            </a:extLst>
          </p:cNvPr>
          <p:cNvPicPr>
            <a:picLocks noChangeAspect="1"/>
          </p:cNvPicPr>
          <p:nvPr/>
        </p:nvPicPr>
        <p:blipFill>
          <a:blip r:embed="rId6"/>
          <a:stretch>
            <a:fillRect/>
          </a:stretch>
        </p:blipFill>
        <p:spPr>
          <a:xfrm>
            <a:off x="7011854" y="4245264"/>
            <a:ext cx="3311282" cy="2542782"/>
          </a:xfrm>
          <a:prstGeom prst="rect">
            <a:avLst/>
          </a:prstGeom>
          <a:effectLst>
            <a:outerShdw blurRad="63500" sx="102000" sy="102000" algn="ctr" rotWithShape="0">
              <a:schemeClr val="accent1">
                <a:alpha val="40000"/>
              </a:schemeClr>
            </a:outerShdw>
          </a:effectLst>
        </p:spPr>
      </p:pic>
      <p:pic>
        <p:nvPicPr>
          <p:cNvPr id="14" name="Picture 13">
            <a:extLst>
              <a:ext uri="{FF2B5EF4-FFF2-40B4-BE49-F238E27FC236}">
                <a16:creationId xmlns:a16="http://schemas.microsoft.com/office/drawing/2014/main" id="{14571286-9194-4999-8A30-848A244C0596}"/>
              </a:ext>
            </a:extLst>
          </p:cNvPr>
          <p:cNvPicPr>
            <a:picLocks noChangeAspect="1"/>
          </p:cNvPicPr>
          <p:nvPr/>
        </p:nvPicPr>
        <p:blipFill>
          <a:blip r:embed="rId7"/>
          <a:stretch>
            <a:fillRect/>
          </a:stretch>
        </p:blipFill>
        <p:spPr>
          <a:xfrm>
            <a:off x="8001000" y="2065359"/>
            <a:ext cx="3825292" cy="2040539"/>
          </a:xfrm>
          <a:prstGeom prst="rect">
            <a:avLst/>
          </a:prstGeom>
          <a:ln w="25400">
            <a:solidFill>
              <a:srgbClr val="F0C300"/>
            </a:solidFill>
          </a:ln>
        </p:spPr>
      </p:pic>
    </p:spTree>
    <p:extLst>
      <p:ext uri="{BB962C8B-B14F-4D97-AF65-F5344CB8AC3E}">
        <p14:creationId xmlns:p14="http://schemas.microsoft.com/office/powerpoint/2010/main" val="155312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16" name="Rectangle 15"/>
          <p:cNvSpPr/>
          <p:nvPr/>
        </p:nvSpPr>
        <p:spPr>
          <a:xfrm flipV="1">
            <a:off x="4913657" y="3657600"/>
            <a:ext cx="2590801"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Title 1"/>
          <p:cNvSpPr txBox="1">
            <a:spLocks/>
          </p:cNvSpPr>
          <p:nvPr/>
        </p:nvSpPr>
        <p:spPr>
          <a:xfrm>
            <a:off x="3352800" y="2551180"/>
            <a:ext cx="5712517" cy="8778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fr-FR" sz="4000">
                <a:solidFill>
                  <a:schemeClr val="bg1"/>
                </a:solidFill>
                <a:latin typeface="Calibri Light" panose="020F0302020204030204" pitchFamily="34" charset="0"/>
                <a:ea typeface="Arial" charset="0"/>
                <a:cs typeface="Calibri Light" panose="020F0302020204030204" pitchFamily="34" charset="0"/>
              </a:rPr>
              <a:t>PAUSE </a:t>
            </a: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Tree>
    <p:extLst>
      <p:ext uri="{BB962C8B-B14F-4D97-AF65-F5344CB8AC3E}">
        <p14:creationId xmlns:p14="http://schemas.microsoft.com/office/powerpoint/2010/main" val="3519800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8" name="Rectangle 7"/>
          <p:cNvSpPr/>
          <p:nvPr/>
        </p:nvSpPr>
        <p:spPr bwMode="auto">
          <a:xfrm>
            <a:off x="0" y="1"/>
            <a:ext cx="4486880" cy="6858000"/>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sp>
        <p:nvSpPr>
          <p:cNvPr id="12" name="Title 1"/>
          <p:cNvSpPr txBox="1">
            <a:spLocks/>
          </p:cNvSpPr>
          <p:nvPr/>
        </p:nvSpPr>
        <p:spPr>
          <a:xfrm>
            <a:off x="6400800" y="2781300"/>
            <a:ext cx="4876800" cy="1295400"/>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600" b="1" dirty="0">
                <a:solidFill>
                  <a:srgbClr val="0A5496"/>
                </a:solidFill>
                <a:latin typeface="Calibri Light" panose="020F0302020204030204" pitchFamily="34" charset="0"/>
                <a:ea typeface="Arial" charset="0"/>
                <a:cs typeface="Calibri Light" panose="020F0302020204030204" pitchFamily="34" charset="0"/>
              </a:rPr>
              <a:t>Formuler des objectifs</a:t>
            </a:r>
          </a:p>
          <a:p>
            <a:pPr algn="l"/>
            <a:endParaRPr lang="en-US" sz="3600" b="1" kern="0" dirty="0">
              <a:solidFill>
                <a:srgbClr val="0A5496"/>
              </a:solidFill>
              <a:latin typeface="Arial" charset="0"/>
              <a:ea typeface="Arial" charset="0"/>
              <a:cs typeface="Arial" charset="0"/>
            </a:endParaRPr>
          </a:p>
        </p:txBody>
      </p:sp>
      <p:sp>
        <p:nvSpPr>
          <p:cNvPr id="13" name="Rectangle 12"/>
          <p:cNvSpPr/>
          <p:nvPr/>
        </p:nvSpPr>
        <p:spPr>
          <a:xfrm>
            <a:off x="7772400" y="375230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4" name="TextBox 13">
            <a:extLst>
              <a:ext uri="{FF2B5EF4-FFF2-40B4-BE49-F238E27FC236}">
                <a16:creationId xmlns:a16="http://schemas.microsoft.com/office/drawing/2014/main" id="{8EF2DB6B-02EE-4C82-88F0-6109FAA95551}"/>
              </a:ext>
            </a:extLst>
          </p:cNvPr>
          <p:cNvSpPr txBox="1"/>
          <p:nvPr/>
        </p:nvSpPr>
        <p:spPr>
          <a:xfrm>
            <a:off x="381000" y="1600200"/>
            <a:ext cx="3429000" cy="3046988"/>
          </a:xfrm>
          <a:prstGeom prst="rect">
            <a:avLst/>
          </a:prstGeom>
          <a:noFill/>
          <a:scene3d>
            <a:camera prst="perspectiveFront"/>
            <a:lightRig rig="threePt" dir="t"/>
          </a:scene3d>
          <a:sp3d>
            <a:bevelT prst="relaxedInset"/>
          </a:sp3d>
        </p:spPr>
        <p:txBody>
          <a:bodyPr wrap="square" rtlCol="0">
            <a:spAutoFit/>
          </a:bodyPr>
          <a:lstStyle/>
          <a:p>
            <a:r>
              <a:rPr lang="fr-FR" sz="9600" b="1" dirty="0">
                <a:ln w="9525">
                  <a:solidFill>
                    <a:schemeClr val="bg1"/>
                  </a:solidFill>
                  <a:prstDash val="solid"/>
                </a:ln>
                <a:solidFill>
                  <a:schemeClr val="accent1"/>
                </a:solidFill>
                <a:effectLst>
                  <a:outerShdw blurRad="12700" dist="38100" dir="2700000" algn="tl" rotWithShape="0">
                    <a:schemeClr val="bg1">
                      <a:lumMod val="50000"/>
                    </a:schemeClr>
                  </a:outerShdw>
                </a:effectLst>
                <a:latin typeface="Calibri Light" panose="020F0302020204030204" pitchFamily="34" charset="0"/>
                <a:cs typeface="Calibri Light" panose="020F0302020204030204" pitchFamily="34" charset="0"/>
              </a:rPr>
              <a:t>ÉTAPE</a:t>
            </a:r>
          </a:p>
          <a:p>
            <a:r>
              <a:rPr lang="fr-FR" sz="9600" b="1" dirty="0">
                <a:ln w="9525">
                  <a:solidFill>
                    <a:schemeClr val="bg1"/>
                  </a:solidFill>
                  <a:prstDash val="solid"/>
                </a:ln>
                <a:solidFill>
                  <a:schemeClr val="accent1"/>
                </a:solidFill>
                <a:effectLst>
                  <a:outerShdw blurRad="12700" dist="38100" dir="2700000" algn="tl" rotWithShape="0">
                    <a:schemeClr val="bg1">
                      <a:lumMod val="50000"/>
                    </a:schemeClr>
                  </a:outerShdw>
                </a:effectLst>
                <a:latin typeface="Calibri Light" panose="020F0302020204030204" pitchFamily="34" charset="0"/>
                <a:cs typeface="Calibri Light" panose="020F0302020204030204" pitchFamily="34" charset="0"/>
              </a:rPr>
              <a:t>   3</a:t>
            </a:r>
          </a:p>
        </p:txBody>
      </p:sp>
    </p:spTree>
    <p:extLst>
      <p:ext uri="{BB962C8B-B14F-4D97-AF65-F5344CB8AC3E}">
        <p14:creationId xmlns:p14="http://schemas.microsoft.com/office/powerpoint/2010/main" val="1606798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grpSp>
        <p:nvGrpSpPr>
          <p:cNvPr id="5" name="Group 4"/>
          <p:cNvGrpSpPr/>
          <p:nvPr/>
        </p:nvGrpSpPr>
        <p:grpSpPr>
          <a:xfrm>
            <a:off x="501617" y="1458067"/>
            <a:ext cx="1623107" cy="4437730"/>
            <a:chOff x="501617" y="1458067"/>
            <a:chExt cx="1623107" cy="4437730"/>
          </a:xfrm>
        </p:grpSpPr>
        <p:sp>
          <p:nvSpPr>
            <p:cNvPr id="27" name="Rectangle 14"/>
            <p:cNvSpPr>
              <a:spLocks noChangeArrowheads="1"/>
            </p:cNvSpPr>
            <p:nvPr/>
          </p:nvSpPr>
          <p:spPr bwMode="auto">
            <a:xfrm>
              <a:off x="782006" y="3621272"/>
              <a:ext cx="1313872" cy="368110"/>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fr-FR" sz="2400" b="1" dirty="0" err="1">
                  <a:solidFill>
                    <a:srgbClr val="F0C300"/>
                  </a:solidFill>
                  <a:latin typeface="Calibri Light" panose="020F0302020204030204" pitchFamily="34" charset="0"/>
                  <a:ea typeface="Arial" charset="0"/>
                  <a:cs typeface="Calibri Light" panose="020F0302020204030204" pitchFamily="34" charset="0"/>
                </a:rPr>
                <a:t>pécifique</a:t>
              </a:r>
              <a:endParaRPr lang="fr-FR" sz="2400" b="1" dirty="0">
                <a:solidFill>
                  <a:srgbClr val="F0C300"/>
                </a:solidFill>
                <a:latin typeface="Calibri Light" panose="020F0302020204030204" pitchFamily="34" charset="0"/>
                <a:ea typeface="Arial" charset="0"/>
                <a:cs typeface="Calibri Light" panose="020F0302020204030204" pitchFamily="34" charset="0"/>
              </a:endParaRPr>
            </a:p>
          </p:txBody>
        </p:sp>
        <p:sp>
          <p:nvSpPr>
            <p:cNvPr id="49" name="Rectangle 21"/>
            <p:cNvSpPr>
              <a:spLocks noChangeArrowheads="1"/>
            </p:cNvSpPr>
            <p:nvPr/>
          </p:nvSpPr>
          <p:spPr bwMode="auto">
            <a:xfrm>
              <a:off x="501617" y="3389217"/>
              <a:ext cx="3431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fr-FR" sz="5400" dirty="0">
                  <a:solidFill>
                    <a:srgbClr val="F0C300"/>
                  </a:solidFill>
                  <a:latin typeface="Calibri Light" panose="020F0302020204030204" pitchFamily="34" charset="0"/>
                  <a:ea typeface="Arial" charset="0"/>
                  <a:cs typeface="Calibri Light" panose="020F0302020204030204" pitchFamily="34" charset="0"/>
                </a:rPr>
                <a:t>S</a:t>
              </a:r>
            </a:p>
          </p:txBody>
        </p:sp>
        <p:sp>
          <p:nvSpPr>
            <p:cNvPr id="8" name="Oval 8"/>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26" name="TextBox 93"/>
            <p:cNvSpPr txBox="1">
              <a:spLocks noChangeArrowheads="1"/>
            </p:cNvSpPr>
            <p:nvPr/>
          </p:nvSpPr>
          <p:spPr bwMode="auto">
            <a:xfrm>
              <a:off x="570243" y="4326137"/>
              <a:ext cx="155448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fr-FR" sz="2400">
                  <a:solidFill>
                    <a:schemeClr val="bg1"/>
                  </a:solidFill>
                  <a:latin typeface="Calibri Light" panose="020F0302020204030204" pitchFamily="34" charset="0"/>
                  <a:ea typeface="Arial" charset="0"/>
                  <a:cs typeface="Calibri Light" panose="020F0302020204030204" pitchFamily="34" charset="0"/>
                </a:rPr>
                <a:t>S’assurer que l'objectif est clair. </a:t>
              </a:r>
            </a:p>
          </p:txBody>
        </p:sp>
        <p:sp>
          <p:nvSpPr>
            <p:cNvPr id="4" name="TextBox 3"/>
            <p:cNvSpPr txBox="1"/>
            <p:nvPr/>
          </p:nvSpPr>
          <p:spPr>
            <a:xfrm>
              <a:off x="922466" y="1814587"/>
              <a:ext cx="838200" cy="830997"/>
            </a:xfrm>
            <a:prstGeom prst="rect">
              <a:avLst/>
            </a:prstGeom>
            <a:noFill/>
          </p:spPr>
          <p:txBody>
            <a:bodyPr wrap="square" rtlCol="0">
              <a:spAutoFit/>
            </a:bodyPr>
            <a:lstStyle/>
            <a:p>
              <a:pPr algn="ctr"/>
              <a:r>
                <a:rPr lang="fr-FR" sz="4800" b="1">
                  <a:solidFill>
                    <a:schemeClr val="bg1"/>
                  </a:solidFill>
                  <a:latin typeface="Calibri Light" panose="020F0302020204030204" pitchFamily="34" charset="0"/>
                  <a:cs typeface="Calibri Light" panose="020F0302020204030204" pitchFamily="34" charset="0"/>
                </a:rPr>
                <a:t>S</a:t>
              </a:r>
            </a:p>
          </p:txBody>
        </p:sp>
      </p:grpSp>
      <p:grpSp>
        <p:nvGrpSpPr>
          <p:cNvPr id="16" name="Group 15"/>
          <p:cNvGrpSpPr/>
          <p:nvPr/>
        </p:nvGrpSpPr>
        <p:grpSpPr>
          <a:xfrm>
            <a:off x="2670571" y="1479112"/>
            <a:ext cx="1895637" cy="4329315"/>
            <a:chOff x="2670571" y="1479112"/>
            <a:chExt cx="1895637" cy="4329315"/>
          </a:xfrm>
        </p:grpSpPr>
        <p:sp>
          <p:nvSpPr>
            <p:cNvPr id="28" name="Rectangle 15"/>
            <p:cNvSpPr>
              <a:spLocks noChangeArrowheads="1"/>
            </p:cNvSpPr>
            <p:nvPr/>
          </p:nvSpPr>
          <p:spPr bwMode="auto">
            <a:xfrm>
              <a:off x="3250135" y="3620050"/>
              <a:ext cx="11801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fr-FR" sz="2400" b="1">
                  <a:solidFill>
                    <a:srgbClr val="F76639"/>
                  </a:solidFill>
                  <a:latin typeface="Calibri Light" panose="020F0302020204030204" pitchFamily="34" charset="0"/>
                  <a:ea typeface="Arial" charset="0"/>
                  <a:cs typeface="Calibri Light" panose="020F0302020204030204" pitchFamily="34" charset="0"/>
                </a:rPr>
                <a:t>esurable</a:t>
              </a:r>
            </a:p>
          </p:txBody>
        </p:sp>
        <p:sp>
          <p:nvSpPr>
            <p:cNvPr id="31" name="Rectangle 21"/>
            <p:cNvSpPr>
              <a:spLocks noChangeArrowheads="1"/>
            </p:cNvSpPr>
            <p:nvPr/>
          </p:nvSpPr>
          <p:spPr bwMode="auto">
            <a:xfrm>
              <a:off x="2702892" y="3357677"/>
              <a:ext cx="54864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fr-FR" sz="5400">
                  <a:solidFill>
                    <a:srgbClr val="F76639"/>
                  </a:solidFill>
                  <a:latin typeface="HelveticaNeueLT Std Lt" panose="020B0403020202020204" pitchFamily="34" charset="0"/>
                  <a:ea typeface="Arial" charset="0"/>
                  <a:cs typeface="Arial" charset="0"/>
                </a:rPr>
                <a:t>M</a:t>
              </a:r>
            </a:p>
          </p:txBody>
        </p:sp>
        <p:sp>
          <p:nvSpPr>
            <p:cNvPr id="9" name="Oval 9"/>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50" name="TextBox 49"/>
            <p:cNvSpPr txBox="1"/>
            <p:nvPr/>
          </p:nvSpPr>
          <p:spPr>
            <a:xfrm>
              <a:off x="3272740" y="1840853"/>
              <a:ext cx="685800" cy="830997"/>
            </a:xfrm>
            <a:prstGeom prst="rect">
              <a:avLst/>
            </a:prstGeom>
            <a:noFill/>
          </p:spPr>
          <p:txBody>
            <a:bodyPr wrap="square" rtlCol="0">
              <a:spAutoFit/>
            </a:bodyPr>
            <a:lstStyle/>
            <a:p>
              <a:pPr algn="ctr"/>
              <a:r>
                <a:rPr lang="fr-FR" sz="4800" b="1">
                  <a:solidFill>
                    <a:schemeClr val="bg1"/>
                  </a:solidFill>
                  <a:latin typeface="Calibri Light" panose="020F0302020204030204" pitchFamily="34" charset="0"/>
                  <a:cs typeface="Calibri Light" panose="020F0302020204030204" pitchFamily="34" charset="0"/>
                </a:rPr>
                <a:t>M</a:t>
              </a:r>
            </a:p>
          </p:txBody>
        </p:sp>
        <p:sp>
          <p:nvSpPr>
            <p:cNvPr id="54" name="TextBox 93"/>
            <p:cNvSpPr txBox="1">
              <a:spLocks noChangeArrowheads="1"/>
            </p:cNvSpPr>
            <p:nvPr/>
          </p:nvSpPr>
          <p:spPr bwMode="auto">
            <a:xfrm>
              <a:off x="2670571" y="423876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fr-FR" sz="2400">
                  <a:solidFill>
                    <a:schemeClr val="bg1"/>
                  </a:solidFill>
                  <a:latin typeface="Calibri Light" panose="020F0302020204030204" pitchFamily="34" charset="0"/>
                  <a:ea typeface="Arial" charset="0"/>
                  <a:cs typeface="Calibri Light" panose="020F0302020204030204" pitchFamily="34" charset="0"/>
                </a:rPr>
                <a:t>L’évolution des progrès doit être mesurable.</a:t>
              </a:r>
            </a:p>
          </p:txBody>
        </p:sp>
      </p:grpSp>
      <p:grpSp>
        <p:nvGrpSpPr>
          <p:cNvPr id="17" name="Group 16"/>
          <p:cNvGrpSpPr/>
          <p:nvPr/>
        </p:nvGrpSpPr>
        <p:grpSpPr>
          <a:xfrm>
            <a:off x="5207776" y="1442025"/>
            <a:ext cx="2000600" cy="4100391"/>
            <a:chOff x="5207776" y="1442025"/>
            <a:chExt cx="2000600" cy="4100391"/>
          </a:xfrm>
        </p:grpSpPr>
        <p:sp>
          <p:nvSpPr>
            <p:cNvPr id="29" name="Rectangle 16"/>
            <p:cNvSpPr>
              <a:spLocks noChangeArrowheads="1"/>
            </p:cNvSpPr>
            <p:nvPr/>
          </p:nvSpPr>
          <p:spPr bwMode="auto">
            <a:xfrm>
              <a:off x="5661069" y="3544529"/>
              <a:ext cx="11253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fr-FR" sz="2400" b="1">
                  <a:solidFill>
                    <a:srgbClr val="732E81"/>
                  </a:solidFill>
                  <a:latin typeface="Calibri Light" panose="020F0302020204030204" pitchFamily="34" charset="0"/>
                  <a:ea typeface="Arial" charset="0"/>
                  <a:cs typeface="Calibri Light" panose="020F0302020204030204" pitchFamily="34" charset="0"/>
                </a:rPr>
                <a:t>tteignable</a:t>
              </a:r>
            </a:p>
          </p:txBody>
        </p:sp>
        <p:sp>
          <p:nvSpPr>
            <p:cNvPr id="32" name="Rectangle 22"/>
            <p:cNvSpPr>
              <a:spLocks noChangeArrowheads="1"/>
            </p:cNvSpPr>
            <p:nvPr/>
          </p:nvSpPr>
          <p:spPr bwMode="auto">
            <a:xfrm>
              <a:off x="5291609" y="3286387"/>
              <a:ext cx="38311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fr-FR" sz="5400" b="1">
                  <a:solidFill>
                    <a:srgbClr val="732E81"/>
                  </a:solidFill>
                  <a:latin typeface="Calibri Light" panose="020F0302020204030204" pitchFamily="34" charset="0"/>
                  <a:ea typeface="Arial" charset="0"/>
                  <a:cs typeface="Calibri Light" panose="020F0302020204030204" pitchFamily="34" charset="0"/>
                </a:rPr>
                <a:t>A</a:t>
              </a:r>
            </a:p>
          </p:txBody>
        </p:sp>
        <p:sp>
          <p:nvSpPr>
            <p:cNvPr id="10" name="Oval 10"/>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51" name="TextBox 50"/>
            <p:cNvSpPr txBox="1"/>
            <p:nvPr/>
          </p:nvSpPr>
          <p:spPr>
            <a:xfrm>
              <a:off x="5575760" y="1810150"/>
              <a:ext cx="863121" cy="845660"/>
            </a:xfrm>
            <a:prstGeom prst="rect">
              <a:avLst/>
            </a:prstGeom>
            <a:noFill/>
          </p:spPr>
          <p:txBody>
            <a:bodyPr wrap="square" rtlCol="0">
              <a:spAutoFit/>
            </a:bodyPr>
            <a:lstStyle/>
            <a:p>
              <a:pPr algn="ctr"/>
              <a:r>
                <a:rPr lang="fr-FR" sz="4800" b="1">
                  <a:solidFill>
                    <a:schemeClr val="bg1"/>
                  </a:solidFill>
                  <a:latin typeface="Calibri Light" panose="020F0302020204030204" pitchFamily="34" charset="0"/>
                  <a:cs typeface="Calibri Light" panose="020F0302020204030204" pitchFamily="34" charset="0"/>
                </a:rPr>
                <a:t>A</a:t>
              </a:r>
            </a:p>
          </p:txBody>
        </p:sp>
        <p:sp>
          <p:nvSpPr>
            <p:cNvPr id="55" name="TextBox 93"/>
            <p:cNvSpPr txBox="1">
              <a:spLocks noChangeArrowheads="1"/>
            </p:cNvSpPr>
            <p:nvPr/>
          </p:nvSpPr>
          <p:spPr bwMode="auto">
            <a:xfrm>
              <a:off x="5256379" y="4320907"/>
              <a:ext cx="1951997" cy="122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fr-FR" sz="2400">
                  <a:solidFill>
                    <a:schemeClr val="bg1"/>
                  </a:solidFill>
                  <a:latin typeface="Calibri Light" panose="020F0302020204030204" pitchFamily="34" charset="0"/>
                  <a:ea typeface="Arial" charset="0"/>
                  <a:cs typeface="Calibri Light" panose="020F0302020204030204" pitchFamily="34" charset="0"/>
                </a:rPr>
                <a:t>Chaque objectif doit être réalisable par l’action.</a:t>
              </a:r>
            </a:p>
          </p:txBody>
        </p:sp>
      </p:grpSp>
      <p:grpSp>
        <p:nvGrpSpPr>
          <p:cNvPr id="18" name="Group 17"/>
          <p:cNvGrpSpPr/>
          <p:nvPr/>
        </p:nvGrpSpPr>
        <p:grpSpPr>
          <a:xfrm>
            <a:off x="7655714" y="1458067"/>
            <a:ext cx="1895637" cy="4209446"/>
            <a:chOff x="7655714" y="1458067"/>
            <a:chExt cx="1895637" cy="4209446"/>
          </a:xfrm>
        </p:grpSpPr>
        <p:sp>
          <p:nvSpPr>
            <p:cNvPr id="36" name="Rectangle 17"/>
            <p:cNvSpPr>
              <a:spLocks noChangeArrowheads="1"/>
            </p:cNvSpPr>
            <p:nvPr/>
          </p:nvSpPr>
          <p:spPr bwMode="auto">
            <a:xfrm>
              <a:off x="8196222" y="3599899"/>
              <a:ext cx="8345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fr-FR" sz="2400" b="1">
                  <a:solidFill>
                    <a:srgbClr val="407CCA"/>
                  </a:solidFill>
                  <a:latin typeface="Calibri Light" panose="020F0302020204030204" pitchFamily="34" charset="0"/>
                  <a:ea typeface="Arial" charset="0"/>
                  <a:cs typeface="Calibri Light" panose="020F0302020204030204" pitchFamily="34" charset="0"/>
                </a:rPr>
                <a:t>éaliste</a:t>
              </a:r>
            </a:p>
          </p:txBody>
        </p:sp>
        <p:sp>
          <p:nvSpPr>
            <p:cNvPr id="39" name="Rectangle 23"/>
            <p:cNvSpPr>
              <a:spLocks noChangeArrowheads="1"/>
            </p:cNvSpPr>
            <p:nvPr/>
          </p:nvSpPr>
          <p:spPr bwMode="auto">
            <a:xfrm>
              <a:off x="7729270" y="3313696"/>
              <a:ext cx="3581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fr-FR" sz="5400" b="1">
                  <a:solidFill>
                    <a:srgbClr val="407CCA"/>
                  </a:solidFill>
                  <a:latin typeface="HelveticaNeueLT Std Lt" panose="020B0403020202020204" pitchFamily="34" charset="0"/>
                  <a:ea typeface="Arial" charset="0"/>
                  <a:cs typeface="Arial" charset="0"/>
                </a:rPr>
                <a:t>R</a:t>
              </a:r>
            </a:p>
          </p:txBody>
        </p:sp>
        <p:sp>
          <p:nvSpPr>
            <p:cNvPr id="12" name="Oval 11"/>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52" name="TextBox 51"/>
            <p:cNvSpPr txBox="1"/>
            <p:nvPr/>
          </p:nvSpPr>
          <p:spPr>
            <a:xfrm>
              <a:off x="8013853" y="1814585"/>
              <a:ext cx="838200" cy="830997"/>
            </a:xfrm>
            <a:prstGeom prst="rect">
              <a:avLst/>
            </a:prstGeom>
            <a:noFill/>
          </p:spPr>
          <p:txBody>
            <a:bodyPr wrap="square" rtlCol="0">
              <a:spAutoFit/>
            </a:bodyPr>
            <a:lstStyle/>
            <a:p>
              <a:pPr algn="ctr"/>
              <a:r>
                <a:rPr lang="fr-FR" sz="4800" b="1">
                  <a:solidFill>
                    <a:schemeClr val="bg1"/>
                  </a:solidFill>
                  <a:latin typeface="Calibri Light" panose="020F0302020204030204" pitchFamily="34" charset="0"/>
                  <a:cs typeface="Calibri Light" panose="020F0302020204030204" pitchFamily="34" charset="0"/>
                </a:rPr>
                <a:t>R</a:t>
              </a:r>
            </a:p>
          </p:txBody>
        </p:sp>
        <p:sp>
          <p:nvSpPr>
            <p:cNvPr id="56" name="TextBox 93"/>
            <p:cNvSpPr txBox="1">
              <a:spLocks noChangeArrowheads="1"/>
            </p:cNvSpPr>
            <p:nvPr/>
          </p:nvSpPr>
          <p:spPr bwMode="auto">
            <a:xfrm>
              <a:off x="7655714" y="4467184"/>
              <a:ext cx="18956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fr-FR" sz="2400">
                  <a:solidFill>
                    <a:schemeClr val="bg1"/>
                  </a:solidFill>
                  <a:latin typeface="Calibri Light" panose="020F0302020204030204" pitchFamily="34" charset="0"/>
                  <a:ea typeface="Arial" charset="0"/>
                  <a:cs typeface="Calibri Light" panose="020F0302020204030204" pitchFamily="34" charset="0"/>
                </a:rPr>
                <a:t>Exigeant mais pas irréaliste.</a:t>
              </a:r>
            </a:p>
          </p:txBody>
        </p:sp>
      </p:grpSp>
      <p:grpSp>
        <p:nvGrpSpPr>
          <p:cNvPr id="19" name="Group 18"/>
          <p:cNvGrpSpPr/>
          <p:nvPr/>
        </p:nvGrpSpPr>
        <p:grpSpPr>
          <a:xfrm>
            <a:off x="10008296" y="1479112"/>
            <a:ext cx="1954089" cy="4416685"/>
            <a:chOff x="10008296" y="1479112"/>
            <a:chExt cx="1954089" cy="4416685"/>
          </a:xfrm>
        </p:grpSpPr>
        <p:sp>
          <p:nvSpPr>
            <p:cNvPr id="37" name="Rectangle 18"/>
            <p:cNvSpPr>
              <a:spLocks noChangeArrowheads="1"/>
            </p:cNvSpPr>
            <p:nvPr/>
          </p:nvSpPr>
          <p:spPr bwMode="auto">
            <a:xfrm>
              <a:off x="10556936" y="3701885"/>
              <a:ext cx="14054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fr-FR" sz="2300" b="1" dirty="0">
                  <a:solidFill>
                    <a:srgbClr val="00A869"/>
                  </a:solidFill>
                </a:rPr>
                <a:t>Limité dans</a:t>
              </a:r>
              <a:br>
                <a:rPr lang="fr-FR" sz="2300" b="1" dirty="0">
                  <a:solidFill>
                    <a:srgbClr val="00A869"/>
                  </a:solidFill>
                </a:rPr>
              </a:br>
              <a:r>
                <a:rPr lang="fr-FR" sz="2300" b="1" dirty="0">
                  <a:solidFill>
                    <a:srgbClr val="00A869"/>
                  </a:solidFill>
                </a:rPr>
                <a:t>le Temps</a:t>
              </a:r>
            </a:p>
          </p:txBody>
        </p:sp>
        <p:sp>
          <p:nvSpPr>
            <p:cNvPr id="40" name="Rectangle 24"/>
            <p:cNvSpPr>
              <a:spLocks noChangeArrowheads="1"/>
            </p:cNvSpPr>
            <p:nvPr/>
          </p:nvSpPr>
          <p:spPr bwMode="auto">
            <a:xfrm>
              <a:off x="10008296" y="3347516"/>
              <a:ext cx="54864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fr-FR" sz="5400" dirty="0">
                  <a:solidFill>
                    <a:srgbClr val="00A869"/>
                  </a:solidFill>
                  <a:latin typeface="HelveticaNeueLT Std Lt" panose="020B0403020202020204" pitchFamily="34" charset="0"/>
                  <a:ea typeface="Arial" charset="0"/>
                  <a:cs typeface="Arial" charset="0"/>
                </a:rPr>
                <a:t>T</a:t>
              </a:r>
            </a:p>
          </p:txBody>
        </p:sp>
        <p:sp>
          <p:nvSpPr>
            <p:cNvPr id="13" name="Oval 12"/>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53" name="TextBox 52"/>
            <p:cNvSpPr txBox="1"/>
            <p:nvPr/>
          </p:nvSpPr>
          <p:spPr>
            <a:xfrm>
              <a:off x="10366436" y="1814585"/>
              <a:ext cx="838200" cy="830997"/>
            </a:xfrm>
            <a:prstGeom prst="rect">
              <a:avLst/>
            </a:prstGeom>
            <a:noFill/>
          </p:spPr>
          <p:txBody>
            <a:bodyPr wrap="square" rtlCol="0">
              <a:spAutoFit/>
            </a:bodyPr>
            <a:lstStyle/>
            <a:p>
              <a:pPr algn="ctr"/>
              <a:r>
                <a:rPr lang="fr-FR" sz="4800" b="1">
                  <a:solidFill>
                    <a:schemeClr val="bg1"/>
                  </a:solidFill>
                  <a:latin typeface="Calibri Light" panose="020F0302020204030204" pitchFamily="34" charset="0"/>
                  <a:cs typeface="Calibri Light" panose="020F0302020204030204" pitchFamily="34" charset="0"/>
                </a:rPr>
                <a:t>T</a:t>
              </a:r>
            </a:p>
          </p:txBody>
        </p:sp>
        <p:sp>
          <p:nvSpPr>
            <p:cNvPr id="57" name="TextBox 93"/>
            <p:cNvSpPr txBox="1">
              <a:spLocks noChangeArrowheads="1"/>
            </p:cNvSpPr>
            <p:nvPr/>
          </p:nvSpPr>
          <p:spPr bwMode="auto">
            <a:xfrm>
              <a:off x="10015319" y="432613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fr-FR" sz="2400">
                  <a:solidFill>
                    <a:schemeClr val="bg1"/>
                  </a:solidFill>
                  <a:latin typeface="Calibri Light" panose="020F0302020204030204" pitchFamily="34" charset="0"/>
                  <a:ea typeface="Arial" charset="0"/>
                  <a:cs typeface="Calibri Light" panose="020F0302020204030204" pitchFamily="34" charset="0"/>
                </a:rPr>
                <a:t>Avec un calendrier des progrès.</a:t>
              </a:r>
            </a:p>
          </p:txBody>
        </p:sp>
      </p:grpSp>
    </p:spTree>
    <p:extLst>
      <p:ext uri="{BB962C8B-B14F-4D97-AF65-F5344CB8AC3E}">
        <p14:creationId xmlns:p14="http://schemas.microsoft.com/office/powerpoint/2010/main" val="39867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500"/>
                                        <p:tgtEl>
                                          <p:spTgt spid="16"/>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500"/>
                                        <p:tgtEl>
                                          <p:spTgt spid="17"/>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500"/>
                                        <p:tgtEl>
                                          <p:spTgt spid="18"/>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5" name="Text Placeholder 1">
            <a:extLst>
              <a:ext uri="{FF2B5EF4-FFF2-40B4-BE49-F238E27FC236}">
                <a16:creationId xmlns:a16="http://schemas.microsoft.com/office/drawing/2014/main" id="{C978D4D1-B2A7-4381-99E0-F43CCD4A579C}"/>
              </a:ext>
            </a:extLst>
          </p:cNvPr>
          <p:cNvSpPr txBox="1">
            <a:spLocks/>
          </p:cNvSpPr>
          <p:nvPr/>
        </p:nvSpPr>
        <p:spPr>
          <a:xfrm>
            <a:off x="762000" y="1600200"/>
            <a:ext cx="10134600" cy="4775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2400">
                <a:solidFill>
                  <a:schemeClr val="bg1"/>
                </a:solidFill>
                <a:latin typeface="Calibri Light" panose="020F0302020204030204" pitchFamily="34" charset="0"/>
                <a:cs typeface="Calibri Light" panose="020F0302020204030204" pitchFamily="34" charset="0"/>
              </a:rPr>
              <a:t>Étape 1 : Comprendre le processus de changement</a:t>
            </a:r>
          </a:p>
          <a:p>
            <a:pPr marL="0" indent="0">
              <a:buNone/>
            </a:pPr>
            <a:endParaRPr lang="en-US" sz="2400" kern="0" dirty="0">
              <a:solidFill>
                <a:schemeClr val="bg1"/>
              </a:solidFill>
              <a:latin typeface="Calibri Light" panose="020F0302020204030204" pitchFamily="34" charset="0"/>
              <a:cs typeface="Calibri Light" panose="020F0302020204030204" pitchFamily="34" charset="0"/>
            </a:endParaRPr>
          </a:p>
          <a:p>
            <a:pPr marL="0" indent="0">
              <a:buNone/>
            </a:pPr>
            <a:r>
              <a:rPr lang="fr-FR" sz="2400">
                <a:solidFill>
                  <a:schemeClr val="bg1"/>
                </a:solidFill>
                <a:latin typeface="Calibri Light" panose="020F0302020204030204" pitchFamily="34" charset="0"/>
                <a:cs typeface="Calibri Light" panose="020F0302020204030204" pitchFamily="34" charset="0"/>
              </a:rPr>
              <a:t>Étape 2 : Déterminer le besoin de changement à l'aide d'évaluations critiques</a:t>
            </a:r>
          </a:p>
          <a:p>
            <a:pPr marL="0" indent="0">
              <a:buNone/>
            </a:pPr>
            <a:endParaRPr lang="en-US" sz="2400" kern="0" dirty="0">
              <a:solidFill>
                <a:schemeClr val="bg1"/>
              </a:solidFill>
              <a:latin typeface="Calibri Light" panose="020F0302020204030204" pitchFamily="34" charset="0"/>
              <a:cs typeface="Calibri Light" panose="020F0302020204030204" pitchFamily="34" charset="0"/>
            </a:endParaRPr>
          </a:p>
          <a:p>
            <a:pPr marL="0" indent="0">
              <a:buNone/>
            </a:pPr>
            <a:r>
              <a:rPr lang="fr-FR" sz="2400">
                <a:solidFill>
                  <a:schemeClr val="bg1"/>
                </a:solidFill>
                <a:latin typeface="Calibri Light" panose="020F0302020204030204" pitchFamily="34" charset="0"/>
                <a:cs typeface="Calibri Light" panose="020F0302020204030204" pitchFamily="34" charset="0"/>
              </a:rPr>
              <a:t>Étape 3 : Déterminer le besoin de changement</a:t>
            </a:r>
          </a:p>
          <a:p>
            <a:pPr marL="0" indent="0">
              <a:buNone/>
            </a:pPr>
            <a:endParaRPr lang="en-US" sz="2400" kern="0" dirty="0">
              <a:solidFill>
                <a:schemeClr val="bg1"/>
              </a:solidFill>
              <a:latin typeface="Calibri Light" panose="020F0302020204030204" pitchFamily="34" charset="0"/>
              <a:cs typeface="Calibri Light" panose="020F0302020204030204" pitchFamily="34" charset="0"/>
            </a:endParaRPr>
          </a:p>
          <a:p>
            <a:pPr marL="0" indent="0">
              <a:buNone/>
            </a:pPr>
            <a:r>
              <a:rPr lang="fr-FR" sz="2400">
                <a:solidFill>
                  <a:schemeClr val="bg1"/>
                </a:solidFill>
                <a:latin typeface="Calibri Light" panose="020F0302020204030204" pitchFamily="34" charset="0"/>
                <a:cs typeface="Calibri Light" panose="020F0302020204030204" pitchFamily="34" charset="0"/>
              </a:rPr>
              <a:t>Étape 4 : Élaborer des plans d’action</a:t>
            </a:r>
          </a:p>
          <a:p>
            <a:pPr marL="0" indent="0">
              <a:buNone/>
            </a:pPr>
            <a:endParaRPr lang="en-US" sz="2400" kern="0" dirty="0">
              <a:solidFill>
                <a:schemeClr val="bg1"/>
              </a:solidFill>
              <a:latin typeface="Calibri Light" panose="020F0302020204030204" pitchFamily="34" charset="0"/>
              <a:cs typeface="Calibri Light" panose="020F0302020204030204" pitchFamily="34" charset="0"/>
            </a:endParaRPr>
          </a:p>
          <a:p>
            <a:pPr marL="0" indent="0">
              <a:buNone/>
            </a:pPr>
            <a:r>
              <a:rPr lang="fr-FR" sz="2400">
                <a:solidFill>
                  <a:schemeClr val="bg1"/>
                </a:solidFill>
                <a:latin typeface="Calibri Light" panose="020F0302020204030204" pitchFamily="34" charset="0"/>
                <a:cs typeface="Calibri Light" panose="020F0302020204030204" pitchFamily="34" charset="0"/>
              </a:rPr>
              <a:t>Étape 5 : Mettre en œuvre et maintenir le changement</a:t>
            </a:r>
          </a:p>
        </p:txBody>
      </p:sp>
      <p:sp>
        <p:nvSpPr>
          <p:cNvPr id="7" name="Text Placeholder 1">
            <a:extLst>
              <a:ext uri="{FF2B5EF4-FFF2-40B4-BE49-F238E27FC236}">
                <a16:creationId xmlns:a16="http://schemas.microsoft.com/office/drawing/2014/main" id="{B3D6FFF4-0167-40D3-936B-C4FB8F8402A1}"/>
              </a:ext>
            </a:extLst>
          </p:cNvPr>
          <p:cNvSpPr txBox="1">
            <a:spLocks/>
          </p:cNvSpPr>
          <p:nvPr/>
        </p:nvSpPr>
        <p:spPr>
          <a:xfrm>
            <a:off x="304800" y="228600"/>
            <a:ext cx="11658600" cy="6858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4000">
                <a:solidFill>
                  <a:schemeClr val="accent1"/>
                </a:solidFill>
                <a:latin typeface="Calibri Light" panose="020F0302020204030204" pitchFamily="34" charset="0"/>
                <a:cs typeface="Calibri Light" panose="020F0302020204030204" pitchFamily="34" charset="0"/>
              </a:rPr>
              <a:t>Cinq étapes</a:t>
            </a:r>
          </a:p>
        </p:txBody>
      </p:sp>
    </p:spTree>
    <p:extLst>
      <p:ext uri="{BB962C8B-B14F-4D97-AF65-F5344CB8AC3E}">
        <p14:creationId xmlns:p14="http://schemas.microsoft.com/office/powerpoint/2010/main" val="3246925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16" name="Rectangle 15"/>
          <p:cNvSpPr/>
          <p:nvPr/>
        </p:nvSpPr>
        <p:spPr>
          <a:xfrm flipV="1">
            <a:off x="4800598" y="3716270"/>
            <a:ext cx="2590801"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Title 1"/>
          <p:cNvSpPr txBox="1">
            <a:spLocks/>
          </p:cNvSpPr>
          <p:nvPr/>
        </p:nvSpPr>
        <p:spPr>
          <a:xfrm>
            <a:off x="3049241" y="2609850"/>
            <a:ext cx="6093517" cy="11064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fr-FR">
                <a:solidFill>
                  <a:schemeClr val="bg1"/>
                </a:solidFill>
                <a:latin typeface="Calibri Light" panose="020F0302020204030204" pitchFamily="34" charset="0"/>
                <a:ea typeface="Arial" charset="0"/>
                <a:cs typeface="Calibri Light" panose="020F0302020204030204" pitchFamily="34" charset="0"/>
              </a:rPr>
              <a:t>Discussion en groupe</a:t>
            </a: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Tree>
    <p:extLst>
      <p:ext uri="{BB962C8B-B14F-4D97-AF65-F5344CB8AC3E}">
        <p14:creationId xmlns:p14="http://schemas.microsoft.com/office/powerpoint/2010/main" val="3274375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8" name="Rectangle 7"/>
          <p:cNvSpPr/>
          <p:nvPr/>
        </p:nvSpPr>
        <p:spPr bwMode="auto">
          <a:xfrm>
            <a:off x="194960" y="15145"/>
            <a:ext cx="4486880" cy="6858000"/>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sp>
        <p:nvSpPr>
          <p:cNvPr id="12" name="Title 1"/>
          <p:cNvSpPr txBox="1">
            <a:spLocks/>
          </p:cNvSpPr>
          <p:nvPr/>
        </p:nvSpPr>
        <p:spPr>
          <a:xfrm>
            <a:off x="5137760" y="1143000"/>
            <a:ext cx="5181600" cy="11518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600" b="1">
                <a:solidFill>
                  <a:srgbClr val="0A5496"/>
                </a:solidFill>
                <a:latin typeface="Calibri Light" panose="020F0302020204030204" pitchFamily="34" charset="0"/>
                <a:ea typeface="Arial" charset="0"/>
                <a:cs typeface="Calibri Light" panose="020F0302020204030204" pitchFamily="34" charset="0"/>
              </a:rPr>
              <a:t>Développer des plans</a:t>
            </a:r>
          </a:p>
          <a:p>
            <a:pPr algn="l"/>
            <a:endParaRPr lang="en-US" sz="3600" b="1" kern="0" dirty="0">
              <a:solidFill>
                <a:srgbClr val="0A5496"/>
              </a:solidFill>
              <a:latin typeface="Arial" charset="0"/>
              <a:ea typeface="Arial" charset="0"/>
              <a:cs typeface="Arial" charset="0"/>
            </a:endParaRPr>
          </a:p>
        </p:txBody>
      </p:sp>
      <p:sp>
        <p:nvSpPr>
          <p:cNvPr id="13" name="Rectangle 12"/>
          <p:cNvSpPr/>
          <p:nvPr/>
        </p:nvSpPr>
        <p:spPr>
          <a:xfrm>
            <a:off x="5257800" y="19812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1" name="TextBox 10"/>
          <p:cNvSpPr txBox="1"/>
          <p:nvPr/>
        </p:nvSpPr>
        <p:spPr>
          <a:xfrm>
            <a:off x="5092390" y="2694693"/>
            <a:ext cx="6904650" cy="4178452"/>
          </a:xfrm>
          <a:prstGeom prst="rect">
            <a:avLst/>
          </a:prstGeom>
          <a:noFill/>
        </p:spPr>
        <p:txBody>
          <a:bodyPr wrap="square" rtlCol="0">
            <a:spAutoFit/>
          </a:bodyPr>
          <a:lstStyle/>
          <a:p>
            <a:pPr>
              <a:lnSpc>
                <a:spcPct val="114000"/>
              </a:lnSpc>
            </a:pPr>
            <a:r>
              <a:rPr lang="fr-FR" sz="2800" dirty="0">
                <a:solidFill>
                  <a:srgbClr val="082E87"/>
                </a:solidFill>
                <a:latin typeface="Calibri Light" panose="020F0302020204030204" pitchFamily="34" charset="0"/>
                <a:cs typeface="Calibri Light" panose="020F0302020204030204" pitchFamily="34" charset="0"/>
              </a:rPr>
              <a:t>Déterminer les priorités à court et long terme</a:t>
            </a:r>
          </a:p>
          <a:p>
            <a:pPr>
              <a:lnSpc>
                <a:spcPct val="114000"/>
              </a:lnSpc>
            </a:pPr>
            <a:endParaRPr lang="en-US" sz="2800" dirty="0">
              <a:solidFill>
                <a:srgbClr val="082E87"/>
              </a:solidFill>
              <a:latin typeface="Calibri Light" panose="020F0302020204030204" pitchFamily="34" charset="0"/>
              <a:cs typeface="Calibri Light" panose="020F0302020204030204" pitchFamily="34" charset="0"/>
            </a:endParaRPr>
          </a:p>
          <a:p>
            <a:pPr>
              <a:lnSpc>
                <a:spcPct val="114000"/>
              </a:lnSpc>
            </a:pPr>
            <a:r>
              <a:rPr lang="fr-FR" sz="2800" dirty="0">
                <a:solidFill>
                  <a:srgbClr val="082E87"/>
                </a:solidFill>
                <a:latin typeface="Calibri Light" panose="020F0302020204030204" pitchFamily="34" charset="0"/>
                <a:cs typeface="Calibri Light" panose="020F0302020204030204" pitchFamily="34" charset="0"/>
              </a:rPr>
              <a:t>Donner des objectifs aux commissions</a:t>
            </a:r>
          </a:p>
          <a:p>
            <a:pPr>
              <a:lnSpc>
                <a:spcPct val="114000"/>
              </a:lnSpc>
            </a:pPr>
            <a:endParaRPr lang="en-US" sz="2800" dirty="0">
              <a:solidFill>
                <a:srgbClr val="082E87"/>
              </a:solidFill>
              <a:latin typeface="Calibri Light" panose="020F0302020204030204" pitchFamily="34" charset="0"/>
              <a:cs typeface="Calibri Light" panose="020F0302020204030204" pitchFamily="34" charset="0"/>
            </a:endParaRPr>
          </a:p>
          <a:p>
            <a:pPr>
              <a:lnSpc>
                <a:spcPct val="114000"/>
              </a:lnSpc>
            </a:pPr>
            <a:r>
              <a:rPr lang="fr-FR" sz="2800" dirty="0">
                <a:solidFill>
                  <a:srgbClr val="082E87"/>
                </a:solidFill>
                <a:latin typeface="Calibri Light" panose="020F0302020204030204" pitchFamily="34" charset="0"/>
                <a:cs typeface="Calibri Light" panose="020F0302020204030204" pitchFamily="34" charset="0"/>
              </a:rPr>
              <a:t>Encourager les membres du club à s’impliquer dans les solutions</a:t>
            </a:r>
          </a:p>
          <a:p>
            <a:endParaRPr lang="en-US" sz="2000" dirty="0">
              <a:solidFill>
                <a:srgbClr val="00338D"/>
              </a:solidFill>
              <a:latin typeface="HelveticaNeueLT Std Lt" panose="020B0403020202020204" pitchFamily="34" charset="0"/>
            </a:endParaRPr>
          </a:p>
          <a:p>
            <a:pPr marL="457200" indent="-457200">
              <a:buFont typeface="Arial" panose="020B0604020202020204" pitchFamily="34" charset="0"/>
              <a:buChar char="•"/>
            </a:pPr>
            <a:endParaRPr lang="en-US" dirty="0">
              <a:solidFill>
                <a:srgbClr val="00338D"/>
              </a:solidFill>
            </a:endParaRPr>
          </a:p>
          <a:p>
            <a:pPr marL="457200" indent="-457200">
              <a:buFont typeface="Arial" panose="020B0604020202020204" pitchFamily="34" charset="0"/>
              <a:buChar char="•"/>
            </a:pPr>
            <a:endParaRPr lang="en-US" dirty="0">
              <a:solidFill>
                <a:srgbClr val="00338D"/>
              </a:solidFill>
            </a:endParaRPr>
          </a:p>
          <a:p>
            <a:pPr marL="457200" indent="-457200">
              <a:buFont typeface="Arial" panose="020B0604020202020204" pitchFamily="34" charset="0"/>
              <a:buChar char="•"/>
            </a:pPr>
            <a:endParaRPr lang="en-US" dirty="0">
              <a:solidFill>
                <a:srgbClr val="00338D"/>
              </a:solidFill>
            </a:endParaRPr>
          </a:p>
        </p:txBody>
      </p:sp>
      <p:sp>
        <p:nvSpPr>
          <p:cNvPr id="15" name="TextBox 14">
            <a:extLst>
              <a:ext uri="{FF2B5EF4-FFF2-40B4-BE49-F238E27FC236}">
                <a16:creationId xmlns:a16="http://schemas.microsoft.com/office/drawing/2014/main" id="{E1AA7263-C07C-48C3-BE2D-7D43B063397B}"/>
              </a:ext>
            </a:extLst>
          </p:cNvPr>
          <p:cNvSpPr txBox="1"/>
          <p:nvPr/>
        </p:nvSpPr>
        <p:spPr>
          <a:xfrm>
            <a:off x="685800" y="1600200"/>
            <a:ext cx="3124200" cy="3046988"/>
          </a:xfrm>
          <a:prstGeom prst="rect">
            <a:avLst/>
          </a:prstGeom>
          <a:noFill/>
          <a:scene3d>
            <a:camera prst="perspectiveFront"/>
            <a:lightRig rig="threePt" dir="t"/>
          </a:scene3d>
          <a:sp3d>
            <a:bevelT prst="relaxedInset"/>
          </a:sp3d>
        </p:spPr>
        <p:txBody>
          <a:bodyPr wrap="square" rtlCol="0">
            <a:spAutoFit/>
          </a:bodyPr>
          <a:lstStyle/>
          <a:p>
            <a:r>
              <a:rPr lang="fr-FR" sz="9600" b="1" dirty="0">
                <a:ln w="9525">
                  <a:solidFill>
                    <a:schemeClr val="bg1"/>
                  </a:solidFill>
                  <a:prstDash val="solid"/>
                </a:ln>
                <a:solidFill>
                  <a:schemeClr val="accent1"/>
                </a:solidFill>
                <a:effectLst>
                  <a:outerShdw blurRad="12700" dist="38100" dir="2700000" algn="tl" rotWithShape="0">
                    <a:schemeClr val="bg1">
                      <a:lumMod val="50000"/>
                    </a:schemeClr>
                  </a:outerShdw>
                </a:effectLst>
                <a:latin typeface="Calibri Light" panose="020F0302020204030204" pitchFamily="34" charset="0"/>
                <a:cs typeface="Calibri Light" panose="020F0302020204030204" pitchFamily="34" charset="0"/>
              </a:rPr>
              <a:t>ÉTAPE</a:t>
            </a:r>
          </a:p>
          <a:p>
            <a:r>
              <a:rPr lang="fr-FR" sz="9600" b="1" dirty="0">
                <a:ln w="9525">
                  <a:solidFill>
                    <a:schemeClr val="bg1"/>
                  </a:solidFill>
                  <a:prstDash val="solid"/>
                </a:ln>
                <a:solidFill>
                  <a:schemeClr val="accent1"/>
                </a:solidFill>
                <a:effectLst>
                  <a:outerShdw blurRad="12700" dist="38100" dir="2700000" algn="tl" rotWithShape="0">
                    <a:schemeClr val="bg1">
                      <a:lumMod val="50000"/>
                    </a:schemeClr>
                  </a:outerShdw>
                </a:effectLst>
                <a:latin typeface="Calibri Light" panose="020F0302020204030204" pitchFamily="34" charset="0"/>
                <a:cs typeface="Calibri Light" panose="020F0302020204030204" pitchFamily="34" charset="0"/>
              </a:rPr>
              <a:t>   4</a:t>
            </a:r>
          </a:p>
        </p:txBody>
      </p:sp>
    </p:spTree>
    <p:extLst>
      <p:ext uri="{BB962C8B-B14F-4D97-AF65-F5344CB8AC3E}">
        <p14:creationId xmlns:p14="http://schemas.microsoft.com/office/powerpoint/2010/main" val="2893071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8" name="Rectangle 7"/>
          <p:cNvSpPr/>
          <p:nvPr/>
        </p:nvSpPr>
        <p:spPr>
          <a:xfrm>
            <a:off x="-21210" y="-76200"/>
            <a:ext cx="12204254" cy="6844732"/>
          </a:xfrm>
          <a:prstGeom prst="rect">
            <a:avLst/>
          </a:prstGeom>
          <a:solidFill>
            <a:srgbClr val="0D224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latin typeface="Arial" charset="0"/>
              <a:ea typeface="Arial" charset="0"/>
              <a:cs typeface="Arial" charset="0"/>
            </a:endParaRPr>
          </a:p>
        </p:txBody>
      </p:sp>
      <p:sp>
        <p:nvSpPr>
          <p:cNvPr id="16" name="Title 1"/>
          <p:cNvSpPr txBox="1">
            <a:spLocks/>
          </p:cNvSpPr>
          <p:nvPr/>
        </p:nvSpPr>
        <p:spPr bwMode="auto">
          <a:xfrm>
            <a:off x="761999" y="514032"/>
            <a:ext cx="10200163" cy="5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endParaRPr lang="en-US" sz="4000" b="1" dirty="0">
              <a:solidFill>
                <a:schemeClr val="bg1"/>
              </a:solidFill>
              <a:latin typeface="Calibri Light" panose="020F0302020204030204" pitchFamily="34" charset="0"/>
              <a:cs typeface="Calibri Light" panose="020F0302020204030204" pitchFamily="34" charset="0"/>
            </a:endParaRPr>
          </a:p>
          <a:p>
            <a:pPr algn="l"/>
            <a:r>
              <a:rPr lang="fr-FR" sz="3200" b="1" dirty="0">
                <a:solidFill>
                  <a:schemeClr val="bg1"/>
                </a:solidFill>
                <a:latin typeface="Calibri Light" panose="020F0302020204030204" pitchFamily="34" charset="0"/>
                <a:ea typeface="Arial" charset="0"/>
                <a:cs typeface="Calibri Light" panose="020F0302020204030204" pitchFamily="34" charset="0"/>
              </a:rPr>
              <a:t>Utilisez ces outils pour préparer et planifier le changement</a:t>
            </a:r>
          </a:p>
        </p:txBody>
      </p:sp>
      <p:pic>
        <p:nvPicPr>
          <p:cNvPr id="4" name="Picture 3">
            <a:extLst>
              <a:ext uri="{FF2B5EF4-FFF2-40B4-BE49-F238E27FC236}">
                <a16:creationId xmlns:a16="http://schemas.microsoft.com/office/drawing/2014/main" id="{A089F65C-51AA-4B35-9C4C-D0CC77529DEE}"/>
              </a:ext>
            </a:extLst>
          </p:cNvPr>
          <p:cNvPicPr>
            <a:picLocks noChangeAspect="1"/>
          </p:cNvPicPr>
          <p:nvPr/>
        </p:nvPicPr>
        <p:blipFill>
          <a:blip r:embed="rId3"/>
          <a:stretch>
            <a:fillRect/>
          </a:stretch>
        </p:blipFill>
        <p:spPr>
          <a:xfrm>
            <a:off x="768284" y="1150634"/>
            <a:ext cx="3977050" cy="5184693"/>
          </a:xfrm>
          <a:prstGeom prst="rect">
            <a:avLst/>
          </a:prstGeom>
          <a:ln w="25400">
            <a:solidFill>
              <a:schemeClr val="accent1"/>
            </a:solidFill>
          </a:ln>
        </p:spPr>
      </p:pic>
      <p:pic>
        <p:nvPicPr>
          <p:cNvPr id="7" name="Picture 6">
            <a:extLst>
              <a:ext uri="{FF2B5EF4-FFF2-40B4-BE49-F238E27FC236}">
                <a16:creationId xmlns:a16="http://schemas.microsoft.com/office/drawing/2014/main" id="{E14D10F8-4DD8-4F3E-AFB7-1652B078557F}"/>
              </a:ext>
            </a:extLst>
          </p:cNvPr>
          <p:cNvPicPr>
            <a:picLocks noChangeAspect="1"/>
          </p:cNvPicPr>
          <p:nvPr/>
        </p:nvPicPr>
        <p:blipFill>
          <a:blip r:embed="rId4"/>
          <a:stretch>
            <a:fillRect/>
          </a:stretch>
        </p:blipFill>
        <p:spPr>
          <a:xfrm>
            <a:off x="6553200" y="1184413"/>
            <a:ext cx="3977050" cy="5257020"/>
          </a:xfrm>
          <a:prstGeom prst="rect">
            <a:avLst/>
          </a:prstGeom>
          <a:ln w="25400">
            <a:solidFill>
              <a:schemeClr val="accent1"/>
            </a:solidFill>
          </a:ln>
        </p:spPr>
      </p:pic>
    </p:spTree>
    <p:extLst>
      <p:ext uri="{BB962C8B-B14F-4D97-AF65-F5344CB8AC3E}">
        <p14:creationId xmlns:p14="http://schemas.microsoft.com/office/powerpoint/2010/main" val="2517675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16" name="Rectangle 15"/>
          <p:cNvSpPr/>
          <p:nvPr/>
        </p:nvSpPr>
        <p:spPr>
          <a:xfrm flipV="1">
            <a:off x="4800599" y="4038600"/>
            <a:ext cx="2590801"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Title 1"/>
          <p:cNvSpPr txBox="1">
            <a:spLocks/>
          </p:cNvSpPr>
          <p:nvPr/>
        </p:nvSpPr>
        <p:spPr>
          <a:xfrm>
            <a:off x="3049241" y="2609850"/>
            <a:ext cx="6093517" cy="11064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fr-FR">
                <a:solidFill>
                  <a:schemeClr val="bg1"/>
                </a:solidFill>
                <a:latin typeface="Calibri Light" panose="020F0302020204030204" pitchFamily="34" charset="0"/>
                <a:ea typeface="Arial" charset="0"/>
                <a:cs typeface="Calibri Light" panose="020F0302020204030204" pitchFamily="34" charset="0"/>
              </a:rPr>
              <a:t>Discussion en groupe</a:t>
            </a: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Tree>
    <p:extLst>
      <p:ext uri="{BB962C8B-B14F-4D97-AF65-F5344CB8AC3E}">
        <p14:creationId xmlns:p14="http://schemas.microsoft.com/office/powerpoint/2010/main" val="69232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8" name="Rectangle 7"/>
          <p:cNvSpPr/>
          <p:nvPr/>
        </p:nvSpPr>
        <p:spPr bwMode="auto">
          <a:xfrm>
            <a:off x="9525" y="0"/>
            <a:ext cx="4486880" cy="6858000"/>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sp>
        <p:nvSpPr>
          <p:cNvPr id="12" name="Title 1"/>
          <p:cNvSpPr txBox="1">
            <a:spLocks/>
          </p:cNvSpPr>
          <p:nvPr/>
        </p:nvSpPr>
        <p:spPr>
          <a:xfrm>
            <a:off x="6172200" y="1676400"/>
            <a:ext cx="5181600" cy="25234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600" b="1">
                <a:solidFill>
                  <a:srgbClr val="0A5496"/>
                </a:solidFill>
                <a:latin typeface="Calibri Light" panose="020F0302020204030204" pitchFamily="34" charset="0"/>
                <a:ea typeface="Arial" charset="0"/>
                <a:cs typeface="Calibri Light" panose="020F0302020204030204" pitchFamily="34" charset="0"/>
              </a:rPr>
              <a:t>Initier et maintenir le processus de changement</a:t>
            </a:r>
          </a:p>
          <a:p>
            <a:pPr algn="l"/>
            <a:endParaRPr lang="en-US" sz="3600" b="1" kern="0" dirty="0">
              <a:solidFill>
                <a:srgbClr val="0A5496"/>
              </a:solidFill>
              <a:latin typeface="Arial" charset="0"/>
              <a:ea typeface="Arial" charset="0"/>
              <a:cs typeface="Arial" charset="0"/>
            </a:endParaRPr>
          </a:p>
        </p:txBody>
      </p:sp>
      <p:sp>
        <p:nvSpPr>
          <p:cNvPr id="13" name="Rectangle 12"/>
          <p:cNvSpPr/>
          <p:nvPr/>
        </p:nvSpPr>
        <p:spPr>
          <a:xfrm>
            <a:off x="6278301" y="39215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1" name="TextBox 10">
            <a:extLst>
              <a:ext uri="{FF2B5EF4-FFF2-40B4-BE49-F238E27FC236}">
                <a16:creationId xmlns:a16="http://schemas.microsoft.com/office/drawing/2014/main" id="{C6E96660-FB1D-4E8B-80E5-54655609E7AB}"/>
              </a:ext>
            </a:extLst>
          </p:cNvPr>
          <p:cNvSpPr txBox="1"/>
          <p:nvPr/>
        </p:nvSpPr>
        <p:spPr>
          <a:xfrm>
            <a:off x="457200" y="1600200"/>
            <a:ext cx="3352800" cy="3046988"/>
          </a:xfrm>
          <a:prstGeom prst="rect">
            <a:avLst/>
          </a:prstGeom>
          <a:noFill/>
          <a:scene3d>
            <a:camera prst="perspectiveFront"/>
            <a:lightRig rig="threePt" dir="t"/>
          </a:scene3d>
          <a:sp3d>
            <a:bevelT prst="relaxedInset"/>
          </a:sp3d>
        </p:spPr>
        <p:txBody>
          <a:bodyPr wrap="square" rtlCol="0">
            <a:spAutoFit/>
          </a:bodyPr>
          <a:lstStyle/>
          <a:p>
            <a:r>
              <a:rPr lang="fr-FR" sz="9600" b="1" dirty="0">
                <a:ln w="9525">
                  <a:solidFill>
                    <a:schemeClr val="bg1"/>
                  </a:solidFill>
                  <a:prstDash val="solid"/>
                </a:ln>
                <a:solidFill>
                  <a:schemeClr val="accent1"/>
                </a:solidFill>
                <a:effectLst>
                  <a:outerShdw blurRad="12700" dist="38100" dir="2700000" algn="tl" rotWithShape="0">
                    <a:schemeClr val="bg1">
                      <a:lumMod val="50000"/>
                    </a:schemeClr>
                  </a:outerShdw>
                </a:effectLst>
                <a:latin typeface="Calibri Light" panose="020F0302020204030204" pitchFamily="34" charset="0"/>
                <a:cs typeface="Calibri Light" panose="020F0302020204030204" pitchFamily="34" charset="0"/>
              </a:rPr>
              <a:t>ÉTAPE</a:t>
            </a:r>
          </a:p>
          <a:p>
            <a:r>
              <a:rPr lang="fr-FR" sz="9600" b="1" dirty="0">
                <a:ln w="9525">
                  <a:solidFill>
                    <a:schemeClr val="bg1"/>
                  </a:solidFill>
                  <a:prstDash val="solid"/>
                </a:ln>
                <a:solidFill>
                  <a:schemeClr val="accent1"/>
                </a:solidFill>
                <a:effectLst>
                  <a:outerShdw blurRad="12700" dist="38100" dir="2700000" algn="tl" rotWithShape="0">
                    <a:schemeClr val="bg1">
                      <a:lumMod val="50000"/>
                    </a:schemeClr>
                  </a:outerShdw>
                </a:effectLst>
                <a:latin typeface="Calibri Light" panose="020F0302020204030204" pitchFamily="34" charset="0"/>
                <a:cs typeface="Calibri Light" panose="020F0302020204030204" pitchFamily="34" charset="0"/>
              </a:rPr>
              <a:t>   5</a:t>
            </a:r>
          </a:p>
        </p:txBody>
      </p:sp>
    </p:spTree>
    <p:extLst>
      <p:ext uri="{BB962C8B-B14F-4D97-AF65-F5344CB8AC3E}">
        <p14:creationId xmlns:p14="http://schemas.microsoft.com/office/powerpoint/2010/main" val="3127120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8" name="Rectangle 7"/>
          <p:cNvSpPr/>
          <p:nvPr/>
        </p:nvSpPr>
        <p:spPr>
          <a:xfrm>
            <a:off x="0" y="6634"/>
            <a:ext cx="12204254" cy="6844732"/>
          </a:xfrm>
          <a:prstGeom prst="rect">
            <a:avLst/>
          </a:prstGeom>
          <a:solidFill>
            <a:srgbClr val="0D224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latin typeface="Arial" charset="0"/>
              <a:ea typeface="Arial" charset="0"/>
              <a:cs typeface="Arial" charset="0"/>
            </a:endParaRPr>
          </a:p>
        </p:txBody>
      </p:sp>
      <p:sp>
        <p:nvSpPr>
          <p:cNvPr id="16" name="Title 1"/>
          <p:cNvSpPr txBox="1">
            <a:spLocks/>
          </p:cNvSpPr>
          <p:nvPr/>
        </p:nvSpPr>
        <p:spPr bwMode="auto">
          <a:xfrm>
            <a:off x="279504" y="76200"/>
            <a:ext cx="11582400" cy="7992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4000" b="1" dirty="0">
              <a:solidFill>
                <a:schemeClr val="bg1"/>
              </a:solidFill>
              <a:latin typeface="Calibri Light" panose="020F0302020204030204" pitchFamily="34" charset="0"/>
              <a:cs typeface="Calibri Light" panose="020F0302020204030204" pitchFamily="34" charset="0"/>
            </a:endParaRPr>
          </a:p>
          <a:p>
            <a:pPr algn="l"/>
            <a:r>
              <a:rPr lang="fr-FR" sz="3200" b="1">
                <a:solidFill>
                  <a:schemeClr val="bg1"/>
                </a:solidFill>
                <a:latin typeface="Calibri Light" panose="020F0302020204030204" pitchFamily="34" charset="0"/>
                <a:ea typeface="Arial" charset="0"/>
                <a:cs typeface="Calibri Light" panose="020F0302020204030204" pitchFamily="34" charset="0"/>
              </a:rPr>
              <a:t>Utilisez ces outils pour préparer et planifier le changement !</a:t>
            </a:r>
          </a:p>
        </p:txBody>
      </p:sp>
      <p:sp>
        <p:nvSpPr>
          <p:cNvPr id="12" name="TextBox 11"/>
          <p:cNvSpPr txBox="1"/>
          <p:nvPr/>
        </p:nvSpPr>
        <p:spPr>
          <a:xfrm>
            <a:off x="2438400" y="1752600"/>
            <a:ext cx="8610600" cy="4445448"/>
          </a:xfrm>
          <a:prstGeom prst="rect">
            <a:avLst/>
          </a:prstGeom>
          <a:noFill/>
        </p:spPr>
        <p:txBody>
          <a:bodyPr wrap="square" rtlCol="0">
            <a:spAutoFit/>
          </a:bodyPr>
          <a:lstStyle/>
          <a:p>
            <a:r>
              <a:rPr lang="fr-FR" sz="2400" b="1" i="1" dirty="0">
                <a:solidFill>
                  <a:schemeClr val="bg2"/>
                </a:solidFill>
                <a:latin typeface="Calibri Light" panose="020F0302020204030204" pitchFamily="34" charset="0"/>
                <a:cs typeface="Calibri Light" panose="020F0302020204030204" pitchFamily="34" charset="0"/>
              </a:rPr>
              <a:t>Mise en œuvre du changement</a:t>
            </a:r>
          </a:p>
          <a:p>
            <a:endParaRPr lang="en-US" sz="2400" b="1" i="1" dirty="0">
              <a:solidFill>
                <a:schemeClr val="tx1">
                  <a:lumMod val="65000"/>
                  <a:lumOff val="35000"/>
                </a:schemeClr>
              </a:solidFill>
              <a:latin typeface="Calibri Light" panose="020F0302020204030204" pitchFamily="34" charset="0"/>
              <a:cs typeface="Calibri Light" panose="020F0302020204030204" pitchFamily="34" charset="0"/>
            </a:endParaRPr>
          </a:p>
          <a:p>
            <a:pPr marL="285750" indent="-285750">
              <a:lnSpc>
                <a:spcPct val="114000"/>
              </a:lnSpc>
              <a:buFont typeface="Arial" panose="020B0604020202020204" pitchFamily="34" charset="0"/>
              <a:buChar char="•"/>
            </a:pPr>
            <a:r>
              <a:rPr lang="fr-FR" sz="2400" dirty="0">
                <a:solidFill>
                  <a:schemeClr val="bg1"/>
                </a:solidFill>
                <a:latin typeface="Calibri Light" panose="020F0302020204030204" pitchFamily="34" charset="0"/>
                <a:cs typeface="Calibri Light" panose="020F0302020204030204" pitchFamily="34" charset="0"/>
              </a:rPr>
              <a:t>Soutenir le changement</a:t>
            </a:r>
          </a:p>
          <a:p>
            <a:pPr marL="285750" indent="-285750">
              <a:lnSpc>
                <a:spcPct val="114000"/>
              </a:lnSpc>
              <a:buFont typeface="Arial" panose="020B0604020202020204" pitchFamily="34" charset="0"/>
              <a:buChar char="•"/>
            </a:pPr>
            <a:endParaRPr lang="en-US" sz="1000" dirty="0">
              <a:solidFill>
                <a:schemeClr val="bg1"/>
              </a:solidFill>
              <a:latin typeface="Calibri Light" panose="020F0302020204030204" pitchFamily="34" charset="0"/>
              <a:cs typeface="Calibri Light" panose="020F0302020204030204" pitchFamily="34" charset="0"/>
            </a:endParaRPr>
          </a:p>
          <a:p>
            <a:pPr marL="285750" indent="-285750">
              <a:lnSpc>
                <a:spcPct val="114000"/>
              </a:lnSpc>
              <a:buFont typeface="Arial" panose="020B0604020202020204" pitchFamily="34" charset="0"/>
              <a:buChar char="•"/>
            </a:pPr>
            <a:r>
              <a:rPr lang="fr-FR" sz="2400" dirty="0">
                <a:solidFill>
                  <a:schemeClr val="bg1"/>
                </a:solidFill>
                <a:latin typeface="Calibri Light" panose="020F0302020204030204" pitchFamily="34" charset="0"/>
                <a:cs typeface="Calibri Light" panose="020F0302020204030204" pitchFamily="34" charset="0"/>
              </a:rPr>
              <a:t>Décider de date limite pour chaque point de référence</a:t>
            </a:r>
          </a:p>
          <a:p>
            <a:pPr marL="285750" indent="-285750">
              <a:lnSpc>
                <a:spcPct val="114000"/>
              </a:lnSpc>
              <a:buFont typeface="Arial" panose="020B0604020202020204" pitchFamily="34" charset="0"/>
              <a:buChar char="•"/>
            </a:pPr>
            <a:endParaRPr lang="en-US" sz="1000" dirty="0">
              <a:solidFill>
                <a:srgbClr val="00338D"/>
              </a:solidFill>
              <a:latin typeface="Calibri Light" panose="020F0302020204030204" pitchFamily="34" charset="0"/>
              <a:cs typeface="Calibri Light" panose="020F0302020204030204" pitchFamily="34" charset="0"/>
            </a:endParaRPr>
          </a:p>
          <a:p>
            <a:pPr marL="285750" indent="-285750">
              <a:lnSpc>
                <a:spcPct val="114000"/>
              </a:lnSpc>
              <a:buFont typeface="Arial" panose="020B0604020202020204" pitchFamily="34" charset="0"/>
              <a:buChar char="•"/>
            </a:pPr>
            <a:r>
              <a:rPr lang="fr-FR" sz="2400" dirty="0">
                <a:solidFill>
                  <a:schemeClr val="bg1"/>
                </a:solidFill>
                <a:latin typeface="Calibri Light" panose="020F0302020204030204" pitchFamily="34" charset="0"/>
                <a:cs typeface="Calibri Light" panose="020F0302020204030204" pitchFamily="34" charset="0"/>
              </a:rPr>
              <a:t>Informer le club jusqu’à ce que le point de référence soit atteint</a:t>
            </a:r>
          </a:p>
          <a:p>
            <a:pPr marL="285750" indent="-285750">
              <a:buFont typeface="Arial" panose="020B0604020202020204" pitchFamily="34" charset="0"/>
              <a:buChar char="•"/>
            </a:pPr>
            <a:endParaRPr lang="en-US" sz="2400" b="1" i="1" dirty="0">
              <a:solidFill>
                <a:schemeClr val="tx1">
                  <a:lumMod val="65000"/>
                  <a:lumOff val="35000"/>
                </a:schemeClr>
              </a:solidFill>
              <a:latin typeface="Calibri Light" panose="020F0302020204030204" pitchFamily="34" charset="0"/>
              <a:cs typeface="Calibri Light" panose="020F0302020204030204" pitchFamily="34" charset="0"/>
            </a:endParaRPr>
          </a:p>
          <a:p>
            <a:r>
              <a:rPr lang="fr-FR" sz="2400" b="1" i="1" dirty="0">
                <a:solidFill>
                  <a:schemeClr val="bg2"/>
                </a:solidFill>
                <a:latin typeface="Calibri Light" panose="020F0302020204030204" pitchFamily="34" charset="0"/>
                <a:cs typeface="Calibri Light" panose="020F0302020204030204" pitchFamily="34" charset="0"/>
              </a:rPr>
              <a:t>Maintenir le changement</a:t>
            </a:r>
          </a:p>
          <a:p>
            <a:endParaRPr lang="en-US" sz="2400" b="1" i="1" dirty="0">
              <a:solidFill>
                <a:schemeClr val="tx1">
                  <a:lumMod val="65000"/>
                  <a:lumOff val="35000"/>
                </a:schemeClr>
              </a:solidFill>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fr-FR" sz="2400" dirty="0">
                <a:solidFill>
                  <a:schemeClr val="bg1"/>
                </a:solidFill>
                <a:latin typeface="Calibri Light" panose="020F0302020204030204" pitchFamily="34" charset="0"/>
                <a:cs typeface="Calibri Light" panose="020F0302020204030204" pitchFamily="34" charset="0"/>
              </a:rPr>
              <a:t>Les changements entrainent d’autres changements</a:t>
            </a:r>
          </a:p>
          <a:p>
            <a:pPr marL="285750" indent="-285750">
              <a:buFont typeface="Arial" panose="020B0604020202020204" pitchFamily="34" charset="0"/>
              <a:buChar char="•"/>
            </a:pPr>
            <a:endParaRPr lang="en-US" sz="1000" dirty="0">
              <a:solidFill>
                <a:schemeClr val="bg1"/>
              </a:solidFill>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fr-FR" sz="2400" dirty="0">
                <a:solidFill>
                  <a:schemeClr val="bg1"/>
                </a:solidFill>
                <a:latin typeface="Calibri Light" panose="020F0302020204030204" pitchFamily="34" charset="0"/>
                <a:cs typeface="Calibri Light" panose="020F0302020204030204" pitchFamily="34" charset="0"/>
              </a:rPr>
              <a:t>Explorer de nouvelles possibilités</a:t>
            </a:r>
          </a:p>
        </p:txBody>
      </p:sp>
    </p:spTree>
    <p:extLst>
      <p:ext uri="{BB962C8B-B14F-4D97-AF65-F5344CB8AC3E}">
        <p14:creationId xmlns:p14="http://schemas.microsoft.com/office/powerpoint/2010/main" val="346414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8" name="Rectangle 7"/>
          <p:cNvSpPr/>
          <p:nvPr/>
        </p:nvSpPr>
        <p:spPr>
          <a:xfrm>
            <a:off x="0" y="6634"/>
            <a:ext cx="12204254" cy="6844732"/>
          </a:xfrm>
          <a:prstGeom prst="rect">
            <a:avLst/>
          </a:prstGeom>
          <a:solidFill>
            <a:srgbClr val="0D224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latin typeface="Arial" charset="0"/>
              <a:ea typeface="Arial" charset="0"/>
              <a:cs typeface="Arial" charset="0"/>
            </a:endParaRPr>
          </a:p>
        </p:txBody>
      </p:sp>
      <p:sp>
        <p:nvSpPr>
          <p:cNvPr id="2" name="TextBox 1">
            <a:extLst>
              <a:ext uri="{FF2B5EF4-FFF2-40B4-BE49-F238E27FC236}">
                <a16:creationId xmlns:a16="http://schemas.microsoft.com/office/drawing/2014/main" id="{850C21BF-5EAD-4BDC-B9A9-A99187984E6C}"/>
              </a:ext>
            </a:extLst>
          </p:cNvPr>
          <p:cNvSpPr txBox="1"/>
          <p:nvPr/>
        </p:nvSpPr>
        <p:spPr>
          <a:xfrm>
            <a:off x="304800" y="152400"/>
            <a:ext cx="9448800" cy="646331"/>
          </a:xfrm>
          <a:prstGeom prst="rect">
            <a:avLst/>
          </a:prstGeom>
          <a:noFill/>
        </p:spPr>
        <p:txBody>
          <a:bodyPr wrap="square" rtlCol="0">
            <a:spAutoFit/>
          </a:bodyPr>
          <a:lstStyle/>
          <a:p>
            <a:r>
              <a:rPr lang="fr-FR" sz="3600">
                <a:solidFill>
                  <a:schemeClr val="bg1"/>
                </a:solidFill>
                <a:latin typeface="Calibri Light" panose="020F0302020204030204" pitchFamily="34" charset="0"/>
                <a:cs typeface="Calibri Light" panose="020F0302020204030204" pitchFamily="34" charset="0"/>
              </a:rPr>
              <a:t>Outils et ressources</a:t>
            </a:r>
          </a:p>
        </p:txBody>
      </p:sp>
      <p:sp>
        <p:nvSpPr>
          <p:cNvPr id="3" name="TextBox 27">
            <a:extLst>
              <a:ext uri="{FF2B5EF4-FFF2-40B4-BE49-F238E27FC236}">
                <a16:creationId xmlns:a16="http://schemas.microsoft.com/office/drawing/2014/main" id="{4F4DC0DF-D9AA-4120-8057-F28879CE5FBE}"/>
              </a:ext>
            </a:extLst>
          </p:cNvPr>
          <p:cNvSpPr txBox="1"/>
          <p:nvPr/>
        </p:nvSpPr>
        <p:spPr>
          <a:xfrm>
            <a:off x="152401" y="2057400"/>
            <a:ext cx="12039599" cy="30854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p>
            <a:pPr marL="342900" indent="-342900" defTabSz="914367" hangingPunct="0">
              <a:buFont typeface="Arial" panose="020B0604020202020204" pitchFamily="34" charset="0"/>
              <a:buChar char="•"/>
              <a:defRPr sz="2800" b="0">
                <a:solidFill>
                  <a:srgbClr val="FFFFFF"/>
                </a:solidFill>
                <a:latin typeface="HelveticaNeueLT Std Lt"/>
                <a:ea typeface="HelveticaNeueLT Std Lt"/>
                <a:cs typeface="HelveticaNeueLT Std Lt"/>
                <a:sym typeface="HelveticaNeueLT Std Lt"/>
              </a:defRPr>
            </a:pPr>
            <a:r>
              <a:rPr lang="fr-FR" sz="2400" b="1">
                <a:solidFill>
                  <a:srgbClr val="FFFFFF"/>
                </a:solidFill>
                <a:latin typeface="Calibri Light" panose="020F0302020204030204" pitchFamily="34" charset="0"/>
                <a:ea typeface="Arial"/>
                <a:cs typeface="Calibri Light" panose="020F0302020204030204" pitchFamily="34" charset="0"/>
                <a:sym typeface="HelveticaNeueLT Std Lt"/>
              </a:rPr>
              <a:t>Améliorer la qualité des clubs</a:t>
            </a:r>
          </a:p>
          <a:p>
            <a:pPr indent="350838" defTabSz="914367" hangingPunct="0">
              <a:defRPr sz="2800" b="0">
                <a:solidFill>
                  <a:srgbClr val="FFFFFF"/>
                </a:solidFill>
                <a:latin typeface="HelveticaNeueLT Std Lt"/>
                <a:ea typeface="HelveticaNeueLT Std Lt"/>
                <a:cs typeface="HelveticaNeueLT Std Lt"/>
                <a:sym typeface="HelveticaNeueLT Std Lt"/>
              </a:defRPr>
            </a:pPr>
            <a:r>
              <a:rPr lang="fr-FR" sz="2000">
                <a:solidFill>
                  <a:srgbClr val="FFFFFF"/>
                </a:solidFill>
                <a:latin typeface="Calibri Light" panose="020F0302020204030204" pitchFamily="34" charset="0"/>
                <a:ea typeface="Arial"/>
                <a:cs typeface="Calibri Light" panose="020F0302020204030204" pitchFamily="34" charset="0"/>
                <a:sym typeface="HelveticaNeueLT Std Lt"/>
                <a:hlinkClick r:id="rId3"/>
              </a:rPr>
              <a:t>https://www.lionsclubs.org/fr/resources-for-members/resource-center/improving-club-quality</a:t>
            </a:r>
          </a:p>
          <a:p>
            <a:pPr defTabSz="914367" hangingPunct="0">
              <a:defRPr sz="2800" b="0">
                <a:solidFill>
                  <a:srgbClr val="FFFFFF"/>
                </a:solidFill>
                <a:latin typeface="HelveticaNeueLT Std Lt"/>
                <a:ea typeface="HelveticaNeueLT Std Lt"/>
                <a:cs typeface="HelveticaNeueLT Std Lt"/>
                <a:sym typeface="HelveticaNeueLT Std Lt"/>
              </a:defRPr>
            </a:pPr>
            <a:r>
              <a:rPr lang="fr-FR" sz="2400">
                <a:solidFill>
                  <a:srgbClr val="FFFFFF"/>
                </a:solidFill>
                <a:latin typeface="Calibri Light" panose="020F0302020204030204" pitchFamily="34" charset="0"/>
                <a:ea typeface="Arial"/>
                <a:cs typeface="Calibri Light" panose="020F0302020204030204" pitchFamily="34" charset="0"/>
                <a:sym typeface="HelveticaNeueLT Std Lt"/>
              </a:rPr>
              <a:t>      </a:t>
            </a:r>
          </a:p>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kern="0" dirty="0">
              <a:solidFill>
                <a:srgbClr val="FFFFFF"/>
              </a:solidFill>
              <a:latin typeface="Calibri Light" panose="020F0302020204030204" pitchFamily="34" charset="0"/>
              <a:ea typeface="Arial"/>
              <a:cs typeface="Calibri Light" panose="020F0302020204030204" pitchFamily="34" charset="0"/>
              <a:sym typeface="HelveticaNeueLT Std Lt"/>
            </a:endParaRPr>
          </a:p>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kern="0" dirty="0">
              <a:solidFill>
                <a:srgbClr val="FFFFFF"/>
              </a:solidFill>
              <a:latin typeface="Calibri Light" panose="020F0302020204030204" pitchFamily="34" charset="0"/>
              <a:ea typeface="Arial"/>
              <a:cs typeface="Calibri Light" panose="020F0302020204030204" pitchFamily="34" charset="0"/>
              <a:sym typeface="HelveticaNeueLT Std Lt"/>
            </a:endParaRPr>
          </a:p>
          <a:p>
            <a:pPr marL="342900" indent="-342900" defTabSz="914367" hangingPunct="0">
              <a:buFont typeface="Arial" panose="020B0604020202020204" pitchFamily="34" charset="0"/>
              <a:buChar char="•"/>
              <a:defRPr sz="2800" b="0">
                <a:solidFill>
                  <a:srgbClr val="FFFFFF"/>
                </a:solidFill>
                <a:latin typeface="HelveticaNeueLT Std Lt"/>
                <a:ea typeface="HelveticaNeueLT Std Lt"/>
                <a:cs typeface="HelveticaNeueLT Std Lt"/>
                <a:sym typeface="HelveticaNeueLT Std Lt"/>
              </a:defRPr>
            </a:pPr>
            <a:r>
              <a:rPr lang="fr-FR" sz="2400" b="1">
                <a:solidFill>
                  <a:srgbClr val="FFFFFF"/>
                </a:solidFill>
                <a:latin typeface="Calibri Light" panose="020F0302020204030204" pitchFamily="34" charset="0"/>
                <a:ea typeface="Arial"/>
                <a:cs typeface="Calibri Light" panose="020F0302020204030204" pitchFamily="34" charset="0"/>
                <a:sym typeface="HelveticaNeueLT Std Lt"/>
              </a:rPr>
              <a:t>Groupe Facebook : Improving Lions Club Quality </a:t>
            </a:r>
            <a:r>
              <a:rPr lang="fr-FR" sz="2400">
                <a:solidFill>
                  <a:srgbClr val="FFFFFF"/>
                </a:solidFill>
                <a:latin typeface="Calibri Light" panose="020F0302020204030204" pitchFamily="34" charset="0"/>
                <a:ea typeface="Arial"/>
                <a:cs typeface="Calibri Light" panose="020F0302020204030204" pitchFamily="34" charset="0"/>
                <a:sym typeface="HelveticaNeueLT Std Lt"/>
              </a:rPr>
              <a:t> </a:t>
            </a:r>
            <a:r>
              <a:rPr lang="fr-FR" sz="2400">
                <a:solidFill>
                  <a:srgbClr val="FFFFFF"/>
                </a:solidFill>
                <a:latin typeface="Calibri Light" panose="020F0302020204030204" pitchFamily="34" charset="0"/>
                <a:ea typeface="Arial"/>
                <a:cs typeface="Calibri Light" panose="020F0302020204030204" pitchFamily="34" charset="0"/>
                <a:sym typeface="HelveticaNeueLT Std Lt"/>
                <a:hlinkClick r:id="rId4"/>
              </a:rPr>
              <a:t>https://www.facebook.com/groups/317754885360703/</a:t>
            </a:r>
            <a:r>
              <a:rPr lang="fr-FR" sz="2400">
                <a:solidFill>
                  <a:srgbClr val="FFFFFF"/>
                </a:solidFill>
                <a:latin typeface="Calibri Light" panose="020F0302020204030204" pitchFamily="34" charset="0"/>
                <a:ea typeface="Arial"/>
                <a:cs typeface="Calibri Light" panose="020F0302020204030204" pitchFamily="34" charset="0"/>
                <a:sym typeface="HelveticaNeueLT Std Lt"/>
              </a:rPr>
              <a:t> </a:t>
            </a:r>
          </a:p>
          <a:p>
            <a:pPr defTabSz="914367" hangingPunct="0">
              <a:defRPr sz="2800" b="0">
                <a:solidFill>
                  <a:srgbClr val="FFFFFF"/>
                </a:solidFill>
                <a:latin typeface="HelveticaNeueLT Std Lt"/>
                <a:ea typeface="HelveticaNeueLT Std Lt"/>
                <a:cs typeface="HelveticaNeueLT Std Lt"/>
                <a:sym typeface="HelveticaNeueLT Std Lt"/>
              </a:defRPr>
            </a:pPr>
            <a:endParaRPr kern="0" dirty="0">
              <a:solidFill>
                <a:srgbClr val="004E95"/>
              </a:solidFill>
              <a:latin typeface="Arial"/>
              <a:ea typeface="Arial"/>
              <a:cs typeface="Arial"/>
              <a:sym typeface="Arial"/>
            </a:endParaRPr>
          </a:p>
        </p:txBody>
      </p:sp>
    </p:spTree>
    <p:extLst>
      <p:ext uri="{BB962C8B-B14F-4D97-AF65-F5344CB8AC3E}">
        <p14:creationId xmlns:p14="http://schemas.microsoft.com/office/powerpoint/2010/main" val="1324341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8" name="Rectangle 7"/>
          <p:cNvSpPr/>
          <p:nvPr/>
        </p:nvSpPr>
        <p:spPr bwMode="auto">
          <a:xfrm>
            <a:off x="9525" y="0"/>
            <a:ext cx="4486880" cy="6858000"/>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sp>
        <p:nvSpPr>
          <p:cNvPr id="12" name="Title 1"/>
          <p:cNvSpPr txBox="1">
            <a:spLocks/>
          </p:cNvSpPr>
          <p:nvPr/>
        </p:nvSpPr>
        <p:spPr>
          <a:xfrm>
            <a:off x="6172200" y="1676400"/>
            <a:ext cx="5181600" cy="25234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600" b="1">
                <a:solidFill>
                  <a:srgbClr val="0A5496"/>
                </a:solidFill>
                <a:latin typeface="Calibri Light" panose="020F0302020204030204" pitchFamily="34" charset="0"/>
                <a:ea typeface="Arial" charset="0"/>
                <a:cs typeface="Calibri Light" panose="020F0302020204030204" pitchFamily="34" charset="0"/>
              </a:rPr>
              <a:t>Discussion en groupe</a:t>
            </a:r>
          </a:p>
          <a:p>
            <a:pPr algn="l"/>
            <a:endParaRPr lang="en-US" sz="3600" b="1" kern="0" dirty="0">
              <a:solidFill>
                <a:srgbClr val="0A5496"/>
              </a:solidFill>
              <a:latin typeface="Arial" charset="0"/>
              <a:ea typeface="Arial" charset="0"/>
              <a:cs typeface="Arial" charset="0"/>
            </a:endParaRPr>
          </a:p>
        </p:txBody>
      </p:sp>
      <p:sp>
        <p:nvSpPr>
          <p:cNvPr id="13" name="Rectangle 12"/>
          <p:cNvSpPr/>
          <p:nvPr/>
        </p:nvSpPr>
        <p:spPr>
          <a:xfrm>
            <a:off x="6278301" y="39215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1" name="TextBox 10">
            <a:extLst>
              <a:ext uri="{FF2B5EF4-FFF2-40B4-BE49-F238E27FC236}">
                <a16:creationId xmlns:a16="http://schemas.microsoft.com/office/drawing/2014/main" id="{C6E96660-FB1D-4E8B-80E5-54655609E7AB}"/>
              </a:ext>
            </a:extLst>
          </p:cNvPr>
          <p:cNvSpPr txBox="1"/>
          <p:nvPr/>
        </p:nvSpPr>
        <p:spPr>
          <a:xfrm>
            <a:off x="0" y="2644170"/>
            <a:ext cx="4486879" cy="1046440"/>
          </a:xfrm>
          <a:prstGeom prst="rect">
            <a:avLst/>
          </a:prstGeom>
          <a:noFill/>
          <a:scene3d>
            <a:camera prst="perspectiveFront"/>
            <a:lightRig rig="threePt" dir="t"/>
          </a:scene3d>
          <a:sp3d>
            <a:bevelT prst="relaxedInset"/>
          </a:sp3d>
        </p:spPr>
        <p:txBody>
          <a:bodyPr wrap="square" rtlCol="0">
            <a:spAutoFit/>
          </a:bodyPr>
          <a:lstStyle/>
          <a:p>
            <a:r>
              <a:rPr lang="fr-FR" sz="6200" b="1" dirty="0">
                <a:ln w="9525">
                  <a:solidFill>
                    <a:schemeClr val="bg1"/>
                  </a:solidFill>
                  <a:prstDash val="solid"/>
                </a:ln>
                <a:solidFill>
                  <a:schemeClr val="accent1"/>
                </a:solidFill>
                <a:effectLst>
                  <a:outerShdw blurRad="12700" dist="38100" dir="2700000" algn="tl" rotWithShape="0">
                    <a:schemeClr val="bg1">
                      <a:lumMod val="50000"/>
                    </a:schemeClr>
                  </a:outerShdw>
                </a:effectLst>
                <a:latin typeface="Calibri Light" panose="020F0302020204030204" pitchFamily="34" charset="0"/>
                <a:cs typeface="Calibri Light" panose="020F0302020204030204" pitchFamily="34" charset="0"/>
              </a:rPr>
              <a:t>CONCLUSION</a:t>
            </a:r>
          </a:p>
        </p:txBody>
      </p:sp>
    </p:spTree>
    <p:extLst>
      <p:ext uri="{BB962C8B-B14F-4D97-AF65-F5344CB8AC3E}">
        <p14:creationId xmlns:p14="http://schemas.microsoft.com/office/powerpoint/2010/main" val="601125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5" name="Title 1">
            <a:extLst>
              <a:ext uri="{FF2B5EF4-FFF2-40B4-BE49-F238E27FC236}">
                <a16:creationId xmlns:a16="http://schemas.microsoft.com/office/drawing/2014/main" id="{5728D813-E96D-429B-9A83-2D6D66E83B06}"/>
              </a:ext>
            </a:extLst>
          </p:cNvPr>
          <p:cNvSpPr txBox="1">
            <a:spLocks/>
          </p:cNvSpPr>
          <p:nvPr/>
        </p:nvSpPr>
        <p:spPr>
          <a:xfrm>
            <a:off x="152400" y="9525"/>
            <a:ext cx="10972800" cy="792481"/>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r>
              <a:rPr lang="fr-FR" sz="3200" dirty="0">
                <a:solidFill>
                  <a:schemeClr val="bg1"/>
                </a:solidFill>
                <a:latin typeface="Calibri Light" panose="020F0302020204030204" pitchFamily="34" charset="0"/>
                <a:ea typeface="Arial" charset="0"/>
                <a:cs typeface="Calibri Light" panose="020F0302020204030204" pitchFamily="34" charset="0"/>
              </a:rPr>
              <a:t>Prix Excellence de club - Une feuille de route vers le succès</a:t>
            </a:r>
          </a:p>
        </p:txBody>
      </p:sp>
      <p:sp>
        <p:nvSpPr>
          <p:cNvPr id="9" name="TextBox 8">
            <a:extLst>
              <a:ext uri="{FF2B5EF4-FFF2-40B4-BE49-F238E27FC236}">
                <a16:creationId xmlns:a16="http://schemas.microsoft.com/office/drawing/2014/main" id="{245723AE-FBD5-49AC-A748-DF8ED05E85A6}"/>
              </a:ext>
            </a:extLst>
          </p:cNvPr>
          <p:cNvSpPr txBox="1"/>
          <p:nvPr/>
        </p:nvSpPr>
        <p:spPr>
          <a:xfrm>
            <a:off x="4800600" y="1447800"/>
            <a:ext cx="6652895" cy="5358968"/>
          </a:xfrm>
          <a:prstGeom prst="rect">
            <a:avLst/>
          </a:prstGeom>
          <a:noFill/>
        </p:spPr>
        <p:txBody>
          <a:bodyPr wrap="square" rtlCol="0">
            <a:spAutoFit/>
          </a:bodyPr>
          <a:lstStyle/>
          <a:p>
            <a:pPr>
              <a:lnSpc>
                <a:spcPct val="114000"/>
              </a:lnSpc>
              <a:spcAft>
                <a:spcPts val="600"/>
              </a:spcAft>
            </a:pPr>
            <a:r>
              <a:rPr lang="fr-FR" sz="2400" dirty="0">
                <a:solidFill>
                  <a:schemeClr val="bg1"/>
                </a:solidFill>
                <a:latin typeface="Calibri Light" panose="020F0302020204030204" pitchFamily="34" charset="0"/>
                <a:cs typeface="Calibri Light" panose="020F0302020204030204" pitchFamily="34" charset="0"/>
              </a:rPr>
              <a:t>Critères axés sur :</a:t>
            </a:r>
          </a:p>
          <a:p>
            <a:pPr>
              <a:lnSpc>
                <a:spcPct val="114000"/>
              </a:lnSpc>
              <a:spcAft>
                <a:spcPts val="600"/>
              </a:spcAft>
            </a:pPr>
            <a:endParaRPr lang="en-US" sz="2400" kern="0" dirty="0">
              <a:solidFill>
                <a:schemeClr val="bg1"/>
              </a:solidFill>
              <a:latin typeface="Calibri Light" panose="020F0302020204030204" pitchFamily="34" charset="0"/>
              <a:cs typeface="Calibri Light" panose="020F0302020204030204" pitchFamily="34" charset="0"/>
            </a:endParaRPr>
          </a:p>
          <a:p>
            <a:pPr marL="342900" indent="-342900">
              <a:lnSpc>
                <a:spcPct val="114000"/>
              </a:lnSpc>
              <a:spcAft>
                <a:spcPts val="600"/>
              </a:spcAft>
              <a:buFont typeface="Arial" panose="020B0604020202020204" pitchFamily="34" charset="0"/>
              <a:buChar char="•"/>
            </a:pPr>
            <a:r>
              <a:rPr lang="fr-FR" sz="2400" dirty="0">
                <a:solidFill>
                  <a:schemeClr val="bg1"/>
                </a:solidFill>
                <a:latin typeface="Calibri Light" panose="020F0302020204030204" pitchFamily="34" charset="0"/>
                <a:cs typeface="Calibri Light" panose="020F0302020204030204" pitchFamily="34" charset="0"/>
              </a:rPr>
              <a:t>Développement de l’effectif</a:t>
            </a:r>
          </a:p>
          <a:p>
            <a:pPr>
              <a:lnSpc>
                <a:spcPct val="114000"/>
              </a:lnSpc>
              <a:spcAft>
                <a:spcPts val="600"/>
              </a:spcAft>
            </a:pPr>
            <a:endParaRPr lang="en-US" sz="2400" kern="0" dirty="0">
              <a:solidFill>
                <a:schemeClr val="bg1"/>
              </a:solidFill>
              <a:latin typeface="Calibri Light" panose="020F0302020204030204" pitchFamily="34" charset="0"/>
              <a:cs typeface="Calibri Light" panose="020F0302020204030204" pitchFamily="34" charset="0"/>
            </a:endParaRPr>
          </a:p>
          <a:p>
            <a:pPr marL="342900" indent="-342900">
              <a:lnSpc>
                <a:spcPct val="114000"/>
              </a:lnSpc>
              <a:spcAft>
                <a:spcPts val="600"/>
              </a:spcAft>
              <a:buFont typeface="Arial" panose="020B0604020202020204" pitchFamily="34" charset="0"/>
              <a:buChar char="•"/>
            </a:pPr>
            <a:r>
              <a:rPr lang="fr-FR" sz="2400" dirty="0">
                <a:solidFill>
                  <a:schemeClr val="bg1"/>
                </a:solidFill>
                <a:latin typeface="Calibri Light" panose="020F0302020204030204" pitchFamily="34" charset="0"/>
                <a:cs typeface="Calibri Light" panose="020F0302020204030204" pitchFamily="34" charset="0"/>
              </a:rPr>
              <a:t>Service</a:t>
            </a:r>
          </a:p>
          <a:p>
            <a:pPr>
              <a:lnSpc>
                <a:spcPct val="114000"/>
              </a:lnSpc>
              <a:spcAft>
                <a:spcPts val="600"/>
              </a:spcAft>
            </a:pPr>
            <a:endParaRPr lang="en-US" sz="2400" kern="0" dirty="0">
              <a:solidFill>
                <a:schemeClr val="bg1"/>
              </a:solidFill>
              <a:latin typeface="Calibri Light" panose="020F0302020204030204" pitchFamily="34" charset="0"/>
              <a:cs typeface="Calibri Light" panose="020F0302020204030204" pitchFamily="34" charset="0"/>
            </a:endParaRPr>
          </a:p>
          <a:p>
            <a:pPr marL="342900" indent="-342900">
              <a:lnSpc>
                <a:spcPct val="114000"/>
              </a:lnSpc>
              <a:spcAft>
                <a:spcPts val="600"/>
              </a:spcAft>
              <a:buFont typeface="Arial" panose="020B0604020202020204" pitchFamily="34" charset="0"/>
              <a:buChar char="•"/>
            </a:pPr>
            <a:r>
              <a:rPr lang="fr-FR" sz="2400" dirty="0">
                <a:solidFill>
                  <a:schemeClr val="bg1"/>
                </a:solidFill>
                <a:latin typeface="Calibri Light" panose="020F0302020204030204" pitchFamily="34" charset="0"/>
                <a:cs typeface="Calibri Light" panose="020F0302020204030204" pitchFamily="34" charset="0"/>
              </a:rPr>
              <a:t>Formation des responsables et excellence organisationnelle</a:t>
            </a:r>
          </a:p>
          <a:p>
            <a:pPr>
              <a:lnSpc>
                <a:spcPct val="114000"/>
              </a:lnSpc>
              <a:spcAft>
                <a:spcPts val="600"/>
              </a:spcAft>
            </a:pPr>
            <a:endParaRPr lang="en-US" sz="2400" kern="0" dirty="0">
              <a:solidFill>
                <a:schemeClr val="bg1"/>
              </a:solidFill>
              <a:latin typeface="Calibri Light" panose="020F0302020204030204" pitchFamily="34" charset="0"/>
              <a:cs typeface="Calibri Light" panose="020F0302020204030204" pitchFamily="34" charset="0"/>
            </a:endParaRPr>
          </a:p>
          <a:p>
            <a:pPr marL="342900" indent="-342900">
              <a:lnSpc>
                <a:spcPct val="114000"/>
              </a:lnSpc>
              <a:spcAft>
                <a:spcPts val="600"/>
              </a:spcAft>
              <a:buFont typeface="Arial" panose="020B0604020202020204" pitchFamily="34" charset="0"/>
              <a:buChar char="•"/>
            </a:pPr>
            <a:r>
              <a:rPr lang="fr-FR" sz="2400" dirty="0">
                <a:solidFill>
                  <a:schemeClr val="bg1"/>
                </a:solidFill>
                <a:latin typeface="Calibri Light" panose="020F0302020204030204" pitchFamily="34" charset="0"/>
                <a:cs typeface="Calibri Light" panose="020F0302020204030204" pitchFamily="34" charset="0"/>
              </a:rPr>
              <a:t>Marketing et communication </a:t>
            </a:r>
          </a:p>
          <a:p>
            <a:pPr indent="-285750">
              <a:lnSpc>
                <a:spcPct val="114000"/>
              </a:lnSpc>
              <a:spcAft>
                <a:spcPts val="600"/>
              </a:spcAft>
              <a:buFont typeface="Arial" panose="020B0604020202020204" pitchFamily="34" charset="0"/>
              <a:buChar char="•"/>
            </a:pPr>
            <a:endParaRPr lang="en-US" sz="2200" kern="0" dirty="0">
              <a:solidFill>
                <a:schemeClr val="bg1"/>
              </a:solidFill>
              <a:latin typeface="Calibri Light" panose="020F0302020204030204" pitchFamily="34" charset="0"/>
              <a:cs typeface="Calibri Light" panose="020F0302020204030204" pitchFamily="34" charset="0"/>
            </a:endParaRPr>
          </a:p>
        </p:txBody>
      </p:sp>
      <p:pic>
        <p:nvPicPr>
          <p:cNvPr id="3" name="Picture 2">
            <a:extLst>
              <a:ext uri="{FF2B5EF4-FFF2-40B4-BE49-F238E27FC236}">
                <a16:creationId xmlns:a16="http://schemas.microsoft.com/office/drawing/2014/main" id="{F16350D9-4564-4E99-B36B-952C213F5381}"/>
              </a:ext>
            </a:extLst>
          </p:cNvPr>
          <p:cNvPicPr>
            <a:picLocks noChangeAspect="1"/>
          </p:cNvPicPr>
          <p:nvPr/>
        </p:nvPicPr>
        <p:blipFill>
          <a:blip r:embed="rId3"/>
          <a:stretch>
            <a:fillRect/>
          </a:stretch>
        </p:blipFill>
        <p:spPr>
          <a:xfrm>
            <a:off x="865427" y="1484768"/>
            <a:ext cx="3439873" cy="4149443"/>
          </a:xfrm>
          <a:prstGeom prst="rect">
            <a:avLst/>
          </a:prstGeom>
        </p:spPr>
      </p:pic>
    </p:spTree>
    <p:extLst>
      <p:ext uri="{BB962C8B-B14F-4D97-AF65-F5344CB8AC3E}">
        <p14:creationId xmlns:p14="http://schemas.microsoft.com/office/powerpoint/2010/main" val="2740949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16" name="Rectangle 15"/>
          <p:cNvSpPr/>
          <p:nvPr/>
        </p:nvSpPr>
        <p:spPr>
          <a:xfrm flipV="1">
            <a:off x="4800598" y="3729280"/>
            <a:ext cx="2590801"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Title 1"/>
          <p:cNvSpPr txBox="1">
            <a:spLocks/>
          </p:cNvSpPr>
          <p:nvPr/>
        </p:nvSpPr>
        <p:spPr>
          <a:xfrm>
            <a:off x="3049241" y="2609850"/>
            <a:ext cx="6093517" cy="11064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fr-FR">
                <a:solidFill>
                  <a:schemeClr val="bg1"/>
                </a:solidFill>
                <a:latin typeface="Calibri Light" panose="020F0302020204030204" pitchFamily="34" charset="0"/>
                <a:ea typeface="Arial" charset="0"/>
                <a:cs typeface="Calibri Light" panose="020F0302020204030204" pitchFamily="34" charset="0"/>
              </a:rPr>
              <a:t>Merci</a:t>
            </a: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Tree>
    <p:extLst>
      <p:ext uri="{BB962C8B-B14F-4D97-AF65-F5344CB8AC3E}">
        <p14:creationId xmlns:p14="http://schemas.microsoft.com/office/powerpoint/2010/main" val="1943575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8" name="Rectangle 7"/>
          <p:cNvSpPr/>
          <p:nvPr/>
        </p:nvSpPr>
        <p:spPr bwMode="auto">
          <a:xfrm>
            <a:off x="0" y="1"/>
            <a:ext cx="4486880" cy="6858000"/>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2" name="Title 1"/>
          <p:cNvSpPr txBox="1">
            <a:spLocks/>
          </p:cNvSpPr>
          <p:nvPr/>
        </p:nvSpPr>
        <p:spPr>
          <a:xfrm>
            <a:off x="5257799" y="2401934"/>
            <a:ext cx="5791201" cy="1208256"/>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600" b="1" dirty="0">
                <a:solidFill>
                  <a:srgbClr val="0A5496"/>
                </a:solidFill>
                <a:latin typeface="Calibri Light" panose="020F0302020204030204" pitchFamily="34" charset="0"/>
                <a:ea typeface="Arial" charset="0"/>
                <a:cs typeface="Calibri Light" panose="020F0302020204030204" pitchFamily="34" charset="0"/>
              </a:rPr>
              <a:t>Comprendre le processus de changement</a:t>
            </a:r>
          </a:p>
          <a:p>
            <a:pPr algn="l"/>
            <a:endParaRPr lang="en-US" sz="3600" b="1" kern="0" dirty="0">
              <a:solidFill>
                <a:srgbClr val="0A5496"/>
              </a:solidFill>
              <a:latin typeface="Arial" charset="0"/>
              <a:ea typeface="Arial" charset="0"/>
              <a:cs typeface="Arial" charset="0"/>
            </a:endParaRPr>
          </a:p>
        </p:txBody>
      </p:sp>
      <p:sp>
        <p:nvSpPr>
          <p:cNvPr id="13" name="Rectangle 12"/>
          <p:cNvSpPr/>
          <p:nvPr/>
        </p:nvSpPr>
        <p:spPr>
          <a:xfrm>
            <a:off x="6278299" y="3300275"/>
            <a:ext cx="4161099" cy="11707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2" name="Rectangle 1"/>
          <p:cNvSpPr/>
          <p:nvPr/>
        </p:nvSpPr>
        <p:spPr>
          <a:xfrm>
            <a:off x="5916274" y="3803026"/>
            <a:ext cx="5334000" cy="480131"/>
          </a:xfrm>
          <a:prstGeom prst="rect">
            <a:avLst/>
          </a:prstGeom>
        </p:spPr>
        <p:txBody>
          <a:bodyPr wrap="square">
            <a:spAutoFit/>
          </a:bodyPr>
          <a:lstStyle/>
          <a:p>
            <a:pPr>
              <a:lnSpc>
                <a:spcPct val="90000"/>
              </a:lnSpc>
            </a:pPr>
            <a:r>
              <a:rPr lang="fr-FR" sz="2800" dirty="0">
                <a:latin typeface="Calibri Light" panose="020F0302020204030204" pitchFamily="34" charset="0"/>
                <a:ea typeface="Arial" charset="0"/>
                <a:cs typeface="Calibri Light" panose="020F0302020204030204" pitchFamily="34" charset="0"/>
              </a:rPr>
              <a:t>Améliorer notre façon de faire</a:t>
            </a:r>
          </a:p>
        </p:txBody>
      </p:sp>
      <p:sp>
        <p:nvSpPr>
          <p:cNvPr id="10" name="TextBox 9">
            <a:extLst>
              <a:ext uri="{FF2B5EF4-FFF2-40B4-BE49-F238E27FC236}">
                <a16:creationId xmlns:a16="http://schemas.microsoft.com/office/drawing/2014/main" id="{4354685C-4489-40B7-AE9A-9E139E3E5BEA}"/>
              </a:ext>
            </a:extLst>
          </p:cNvPr>
          <p:cNvSpPr txBox="1"/>
          <p:nvPr/>
        </p:nvSpPr>
        <p:spPr>
          <a:xfrm>
            <a:off x="304800" y="1600200"/>
            <a:ext cx="4038600" cy="3046988"/>
          </a:xfrm>
          <a:prstGeom prst="rect">
            <a:avLst/>
          </a:prstGeom>
          <a:noFill/>
          <a:scene3d>
            <a:camera prst="perspectiveFront"/>
            <a:lightRig rig="threePt" dir="t"/>
          </a:scene3d>
          <a:sp3d>
            <a:bevelT prst="relaxedInset"/>
          </a:sp3d>
        </p:spPr>
        <p:txBody>
          <a:bodyPr wrap="square" rtlCol="0">
            <a:spAutoFit/>
          </a:bodyPr>
          <a:lstStyle/>
          <a:p>
            <a:r>
              <a:rPr lang="fr-FR" sz="9600" b="1" dirty="0">
                <a:ln w="9525">
                  <a:solidFill>
                    <a:schemeClr val="bg1"/>
                  </a:solidFill>
                  <a:prstDash val="solid"/>
                </a:ln>
                <a:solidFill>
                  <a:schemeClr val="accent1"/>
                </a:solidFill>
                <a:effectLst>
                  <a:outerShdw blurRad="12700" dist="38100" dir="2700000" algn="tl" rotWithShape="0">
                    <a:schemeClr val="bg1">
                      <a:lumMod val="50000"/>
                    </a:schemeClr>
                  </a:outerShdw>
                </a:effectLst>
                <a:latin typeface="Calibri Light" panose="020F0302020204030204" pitchFamily="34" charset="0"/>
                <a:cs typeface="Calibri Light" panose="020F0302020204030204" pitchFamily="34" charset="0"/>
              </a:rPr>
              <a:t>ÉTAPE</a:t>
            </a:r>
          </a:p>
          <a:p>
            <a:r>
              <a:rPr lang="fr-FR" sz="9600" b="1" dirty="0">
                <a:ln w="9525">
                  <a:solidFill>
                    <a:schemeClr val="bg1"/>
                  </a:solidFill>
                  <a:prstDash val="solid"/>
                </a:ln>
                <a:solidFill>
                  <a:schemeClr val="accent1"/>
                </a:solidFill>
                <a:effectLst>
                  <a:outerShdw blurRad="12700" dist="38100" dir="2700000" algn="tl" rotWithShape="0">
                    <a:schemeClr val="bg1">
                      <a:lumMod val="50000"/>
                    </a:schemeClr>
                  </a:outerShdw>
                </a:effectLst>
                <a:latin typeface="Calibri Light" panose="020F0302020204030204" pitchFamily="34" charset="0"/>
                <a:cs typeface="Calibri Light" panose="020F0302020204030204" pitchFamily="34" charset="0"/>
              </a:rPr>
              <a:t>   1</a:t>
            </a:r>
          </a:p>
        </p:txBody>
      </p:sp>
    </p:spTree>
    <p:extLst>
      <p:ext uri="{BB962C8B-B14F-4D97-AF65-F5344CB8AC3E}">
        <p14:creationId xmlns:p14="http://schemas.microsoft.com/office/powerpoint/2010/main" val="1442435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8" name="Rectangle 7"/>
          <p:cNvSpPr/>
          <p:nvPr/>
        </p:nvSpPr>
        <p:spPr bwMode="auto">
          <a:xfrm>
            <a:off x="0" y="1"/>
            <a:ext cx="4486880" cy="6858000"/>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2" name="Title 1"/>
          <p:cNvSpPr txBox="1">
            <a:spLocks/>
          </p:cNvSpPr>
          <p:nvPr/>
        </p:nvSpPr>
        <p:spPr>
          <a:xfrm>
            <a:off x="6630677" y="2286000"/>
            <a:ext cx="4486880" cy="1295400"/>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600" b="1" dirty="0">
                <a:solidFill>
                  <a:srgbClr val="0A5496"/>
                </a:solidFill>
                <a:latin typeface="Calibri Light" panose="020F0302020204030204" pitchFamily="34" charset="0"/>
                <a:ea typeface="Arial" charset="0"/>
                <a:cs typeface="Calibri Light" panose="020F0302020204030204" pitchFamily="34" charset="0"/>
              </a:rPr>
              <a:t>Déterminer le besoin </a:t>
            </a:r>
          </a:p>
          <a:p>
            <a:pPr algn="l"/>
            <a:r>
              <a:rPr lang="fr-FR" sz="3600" b="1" dirty="0">
                <a:solidFill>
                  <a:srgbClr val="0A5496"/>
                </a:solidFill>
                <a:latin typeface="Calibri Light" panose="020F0302020204030204" pitchFamily="34" charset="0"/>
                <a:ea typeface="Arial" charset="0"/>
                <a:cs typeface="Calibri Light" panose="020F0302020204030204" pitchFamily="34" charset="0"/>
              </a:rPr>
              <a:t>de changement  </a:t>
            </a:r>
          </a:p>
          <a:p>
            <a:pPr algn="l"/>
            <a:endParaRPr lang="en-US" sz="3600" b="1" kern="0" dirty="0">
              <a:solidFill>
                <a:srgbClr val="0A5496"/>
              </a:solidFill>
              <a:latin typeface="Arial" charset="0"/>
              <a:ea typeface="Arial" charset="0"/>
              <a:cs typeface="Arial" charset="0"/>
            </a:endParaRPr>
          </a:p>
        </p:txBody>
      </p:sp>
      <p:sp>
        <p:nvSpPr>
          <p:cNvPr id="13" name="Rectangle 12"/>
          <p:cNvSpPr/>
          <p:nvPr/>
        </p:nvSpPr>
        <p:spPr>
          <a:xfrm>
            <a:off x="6336073" y="3065155"/>
            <a:ext cx="4161099" cy="11707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2" name="Rectangle 1"/>
          <p:cNvSpPr/>
          <p:nvPr/>
        </p:nvSpPr>
        <p:spPr>
          <a:xfrm>
            <a:off x="6336072" y="3481257"/>
            <a:ext cx="4941527" cy="480131"/>
          </a:xfrm>
          <a:prstGeom prst="rect">
            <a:avLst/>
          </a:prstGeom>
        </p:spPr>
        <p:txBody>
          <a:bodyPr wrap="square">
            <a:spAutoFit/>
          </a:bodyPr>
          <a:lstStyle/>
          <a:p>
            <a:pPr>
              <a:lnSpc>
                <a:spcPct val="90000"/>
              </a:lnSpc>
            </a:pPr>
            <a:r>
              <a:rPr lang="fr-FR" sz="2800" dirty="0">
                <a:latin typeface="Calibri Light" panose="020F0302020204030204" pitchFamily="34" charset="0"/>
                <a:ea typeface="Arial" charset="0"/>
                <a:cs typeface="Calibri Light" panose="020F0302020204030204" pitchFamily="34" charset="0"/>
              </a:rPr>
              <a:t>Remplir les quatre évaluations</a:t>
            </a:r>
          </a:p>
        </p:txBody>
      </p:sp>
      <p:sp>
        <p:nvSpPr>
          <p:cNvPr id="14" name="TextBox 13">
            <a:extLst>
              <a:ext uri="{FF2B5EF4-FFF2-40B4-BE49-F238E27FC236}">
                <a16:creationId xmlns:a16="http://schemas.microsoft.com/office/drawing/2014/main" id="{5508721E-C1B5-4068-A4C6-91EBCC042C5E}"/>
              </a:ext>
            </a:extLst>
          </p:cNvPr>
          <p:cNvSpPr txBox="1"/>
          <p:nvPr/>
        </p:nvSpPr>
        <p:spPr>
          <a:xfrm>
            <a:off x="457200" y="1600200"/>
            <a:ext cx="3352800" cy="3124200"/>
          </a:xfrm>
          <a:prstGeom prst="rect">
            <a:avLst/>
          </a:prstGeom>
          <a:noFill/>
          <a:scene3d>
            <a:camera prst="perspectiveFront"/>
            <a:lightRig rig="threePt" dir="t"/>
          </a:scene3d>
          <a:sp3d>
            <a:bevelT prst="relaxedInset"/>
          </a:sp3d>
        </p:spPr>
        <p:txBody>
          <a:bodyPr wrap="square" rtlCol="0">
            <a:spAutoFit/>
          </a:bodyPr>
          <a:lstStyle/>
          <a:p>
            <a:r>
              <a:rPr lang="fr-FR" sz="9600" b="1" dirty="0">
                <a:ln w="9525">
                  <a:solidFill>
                    <a:schemeClr val="bg1"/>
                  </a:solidFill>
                  <a:prstDash val="solid"/>
                </a:ln>
                <a:solidFill>
                  <a:schemeClr val="accent1"/>
                </a:solidFill>
                <a:effectLst>
                  <a:outerShdw blurRad="12700" dist="38100" dir="2700000" algn="tl" rotWithShape="0">
                    <a:schemeClr val="bg1">
                      <a:lumMod val="50000"/>
                    </a:schemeClr>
                  </a:outerShdw>
                </a:effectLst>
                <a:latin typeface="Calibri Light" panose="020F0302020204030204" pitchFamily="34" charset="0"/>
                <a:cs typeface="Calibri Light" panose="020F0302020204030204" pitchFamily="34" charset="0"/>
              </a:rPr>
              <a:t>ÉTAPE</a:t>
            </a:r>
          </a:p>
          <a:p>
            <a:r>
              <a:rPr lang="fr-FR" sz="9600" b="1" dirty="0">
                <a:ln w="9525">
                  <a:solidFill>
                    <a:schemeClr val="bg1"/>
                  </a:solidFill>
                  <a:prstDash val="solid"/>
                </a:ln>
                <a:solidFill>
                  <a:schemeClr val="accent1"/>
                </a:solidFill>
                <a:effectLst>
                  <a:outerShdw blurRad="12700" dist="38100" dir="2700000" algn="tl" rotWithShape="0">
                    <a:schemeClr val="bg1">
                      <a:lumMod val="50000"/>
                    </a:schemeClr>
                  </a:outerShdw>
                </a:effectLst>
                <a:latin typeface="Calibri Light" panose="020F0302020204030204" pitchFamily="34" charset="0"/>
                <a:cs typeface="Calibri Light" panose="020F0302020204030204" pitchFamily="34" charset="0"/>
              </a:rPr>
              <a:t>   2</a:t>
            </a:r>
          </a:p>
        </p:txBody>
      </p:sp>
    </p:spTree>
    <p:extLst>
      <p:ext uri="{BB962C8B-B14F-4D97-AF65-F5344CB8AC3E}">
        <p14:creationId xmlns:p14="http://schemas.microsoft.com/office/powerpoint/2010/main" val="1778054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1">
            <a:extLst>
              <a:ext uri="{FF2B5EF4-FFF2-40B4-BE49-F238E27FC236}">
                <a16:creationId xmlns:a16="http://schemas.microsoft.com/office/drawing/2014/main" id="{B3D6FFF4-0167-40D3-936B-C4FB8F8402A1}"/>
              </a:ext>
            </a:extLst>
          </p:cNvPr>
          <p:cNvSpPr txBox="1">
            <a:spLocks/>
          </p:cNvSpPr>
          <p:nvPr/>
        </p:nvSpPr>
        <p:spPr>
          <a:xfrm>
            <a:off x="304800" y="228600"/>
            <a:ext cx="11734800" cy="838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4000">
                <a:solidFill>
                  <a:schemeClr val="accent1"/>
                </a:solidFill>
                <a:latin typeface="Calibri Light" panose="020F0302020204030204" pitchFamily="34" charset="0"/>
                <a:cs typeface="Calibri Light" panose="020F0302020204030204" pitchFamily="34" charset="0"/>
              </a:rPr>
              <a:t>Évaluation 1 : Revitaliser votre club avec de nouveaux membres</a:t>
            </a:r>
          </a:p>
        </p:txBody>
      </p:sp>
      <p:sp>
        <p:nvSpPr>
          <p:cNvPr id="11" name="Text Placeholder 1">
            <a:extLst>
              <a:ext uri="{FF2B5EF4-FFF2-40B4-BE49-F238E27FC236}">
                <a16:creationId xmlns:a16="http://schemas.microsoft.com/office/drawing/2014/main" id="{3BF9334D-D899-48C0-A191-AA5CB502E6E4}"/>
              </a:ext>
            </a:extLst>
          </p:cNvPr>
          <p:cNvSpPr txBox="1">
            <a:spLocks/>
          </p:cNvSpPr>
          <p:nvPr/>
        </p:nvSpPr>
        <p:spPr>
          <a:xfrm>
            <a:off x="342900" y="1600200"/>
            <a:ext cx="7048500" cy="6096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3200">
                <a:solidFill>
                  <a:schemeClr val="bg1"/>
                </a:solidFill>
                <a:latin typeface="Calibri Light" panose="020F0302020204030204" pitchFamily="34" charset="0"/>
                <a:cs typeface="Calibri Light" panose="020F0302020204030204" pitchFamily="34" charset="0"/>
              </a:rPr>
              <a:t>Remplir l’évaluation en page 2</a:t>
            </a:r>
          </a:p>
        </p:txBody>
      </p:sp>
      <p:pic>
        <p:nvPicPr>
          <p:cNvPr id="8" name="Picture 7">
            <a:extLst>
              <a:ext uri="{FF2B5EF4-FFF2-40B4-BE49-F238E27FC236}">
                <a16:creationId xmlns:a16="http://schemas.microsoft.com/office/drawing/2014/main" id="{5911B3D7-BB75-4C1D-A2E5-3180B2913A4A}"/>
              </a:ext>
            </a:extLst>
          </p:cNvPr>
          <p:cNvPicPr>
            <a:picLocks noChangeAspect="1"/>
          </p:cNvPicPr>
          <p:nvPr/>
        </p:nvPicPr>
        <p:blipFill rotWithShape="1">
          <a:blip r:embed="rId3">
            <a:extLst>
              <a:ext uri="{28A0092B-C50C-407E-A947-70E740481C1C}">
                <a14:useLocalDpi xmlns:a14="http://schemas.microsoft.com/office/drawing/2010/main" val="0"/>
              </a:ext>
            </a:extLst>
          </a:blip>
          <a:srcRect l="10794" r="6451"/>
          <a:stretch/>
        </p:blipFill>
        <p:spPr>
          <a:xfrm>
            <a:off x="7086600" y="2514600"/>
            <a:ext cx="4771303" cy="3215444"/>
          </a:xfrm>
          <a:prstGeom prst="rect">
            <a:avLst/>
          </a:prstGeom>
          <a:ln>
            <a:noFill/>
          </a:ln>
          <a:effectLst>
            <a:outerShdw blurRad="292100" dist="139700" dir="2700000" algn="tl" rotWithShape="0">
              <a:srgbClr val="333333">
                <a:alpha val="65000"/>
              </a:srgbClr>
            </a:outerShdw>
          </a:effectLst>
        </p:spPr>
      </p:pic>
      <p:sp>
        <p:nvSpPr>
          <p:cNvPr id="10" name="Content Placeholder 6">
            <a:extLst>
              <a:ext uri="{FF2B5EF4-FFF2-40B4-BE49-F238E27FC236}">
                <a16:creationId xmlns:a16="http://schemas.microsoft.com/office/drawing/2014/main" id="{7867EC37-13C7-4E68-A3D3-449D72AEAE8A}"/>
              </a:ext>
            </a:extLst>
          </p:cNvPr>
          <p:cNvSpPr txBox="1">
            <a:spLocks/>
          </p:cNvSpPr>
          <p:nvPr/>
        </p:nvSpPr>
        <p:spPr bwMode="auto">
          <a:xfrm>
            <a:off x="609600" y="2514600"/>
            <a:ext cx="5486400" cy="3936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000" dirty="0">
                <a:solidFill>
                  <a:schemeClr val="bg1"/>
                </a:solidFill>
                <a:latin typeface="Calibri Light" panose="020F0302020204030204" pitchFamily="34" charset="0"/>
                <a:cs typeface="Calibri Light" panose="020F0302020204030204" pitchFamily="34" charset="0"/>
              </a:rPr>
              <a:t>Notre club recrute des responsables locaux pouvant nous aider à faire avancer nos projets.</a:t>
            </a:r>
          </a:p>
          <a:p>
            <a:endParaRPr lang="en-US" sz="2000" dirty="0">
              <a:solidFill>
                <a:schemeClr val="bg1"/>
              </a:solidFill>
              <a:latin typeface="Calibri Light" panose="020F0302020204030204" pitchFamily="34" charset="0"/>
              <a:cs typeface="Calibri Light" panose="020F0302020204030204" pitchFamily="34" charset="0"/>
            </a:endParaRPr>
          </a:p>
          <a:p>
            <a:r>
              <a:rPr lang="fr-FR" sz="2000" dirty="0">
                <a:solidFill>
                  <a:schemeClr val="bg1"/>
                </a:solidFill>
                <a:latin typeface="Calibri Light" panose="020F0302020204030204" pitchFamily="34" charset="0"/>
                <a:cs typeface="Calibri Light" panose="020F0302020204030204" pitchFamily="34" charset="0"/>
              </a:rPr>
              <a:t>Notre club recherche activement des membres potentiels et en recrute avec succès.</a:t>
            </a:r>
          </a:p>
          <a:p>
            <a:endParaRPr lang="en-US" sz="2000" dirty="0">
              <a:solidFill>
                <a:schemeClr val="bg1"/>
              </a:solidFill>
              <a:latin typeface="Calibri Light" panose="020F0302020204030204" pitchFamily="34" charset="0"/>
              <a:cs typeface="Calibri Light" panose="020F0302020204030204" pitchFamily="34" charset="0"/>
            </a:endParaRPr>
          </a:p>
          <a:p>
            <a:r>
              <a:rPr lang="fr-FR" sz="2000" dirty="0">
                <a:solidFill>
                  <a:schemeClr val="bg1"/>
                </a:solidFill>
                <a:latin typeface="Calibri Light" panose="020F0302020204030204" pitchFamily="34" charset="0"/>
                <a:cs typeface="Calibri Light" panose="020F0302020204030204" pitchFamily="34" charset="0"/>
              </a:rPr>
              <a:t>Les efforts de recrutement sont reconnus et bénéficient d’un soutien. </a:t>
            </a:r>
          </a:p>
          <a:p>
            <a:pPr marL="0" indent="0">
              <a:buNone/>
            </a:pPr>
            <a:endParaRPr lang="en-US" sz="2000" dirty="0">
              <a:solidFill>
                <a:schemeClr val="bg1"/>
              </a:solidFill>
              <a:latin typeface="Calibri Light" panose="020F0302020204030204" pitchFamily="34" charset="0"/>
              <a:cs typeface="Calibri Light" panose="020F0302020204030204" pitchFamily="34" charset="0"/>
            </a:endParaRPr>
          </a:p>
          <a:p>
            <a:r>
              <a:rPr lang="fr-FR" sz="2000" dirty="0">
                <a:solidFill>
                  <a:schemeClr val="bg1"/>
                </a:solidFill>
                <a:latin typeface="Calibri Light" panose="020F0302020204030204" pitchFamily="34" charset="0"/>
                <a:cs typeface="Calibri Light" panose="020F0302020204030204" pitchFamily="34" charset="0"/>
              </a:rPr>
              <a:t>Les nouveaux membres reçoivent une orientation engageante et informative. </a:t>
            </a:r>
          </a:p>
          <a:p>
            <a:pPr marL="0" indent="0">
              <a:buNone/>
            </a:pPr>
            <a:endParaRPr lang="en-US" sz="2000" dirty="0">
              <a:solidFill>
                <a:schemeClr val="bg1"/>
              </a:solidFill>
              <a:latin typeface="Arial" panose="020B0604020202020204" pitchFamily="34" charset="0"/>
              <a:cs typeface="Arial" panose="020B0604020202020204" pitchFamily="34" charset="0"/>
            </a:endParaRPr>
          </a:p>
          <a:p>
            <a:pPr marL="0" indent="0">
              <a:buNone/>
            </a:pPr>
            <a:endParaRPr lang="en-US" sz="2000" kern="0" dirty="0">
              <a:solidFill>
                <a:schemeClr val="bg1"/>
              </a:solidFill>
              <a:latin typeface="Arial" panose="020B0604020202020204" pitchFamily="34" charset="0"/>
              <a:ea typeface="Arial" charset="0"/>
              <a:cs typeface="Arial" panose="020B0604020202020204" pitchFamily="34"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918424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1">
            <a:extLst>
              <a:ext uri="{FF2B5EF4-FFF2-40B4-BE49-F238E27FC236}">
                <a16:creationId xmlns:a16="http://schemas.microsoft.com/office/drawing/2014/main" id="{B3D6FFF4-0167-40D3-936B-C4FB8F8402A1}"/>
              </a:ext>
            </a:extLst>
          </p:cNvPr>
          <p:cNvSpPr txBox="1">
            <a:spLocks/>
          </p:cNvSpPr>
          <p:nvPr/>
        </p:nvSpPr>
        <p:spPr>
          <a:xfrm>
            <a:off x="304800" y="228600"/>
            <a:ext cx="11734800" cy="13716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4000">
                <a:solidFill>
                  <a:schemeClr val="accent1"/>
                </a:solidFill>
                <a:latin typeface="Calibri Light" panose="020F0302020204030204" pitchFamily="34" charset="0"/>
                <a:cs typeface="Calibri Light" panose="020F0302020204030204" pitchFamily="34" charset="0"/>
              </a:rPr>
              <a:t>Évaluation 1 : Revitaliser votre club avec de nouveaux membres</a:t>
            </a:r>
          </a:p>
        </p:txBody>
      </p:sp>
      <p:sp>
        <p:nvSpPr>
          <p:cNvPr id="11" name="Text Placeholder 1">
            <a:extLst>
              <a:ext uri="{FF2B5EF4-FFF2-40B4-BE49-F238E27FC236}">
                <a16:creationId xmlns:a16="http://schemas.microsoft.com/office/drawing/2014/main" id="{3BF9334D-D899-48C0-A191-AA5CB502E6E4}"/>
              </a:ext>
            </a:extLst>
          </p:cNvPr>
          <p:cNvSpPr txBox="1">
            <a:spLocks/>
          </p:cNvSpPr>
          <p:nvPr/>
        </p:nvSpPr>
        <p:spPr>
          <a:xfrm>
            <a:off x="322385" y="1808285"/>
            <a:ext cx="10932958" cy="756138"/>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3200">
                <a:solidFill>
                  <a:schemeClr val="bg1"/>
                </a:solidFill>
                <a:latin typeface="Calibri Light" panose="020F0302020204030204" pitchFamily="34" charset="0"/>
                <a:cs typeface="Calibri Light" panose="020F0302020204030204" pitchFamily="34" charset="0"/>
              </a:rPr>
              <a:t>Remplir l’évaluation Membres du club en page 3</a:t>
            </a:r>
          </a:p>
        </p:txBody>
      </p:sp>
      <p:sp>
        <p:nvSpPr>
          <p:cNvPr id="8" name="Content Placeholder 6">
            <a:extLst>
              <a:ext uri="{FF2B5EF4-FFF2-40B4-BE49-F238E27FC236}">
                <a16:creationId xmlns:a16="http://schemas.microsoft.com/office/drawing/2014/main" id="{44805AD9-431C-459E-820E-D2229484E562}"/>
              </a:ext>
            </a:extLst>
          </p:cNvPr>
          <p:cNvSpPr txBox="1">
            <a:spLocks/>
          </p:cNvSpPr>
          <p:nvPr/>
        </p:nvSpPr>
        <p:spPr bwMode="auto">
          <a:xfrm>
            <a:off x="333271" y="3200400"/>
            <a:ext cx="11201400" cy="3203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400">
                <a:solidFill>
                  <a:schemeClr val="bg1"/>
                </a:solidFill>
                <a:latin typeface="Calibri Light" panose="020F0302020204030204" pitchFamily="34" charset="0"/>
                <a:cs typeface="Calibri Light" panose="020F0302020204030204" pitchFamily="34" charset="0"/>
              </a:rPr>
              <a:t>Quelles actions le club peut-il entreprendre pour stimuler le recrutement ? </a:t>
            </a:r>
          </a:p>
          <a:p>
            <a:pPr marL="0" indent="0">
              <a:buNone/>
            </a:pPr>
            <a:endParaRPr lang="en-US" sz="2400" dirty="0">
              <a:solidFill>
                <a:schemeClr val="bg1"/>
              </a:solidFill>
              <a:latin typeface="Calibri Light" panose="020F0302020204030204" pitchFamily="34" charset="0"/>
              <a:cs typeface="Calibri Light" panose="020F0302020204030204" pitchFamily="34" charset="0"/>
            </a:endParaRPr>
          </a:p>
          <a:p>
            <a:r>
              <a:rPr lang="fr-FR" sz="2400">
                <a:solidFill>
                  <a:schemeClr val="bg1"/>
                </a:solidFill>
                <a:latin typeface="Calibri Light" panose="020F0302020204030204" pitchFamily="34" charset="0"/>
                <a:cs typeface="Calibri Light" panose="020F0302020204030204" pitchFamily="34" charset="0"/>
              </a:rPr>
              <a:t>Comment le club peut-il entretenir l’intérêt et l’engagement de ses membres ? </a:t>
            </a:r>
          </a:p>
          <a:p>
            <a:pPr marL="0" indent="0">
              <a:buNone/>
            </a:pPr>
            <a:endParaRPr lang="en-US" sz="2400" dirty="0">
              <a:solidFill>
                <a:schemeClr val="bg1"/>
              </a:solidFill>
              <a:latin typeface="Calibri Light" panose="020F0302020204030204" pitchFamily="34" charset="0"/>
              <a:cs typeface="Calibri Light" panose="020F0302020204030204" pitchFamily="34" charset="0"/>
            </a:endParaRPr>
          </a:p>
          <a:p>
            <a:r>
              <a:rPr lang="fr-FR" sz="2400">
                <a:solidFill>
                  <a:schemeClr val="bg1"/>
                </a:solidFill>
                <a:latin typeface="Calibri Light" panose="020F0302020204030204" pitchFamily="34" charset="0"/>
                <a:cs typeface="Calibri Light" panose="020F0302020204030204" pitchFamily="34" charset="0"/>
              </a:rPr>
              <a:t>Qu'est-ce qui aurait pu être fait différemment pour maintenir impliqué les membres qui ont quitté notre club ? </a:t>
            </a:r>
          </a:p>
          <a:p>
            <a:pPr marL="0" indent="0">
              <a:buNone/>
            </a:pPr>
            <a:endParaRPr lang="en-US" sz="2000" dirty="0">
              <a:solidFill>
                <a:schemeClr val="bg1"/>
              </a:solidFill>
              <a:latin typeface="Arial" panose="020B0604020202020204" pitchFamily="34" charset="0"/>
              <a:cs typeface="Arial" panose="020B0604020202020204" pitchFamily="34" charset="0"/>
            </a:endParaRPr>
          </a:p>
          <a:p>
            <a:pPr marL="0" indent="0">
              <a:buNone/>
            </a:pPr>
            <a:endParaRPr lang="en-US" sz="2000" kern="0" dirty="0">
              <a:solidFill>
                <a:schemeClr val="bg1"/>
              </a:solidFill>
              <a:latin typeface="Arial" panose="020B0604020202020204" pitchFamily="34" charset="0"/>
              <a:ea typeface="Arial" charset="0"/>
              <a:cs typeface="Arial" panose="020B0604020202020204" pitchFamily="34"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656401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1">
            <a:extLst>
              <a:ext uri="{FF2B5EF4-FFF2-40B4-BE49-F238E27FC236}">
                <a16:creationId xmlns:a16="http://schemas.microsoft.com/office/drawing/2014/main" id="{B3D6FFF4-0167-40D3-936B-C4FB8F8402A1}"/>
              </a:ext>
            </a:extLst>
          </p:cNvPr>
          <p:cNvSpPr txBox="1">
            <a:spLocks/>
          </p:cNvSpPr>
          <p:nvPr/>
        </p:nvSpPr>
        <p:spPr>
          <a:xfrm>
            <a:off x="304800" y="152400"/>
            <a:ext cx="11506200" cy="13716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4000" dirty="0">
                <a:solidFill>
                  <a:schemeClr val="accent1"/>
                </a:solidFill>
                <a:latin typeface="Calibri Light" panose="020F0302020204030204" pitchFamily="34" charset="0"/>
                <a:cs typeface="Calibri Light" panose="020F0302020204030204" pitchFamily="34" charset="0"/>
              </a:rPr>
              <a:t>Ressources :</a:t>
            </a:r>
          </a:p>
          <a:p>
            <a:pPr marL="0" indent="0">
              <a:buNone/>
            </a:pPr>
            <a:r>
              <a:rPr lang="fr-FR" sz="4000" dirty="0">
                <a:solidFill>
                  <a:schemeClr val="accent1"/>
                </a:solidFill>
                <a:latin typeface="Calibri Light" panose="020F0302020204030204" pitchFamily="34" charset="0"/>
                <a:cs typeface="Calibri Light" panose="020F0302020204030204" pitchFamily="34" charset="0"/>
              </a:rPr>
              <a:t>Revitaliser votre club avec de nouveaux membres</a:t>
            </a:r>
          </a:p>
        </p:txBody>
      </p:sp>
      <p:pic>
        <p:nvPicPr>
          <p:cNvPr id="16" name="Picture 15" descr="Graphical user interface  Description automatically generated">
            <a:extLst>
              <a:ext uri="{FF2B5EF4-FFF2-40B4-BE49-F238E27FC236}">
                <a16:creationId xmlns:a16="http://schemas.microsoft.com/office/drawing/2014/main" id="{C0A10DE3-EB28-4C9E-831D-6E1432095D52}"/>
              </a:ext>
            </a:extLst>
          </p:cNvPr>
          <p:cNvPicPr>
            <a:picLocks noChangeAspect="1"/>
          </p:cNvPicPr>
          <p:nvPr/>
        </p:nvPicPr>
        <p:blipFill>
          <a:blip r:embed="rId3"/>
          <a:stretch>
            <a:fillRect/>
          </a:stretch>
        </p:blipFill>
        <p:spPr>
          <a:xfrm>
            <a:off x="8382000" y="2286000"/>
            <a:ext cx="2861620" cy="3687418"/>
          </a:xfrm>
          <a:prstGeom prst="rect">
            <a:avLst/>
          </a:prstGeom>
          <a:effectLst>
            <a:outerShdw blurRad="63500" sx="102000" sy="102000" algn="ctr" rotWithShape="0">
              <a:schemeClr val="accent1">
                <a:alpha val="40000"/>
              </a:schemeClr>
            </a:outerShdw>
          </a:effectLst>
        </p:spPr>
      </p:pic>
      <p:pic>
        <p:nvPicPr>
          <p:cNvPr id="3" name="Picture 2">
            <a:extLst>
              <a:ext uri="{FF2B5EF4-FFF2-40B4-BE49-F238E27FC236}">
                <a16:creationId xmlns:a16="http://schemas.microsoft.com/office/drawing/2014/main" id="{48960914-7E09-4D77-A6D0-09903EC1B2A0}"/>
              </a:ext>
            </a:extLst>
          </p:cNvPr>
          <p:cNvPicPr>
            <a:picLocks noChangeAspect="1"/>
          </p:cNvPicPr>
          <p:nvPr/>
        </p:nvPicPr>
        <p:blipFill>
          <a:blip r:embed="rId4"/>
          <a:stretch>
            <a:fillRect/>
          </a:stretch>
        </p:blipFill>
        <p:spPr>
          <a:xfrm>
            <a:off x="457200" y="2195222"/>
            <a:ext cx="2894162" cy="3763618"/>
          </a:xfrm>
          <a:prstGeom prst="rect">
            <a:avLst/>
          </a:prstGeom>
          <a:effectLst>
            <a:outerShdw blurRad="63500" sx="102000" sy="102000" algn="ctr" rotWithShape="0">
              <a:schemeClr val="accent1">
                <a:alpha val="40000"/>
              </a:schemeClr>
            </a:outerShdw>
          </a:effectLst>
        </p:spPr>
      </p:pic>
      <p:pic>
        <p:nvPicPr>
          <p:cNvPr id="5" name="Picture 4">
            <a:extLst>
              <a:ext uri="{FF2B5EF4-FFF2-40B4-BE49-F238E27FC236}">
                <a16:creationId xmlns:a16="http://schemas.microsoft.com/office/drawing/2014/main" id="{F9CEC8B0-74D8-4390-B9FB-1337ACF4A8DE}"/>
              </a:ext>
            </a:extLst>
          </p:cNvPr>
          <p:cNvPicPr>
            <a:picLocks noChangeAspect="1"/>
          </p:cNvPicPr>
          <p:nvPr/>
        </p:nvPicPr>
        <p:blipFill>
          <a:blip r:embed="rId5"/>
          <a:stretch>
            <a:fillRect/>
          </a:stretch>
        </p:blipFill>
        <p:spPr>
          <a:xfrm>
            <a:off x="4381767" y="2195222"/>
            <a:ext cx="2983967" cy="3824578"/>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362371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1">
            <a:extLst>
              <a:ext uri="{FF2B5EF4-FFF2-40B4-BE49-F238E27FC236}">
                <a16:creationId xmlns:a16="http://schemas.microsoft.com/office/drawing/2014/main" id="{B3D6FFF4-0167-40D3-936B-C4FB8F8402A1}"/>
              </a:ext>
            </a:extLst>
          </p:cNvPr>
          <p:cNvSpPr txBox="1">
            <a:spLocks/>
          </p:cNvSpPr>
          <p:nvPr/>
        </p:nvSpPr>
        <p:spPr>
          <a:xfrm>
            <a:off x="304800" y="228600"/>
            <a:ext cx="11734800" cy="13716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4000">
                <a:solidFill>
                  <a:schemeClr val="accent1"/>
                </a:solidFill>
                <a:latin typeface="Calibri Light" panose="020F0302020204030204" pitchFamily="34" charset="0"/>
                <a:cs typeface="Calibri Light" panose="020F0302020204030204" pitchFamily="34" charset="0"/>
              </a:rPr>
              <a:t>Évaluation 2 : Redynamiser votre club par de nouvelles activités de service</a:t>
            </a:r>
          </a:p>
        </p:txBody>
      </p:sp>
      <p:sp>
        <p:nvSpPr>
          <p:cNvPr id="11" name="Text Placeholder 1">
            <a:extLst>
              <a:ext uri="{FF2B5EF4-FFF2-40B4-BE49-F238E27FC236}">
                <a16:creationId xmlns:a16="http://schemas.microsoft.com/office/drawing/2014/main" id="{3BF9334D-D899-48C0-A191-AA5CB502E6E4}"/>
              </a:ext>
            </a:extLst>
          </p:cNvPr>
          <p:cNvSpPr txBox="1">
            <a:spLocks/>
          </p:cNvSpPr>
          <p:nvPr/>
        </p:nvSpPr>
        <p:spPr>
          <a:xfrm>
            <a:off x="342900" y="1600200"/>
            <a:ext cx="5676900" cy="5334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3200">
                <a:solidFill>
                  <a:schemeClr val="bg1"/>
                </a:solidFill>
                <a:latin typeface="Calibri Light" panose="020F0302020204030204" pitchFamily="34" charset="0"/>
                <a:cs typeface="Calibri Light" panose="020F0302020204030204" pitchFamily="34" charset="0"/>
              </a:rPr>
              <a:t>Remplir l’évaluation en page 4</a:t>
            </a:r>
          </a:p>
        </p:txBody>
      </p:sp>
      <p:sp>
        <p:nvSpPr>
          <p:cNvPr id="10" name="Content Placeholder 6">
            <a:extLst>
              <a:ext uri="{FF2B5EF4-FFF2-40B4-BE49-F238E27FC236}">
                <a16:creationId xmlns:a16="http://schemas.microsoft.com/office/drawing/2014/main" id="{7867EC37-13C7-4E68-A3D3-449D72AEAE8A}"/>
              </a:ext>
            </a:extLst>
          </p:cNvPr>
          <p:cNvSpPr txBox="1">
            <a:spLocks/>
          </p:cNvSpPr>
          <p:nvPr/>
        </p:nvSpPr>
        <p:spPr bwMode="auto">
          <a:xfrm>
            <a:off x="304800" y="2438401"/>
            <a:ext cx="65532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000">
                <a:solidFill>
                  <a:schemeClr val="bg1"/>
                </a:solidFill>
                <a:latin typeface="Calibri Light" panose="020F0302020204030204" pitchFamily="34" charset="0"/>
                <a:cs typeface="Calibri Light" panose="020F0302020204030204" pitchFamily="34" charset="0"/>
              </a:rPr>
              <a:t>Notre club travaille en partenariat avec des organisations/entreprises locales pour identifier les besoins.</a:t>
            </a:r>
          </a:p>
          <a:p>
            <a:pPr marL="0" indent="0">
              <a:buNone/>
            </a:pPr>
            <a:endParaRPr lang="en-US" sz="2000" dirty="0">
              <a:solidFill>
                <a:schemeClr val="bg1"/>
              </a:solidFill>
              <a:latin typeface="Calibri Light" panose="020F0302020204030204" pitchFamily="34" charset="0"/>
              <a:cs typeface="Calibri Light" panose="020F0302020204030204" pitchFamily="34" charset="0"/>
            </a:endParaRPr>
          </a:p>
          <a:p>
            <a:r>
              <a:rPr lang="fr-FR" sz="2000">
                <a:solidFill>
                  <a:schemeClr val="bg1"/>
                </a:solidFill>
                <a:latin typeface="Calibri Light" panose="020F0302020204030204" pitchFamily="34" charset="0"/>
                <a:cs typeface="Calibri Light" panose="020F0302020204030204" pitchFamily="34" charset="0"/>
              </a:rPr>
              <a:t>Nos activités attirent de nouveaux membres dans notre club.</a:t>
            </a:r>
          </a:p>
          <a:p>
            <a:pPr marL="0" indent="0">
              <a:buNone/>
            </a:pPr>
            <a:endParaRPr lang="en-US" sz="2000" dirty="0">
              <a:solidFill>
                <a:schemeClr val="bg1"/>
              </a:solidFill>
              <a:latin typeface="Calibri Light" panose="020F0302020204030204" pitchFamily="34" charset="0"/>
              <a:cs typeface="Calibri Light" panose="020F0302020204030204" pitchFamily="34" charset="0"/>
            </a:endParaRPr>
          </a:p>
          <a:p>
            <a:r>
              <a:rPr lang="fr-FR" sz="2000">
                <a:solidFill>
                  <a:schemeClr val="bg1"/>
                </a:solidFill>
                <a:latin typeface="Calibri Light" panose="020F0302020204030204" pitchFamily="34" charset="0"/>
                <a:cs typeface="Calibri Light" panose="020F0302020204030204" pitchFamily="34" charset="0"/>
              </a:rPr>
              <a:t>Notre club invite les Leos et d’autres jeunes à servir à nos côtés.</a:t>
            </a:r>
          </a:p>
          <a:p>
            <a:pPr marL="0" indent="0">
              <a:buNone/>
            </a:pPr>
            <a:endParaRPr lang="en-US" sz="2000" dirty="0">
              <a:solidFill>
                <a:schemeClr val="bg1"/>
              </a:solidFill>
              <a:latin typeface="Calibri Light" panose="020F0302020204030204" pitchFamily="34" charset="0"/>
              <a:cs typeface="Calibri Light" panose="020F0302020204030204" pitchFamily="34" charset="0"/>
            </a:endParaRPr>
          </a:p>
          <a:p>
            <a:r>
              <a:rPr lang="fr-FR" sz="2000">
                <a:solidFill>
                  <a:schemeClr val="bg1"/>
                </a:solidFill>
                <a:latin typeface="Calibri Light" panose="020F0302020204030204" pitchFamily="34" charset="0"/>
                <a:cs typeface="Calibri Light" panose="020F0302020204030204" pitchFamily="34" charset="0"/>
              </a:rPr>
              <a:t>Les membres voient l'impact de leurs projets.</a:t>
            </a:r>
          </a:p>
          <a:p>
            <a:pPr marL="0" indent="0">
              <a:buNone/>
            </a:pPr>
            <a:endParaRPr lang="en-US" sz="2000" dirty="0">
              <a:solidFill>
                <a:schemeClr val="bg1"/>
              </a:solidFill>
              <a:latin typeface="Arial" panose="020B0604020202020204" pitchFamily="34" charset="0"/>
              <a:cs typeface="Arial" panose="020B0604020202020204" pitchFamily="34" charset="0"/>
            </a:endParaRPr>
          </a:p>
          <a:p>
            <a:pPr marL="0" indent="0">
              <a:buNone/>
            </a:pPr>
            <a:endParaRPr lang="en-US" sz="2000" kern="0" dirty="0">
              <a:solidFill>
                <a:schemeClr val="bg1"/>
              </a:solidFill>
              <a:latin typeface="Arial" panose="020B0604020202020204" pitchFamily="34" charset="0"/>
              <a:ea typeface="Arial" charset="0"/>
              <a:cs typeface="Arial" panose="020B0604020202020204" pitchFamily="34"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pic>
        <p:nvPicPr>
          <p:cNvPr id="9" name="Picture 8">
            <a:extLst>
              <a:ext uri="{FF2B5EF4-FFF2-40B4-BE49-F238E27FC236}">
                <a16:creationId xmlns:a16="http://schemas.microsoft.com/office/drawing/2014/main" id="{2FE36DF6-8282-4E3C-82B9-C044C074534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984326" y="3048000"/>
            <a:ext cx="5055274" cy="2843592"/>
          </a:xfrm>
          <a:prstGeom prst="rect">
            <a:avLst/>
          </a:prstGeom>
          <a:effectLst/>
        </p:spPr>
      </p:pic>
    </p:spTree>
    <p:extLst>
      <p:ext uri="{BB962C8B-B14F-4D97-AF65-F5344CB8AC3E}">
        <p14:creationId xmlns:p14="http://schemas.microsoft.com/office/powerpoint/2010/main" val="93098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1">
            <a:extLst>
              <a:ext uri="{FF2B5EF4-FFF2-40B4-BE49-F238E27FC236}">
                <a16:creationId xmlns:a16="http://schemas.microsoft.com/office/drawing/2014/main" id="{B3D6FFF4-0167-40D3-936B-C4FB8F8402A1}"/>
              </a:ext>
            </a:extLst>
          </p:cNvPr>
          <p:cNvSpPr txBox="1">
            <a:spLocks/>
          </p:cNvSpPr>
          <p:nvPr/>
        </p:nvSpPr>
        <p:spPr>
          <a:xfrm>
            <a:off x="304800" y="228600"/>
            <a:ext cx="11734800" cy="13716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4000">
                <a:solidFill>
                  <a:schemeClr val="accent1"/>
                </a:solidFill>
                <a:latin typeface="Calibri Light" panose="020F0302020204030204" pitchFamily="34" charset="0"/>
                <a:cs typeface="Calibri Light" panose="020F0302020204030204" pitchFamily="34" charset="0"/>
              </a:rPr>
              <a:t>Évaluation 2 : Redynamiser votre club par de nouvelles activités de service</a:t>
            </a:r>
          </a:p>
        </p:txBody>
      </p:sp>
      <p:sp>
        <p:nvSpPr>
          <p:cNvPr id="11" name="Text Placeholder 1">
            <a:extLst>
              <a:ext uri="{FF2B5EF4-FFF2-40B4-BE49-F238E27FC236}">
                <a16:creationId xmlns:a16="http://schemas.microsoft.com/office/drawing/2014/main" id="{3BF9334D-D899-48C0-A191-AA5CB502E6E4}"/>
              </a:ext>
            </a:extLst>
          </p:cNvPr>
          <p:cNvSpPr txBox="1">
            <a:spLocks/>
          </p:cNvSpPr>
          <p:nvPr/>
        </p:nvSpPr>
        <p:spPr>
          <a:xfrm>
            <a:off x="304800" y="1670572"/>
            <a:ext cx="8382000" cy="615428"/>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3200">
                <a:solidFill>
                  <a:schemeClr val="bg1"/>
                </a:solidFill>
                <a:latin typeface="Calibri Light" panose="020F0302020204030204" pitchFamily="34" charset="0"/>
                <a:cs typeface="Calibri Light" panose="020F0302020204030204" pitchFamily="34" charset="0"/>
              </a:rPr>
              <a:t>Remplir l’évaluation Membres du club en page 5</a:t>
            </a:r>
          </a:p>
        </p:txBody>
      </p:sp>
      <p:sp>
        <p:nvSpPr>
          <p:cNvPr id="8" name="Content Placeholder 6">
            <a:extLst>
              <a:ext uri="{FF2B5EF4-FFF2-40B4-BE49-F238E27FC236}">
                <a16:creationId xmlns:a16="http://schemas.microsoft.com/office/drawing/2014/main" id="{44805AD9-431C-459E-820E-D2229484E562}"/>
              </a:ext>
            </a:extLst>
          </p:cNvPr>
          <p:cNvSpPr txBox="1">
            <a:spLocks/>
          </p:cNvSpPr>
          <p:nvPr/>
        </p:nvSpPr>
        <p:spPr bwMode="auto">
          <a:xfrm>
            <a:off x="304800" y="2426710"/>
            <a:ext cx="11412415" cy="4278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400">
                <a:solidFill>
                  <a:schemeClr val="bg1"/>
                </a:solidFill>
                <a:latin typeface="Calibri Light" panose="020F0302020204030204" pitchFamily="34" charset="0"/>
                <a:cs typeface="Calibri Light" panose="020F0302020204030204" pitchFamily="34" charset="0"/>
              </a:rPr>
              <a:t>Avez-vous des suggestions concernant les questions de l’évaluation ou des idées sur la manière d’améliorer notre service ? </a:t>
            </a:r>
          </a:p>
          <a:p>
            <a:pPr marL="0" indent="0">
              <a:buNone/>
            </a:pPr>
            <a:endParaRPr lang="en-US" sz="2000" dirty="0">
              <a:solidFill>
                <a:schemeClr val="bg1"/>
              </a:solidFill>
              <a:latin typeface="Calibri Light" panose="020F0302020204030204" pitchFamily="34" charset="0"/>
              <a:cs typeface="Calibri Light" panose="020F0302020204030204" pitchFamily="34" charset="0"/>
            </a:endParaRPr>
          </a:p>
          <a:p>
            <a:r>
              <a:rPr lang="fr-FR" sz="2400">
                <a:solidFill>
                  <a:schemeClr val="bg1"/>
                </a:solidFill>
                <a:latin typeface="Calibri Light" panose="020F0302020204030204" pitchFamily="34" charset="0"/>
                <a:cs typeface="Calibri Light" panose="020F0302020204030204" pitchFamily="34" charset="0"/>
              </a:rPr>
              <a:t>Quel est le projet ou l’activité que vous aimez le plus ? </a:t>
            </a:r>
          </a:p>
          <a:p>
            <a:pPr marL="0" indent="0">
              <a:buNone/>
            </a:pPr>
            <a:endParaRPr lang="en-US" sz="2000" dirty="0">
              <a:solidFill>
                <a:schemeClr val="bg1"/>
              </a:solidFill>
              <a:latin typeface="Calibri Light" panose="020F0302020204030204" pitchFamily="34" charset="0"/>
              <a:cs typeface="Calibri Light" panose="020F0302020204030204" pitchFamily="34" charset="0"/>
            </a:endParaRPr>
          </a:p>
          <a:p>
            <a:r>
              <a:rPr lang="fr-FR" sz="2400">
                <a:solidFill>
                  <a:schemeClr val="bg1"/>
                </a:solidFill>
                <a:latin typeface="Calibri Light" panose="020F0302020204030204" pitchFamily="34" charset="0"/>
                <a:cs typeface="Calibri Light" panose="020F0302020204030204" pitchFamily="34" charset="0"/>
              </a:rPr>
              <a:t>Quel est le projet ou l’activité que vous aimez le moins ? </a:t>
            </a:r>
          </a:p>
          <a:p>
            <a:pPr marL="0" indent="0">
              <a:buNone/>
            </a:pPr>
            <a:endParaRPr lang="en-US" sz="2000" dirty="0">
              <a:solidFill>
                <a:schemeClr val="bg1"/>
              </a:solidFill>
              <a:latin typeface="Calibri Light" panose="020F0302020204030204" pitchFamily="34" charset="0"/>
              <a:cs typeface="Calibri Light" panose="020F0302020204030204" pitchFamily="34" charset="0"/>
            </a:endParaRPr>
          </a:p>
          <a:p>
            <a:r>
              <a:rPr lang="fr-FR" sz="2400">
                <a:solidFill>
                  <a:schemeClr val="bg1"/>
                </a:solidFill>
                <a:latin typeface="Calibri Light" panose="020F0302020204030204" pitchFamily="34" charset="0"/>
                <a:cs typeface="Calibri Light" panose="020F0302020204030204" pitchFamily="34" charset="0"/>
              </a:rPr>
              <a:t>Quels nouveaux types d’activités de service devraient être envisagés ? </a:t>
            </a:r>
          </a:p>
          <a:p>
            <a:pPr marL="0" indent="0">
              <a:buNone/>
            </a:pPr>
            <a:endParaRPr lang="en-US" sz="2000" dirty="0">
              <a:solidFill>
                <a:schemeClr val="bg1"/>
              </a:solidFill>
              <a:latin typeface="Calibri Light" panose="020F0302020204030204" pitchFamily="34" charset="0"/>
              <a:cs typeface="Calibri Light" panose="020F0302020204030204" pitchFamily="34" charset="0"/>
            </a:endParaRPr>
          </a:p>
          <a:p>
            <a:r>
              <a:rPr lang="fr-FR" sz="2400">
                <a:solidFill>
                  <a:schemeClr val="bg1"/>
                </a:solidFill>
                <a:latin typeface="Calibri Light" panose="020F0302020204030204" pitchFamily="34" charset="0"/>
                <a:cs typeface="Calibri Light" panose="020F0302020204030204" pitchFamily="34" charset="0"/>
              </a:rPr>
              <a:t>Existe-t-il des activités en cours qui devraient être réexaminées ou repensées ? </a:t>
            </a:r>
          </a:p>
          <a:p>
            <a:pPr marL="0" indent="0">
              <a:buNone/>
            </a:pPr>
            <a:endParaRPr lang="en-US" sz="2000" dirty="0">
              <a:solidFill>
                <a:schemeClr val="bg1"/>
              </a:solidFill>
              <a:latin typeface="Calibri Light" panose="020F0302020204030204" pitchFamily="34" charset="0"/>
              <a:cs typeface="Calibri Light" panose="020F0302020204030204" pitchFamily="34" charset="0"/>
            </a:endParaRPr>
          </a:p>
          <a:p>
            <a:pPr marL="0" indent="0">
              <a:buNone/>
            </a:pPr>
            <a:endParaRPr lang="en-US" sz="2000" kern="0" dirty="0">
              <a:solidFill>
                <a:schemeClr val="bg1"/>
              </a:solidFill>
              <a:latin typeface="Arial" panose="020B0604020202020204" pitchFamily="34" charset="0"/>
              <a:ea typeface="Arial" charset="0"/>
              <a:cs typeface="Arial" panose="020B0604020202020204" pitchFamily="34"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227588550"/>
      </p:ext>
    </p:extLst>
  </p:cSld>
  <p:clrMapOvr>
    <a:masterClrMapping/>
  </p:clrMapOvr>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LongProperties xmlns="http://schemas.microsoft.com/office/2006/metadata/long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2.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3.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4.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06A8C181-E056-415E-9B59-40F04FA43837}">
  <ds:schemaRefs>
    <ds:schemaRef ds:uri="http://schemas.microsoft.com/office/infopath/2007/PartnerControls"/>
    <ds:schemaRef ds:uri="http://schemas.microsoft.com/office/2006/documentManagement/types"/>
    <ds:schemaRef ds:uri="http://purl.org/dc/dcmitype/"/>
    <ds:schemaRef ds:uri="a7495015-d16d-4dd1-a72f-488cd8119f34"/>
    <ds:schemaRef ds:uri="http://purl.org/dc/terms/"/>
    <ds:schemaRef ds:uri="http://schemas.microsoft.com/office/2006/metadata/properties"/>
    <ds:schemaRef ds:uri="http://purl.org/dc/elements/1.1/"/>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8084</TotalTime>
  <Words>2084</Words>
  <Application>Microsoft Office PowerPoint</Application>
  <PresentationFormat>Grand écran</PresentationFormat>
  <Paragraphs>363</Paragraphs>
  <Slides>29</Slides>
  <Notes>29</Notes>
  <HiddenSlides>0</HiddenSlides>
  <MMClips>0</MMClips>
  <ScaleCrop>false</ScaleCrop>
  <HeadingPairs>
    <vt:vector size="6" baseType="variant">
      <vt:variant>
        <vt:lpstr>Polices utilisées</vt:lpstr>
      </vt:variant>
      <vt:variant>
        <vt:i4>11</vt:i4>
      </vt:variant>
      <vt:variant>
        <vt:lpstr>Thème</vt:lpstr>
      </vt:variant>
      <vt:variant>
        <vt:i4>5</vt:i4>
      </vt:variant>
      <vt:variant>
        <vt:lpstr>Titres des diapositives</vt:lpstr>
      </vt:variant>
      <vt:variant>
        <vt:i4>29</vt:i4>
      </vt:variant>
    </vt:vector>
  </HeadingPairs>
  <TitlesOfParts>
    <vt:vector size="45" baseType="lpstr">
      <vt:lpstr>Arial</vt:lpstr>
      <vt:lpstr>Arial Hebrew Scholar</vt:lpstr>
      <vt:lpstr>Calibri</vt:lpstr>
      <vt:lpstr>Calibri Light</vt:lpstr>
      <vt:lpstr>Helvetica</vt:lpstr>
      <vt:lpstr>Helvetica Neue</vt:lpstr>
      <vt:lpstr>HelveticaNeueLT Std Lt</vt:lpstr>
      <vt:lpstr>Open Sans</vt:lpstr>
      <vt:lpstr>Open Sans</vt:lpstr>
      <vt:lpstr>Segoe UI</vt:lpstr>
      <vt:lpstr>Segoe UI Semibold</vt:lpstr>
      <vt:lpstr>Blue Page Number</vt:lpstr>
      <vt:lpstr>White Page Number</vt:lpstr>
      <vt:lpstr>No Page Number</vt:lpstr>
      <vt:lpstr>1_Blue Page Number</vt:lpstr>
      <vt:lpstr>2_Blue Page Number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Outils de relations publiques et médias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Philippe CUAZ-PEROLIN</cp:lastModifiedBy>
  <cp:revision>1350</cp:revision>
  <cp:lastPrinted>2018-06-08T16:40:30Z</cp:lastPrinted>
  <dcterms:created xsi:type="dcterms:W3CDTF">2016-11-15T15:12:50Z</dcterms:created>
  <dcterms:modified xsi:type="dcterms:W3CDTF">2022-11-17T10:23:48Z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