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3" r:id="rId2"/>
    <p:sldId id="278" r:id="rId3"/>
    <p:sldId id="280" r:id="rId4"/>
    <p:sldId id="270" r:id="rId5"/>
    <p:sldId id="275" r:id="rId6"/>
    <p:sldId id="279" r:id="rId7"/>
    <p:sldId id="289" r:id="rId8"/>
    <p:sldId id="298" r:id="rId9"/>
    <p:sldId id="304" r:id="rId10"/>
    <p:sldId id="305" r:id="rId11"/>
    <p:sldId id="300" r:id="rId12"/>
    <p:sldId id="299" r:id="rId13"/>
    <p:sldId id="301" r:id="rId14"/>
    <p:sldId id="302" r:id="rId15"/>
    <p:sldId id="295" r:id="rId16"/>
    <p:sldId id="306" r:id="rId17"/>
  </p:sldIdLst>
  <p:sldSz cx="9144000" cy="5143500" type="screen16x9"/>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083">
          <p15:clr>
            <a:srgbClr val="A4A3A4"/>
          </p15:clr>
        </p15:guide>
        <p15:guide id="2" pos="326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BM" initials="" lastIdx="2" clrIdx="0"/>
  <p:cmAuthor id="1" name="Willem Gabill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FB4"/>
    <a:srgbClr val="FFCC00"/>
    <a:srgbClr val="2D6CB9"/>
    <a:srgbClr val="3278CC"/>
    <a:srgbClr val="E55596"/>
    <a:srgbClr val="5A702E"/>
    <a:srgbClr val="D92174"/>
    <a:srgbClr val="E75353"/>
    <a:srgbClr val="3C98AE"/>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9338" autoAdjust="0"/>
    <p:restoredTop sz="79858" autoAdjust="0"/>
  </p:normalViewPr>
  <p:slideViewPr>
    <p:cSldViewPr snapToGrid="0">
      <p:cViewPr varScale="1">
        <p:scale>
          <a:sx n="141" d="100"/>
          <a:sy n="141" d="100"/>
        </p:scale>
        <p:origin x="264" y="138"/>
      </p:cViewPr>
      <p:guideLst>
        <p:guide orient="horz" pos="2083"/>
        <p:guide pos="3266"/>
      </p:guideLst>
    </p:cSldViewPr>
  </p:slideViewPr>
  <p:outlineViewPr>
    <p:cViewPr>
      <p:scale>
        <a:sx n="33" d="100"/>
        <a:sy n="33" d="100"/>
      </p:scale>
      <p:origin x="0" y="-762"/>
    </p:cViewPr>
  </p:outlineViewPr>
  <p:notesTextViewPr>
    <p:cViewPr>
      <p:scale>
        <a:sx n="100" d="100"/>
        <a:sy n="100" d="100"/>
      </p:scale>
      <p:origin x="0" y="0"/>
    </p:cViewPr>
  </p:notesTextViewPr>
  <p:sorterViewPr>
    <p:cViewPr>
      <p:scale>
        <a:sx n="197" d="100"/>
        <a:sy n="197" d="100"/>
      </p:scale>
      <p:origin x="0" y="-2820"/>
    </p:cViewPr>
  </p:sorterViewPr>
  <p:notesViewPr>
    <p:cSldViewPr snapToGrid="0">
      <p:cViewPr varScale="1">
        <p:scale>
          <a:sx n="71" d="100"/>
          <a:sy n="71" d="100"/>
        </p:scale>
        <p:origin x="-327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87" cy="4586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15" y="0"/>
            <a:ext cx="2971587" cy="458666"/>
          </a:xfrm>
          <a:prstGeom prst="rect">
            <a:avLst/>
          </a:prstGeom>
        </p:spPr>
        <p:txBody>
          <a:bodyPr vert="horz" lIns="91440" tIns="45720" rIns="91440" bIns="45720" rtlCol="0"/>
          <a:lstStyle>
            <a:lvl1pPr algn="r">
              <a:defRPr sz="1200"/>
            </a:lvl1pPr>
          </a:lstStyle>
          <a:p>
            <a:fld id="{CC561BD7-A01A-497D-A394-85E13906D3FE}" type="datetimeFigureOut">
              <a:rPr lang="en-US" smtClean="0"/>
              <a:t>2/28/2023</a:t>
            </a:fld>
            <a:endParaRPr lang="en-US"/>
          </a:p>
        </p:txBody>
      </p:sp>
      <p:sp>
        <p:nvSpPr>
          <p:cNvPr id="4" name="Footer Placeholder 3"/>
          <p:cNvSpPr>
            <a:spLocks noGrp="1"/>
          </p:cNvSpPr>
          <p:nvPr>
            <p:ph type="ftr" sz="quarter" idx="2"/>
          </p:nvPr>
        </p:nvSpPr>
        <p:spPr>
          <a:xfrm>
            <a:off x="0" y="8685336"/>
            <a:ext cx="2971587" cy="4586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15" y="8685336"/>
            <a:ext cx="2971587" cy="458665"/>
          </a:xfrm>
          <a:prstGeom prst="rect">
            <a:avLst/>
          </a:prstGeom>
        </p:spPr>
        <p:txBody>
          <a:bodyPr vert="horz" lIns="91440" tIns="45720" rIns="91440" bIns="45720" rtlCol="0" anchor="b"/>
          <a:lstStyle>
            <a:lvl1pPr algn="r">
              <a:defRPr sz="1200"/>
            </a:lvl1pPr>
          </a:lstStyle>
          <a:p>
            <a:fld id="{FDA43458-F2CF-4918-9CC4-3F6AE75080DD}" type="slidenum">
              <a:rPr lang="en-US" smtClean="0"/>
              <a:t>‹N°›</a:t>
            </a:fld>
            <a:endParaRPr lang="en-US"/>
          </a:p>
        </p:txBody>
      </p:sp>
    </p:spTree>
    <p:extLst>
      <p:ext uri="{BB962C8B-B14F-4D97-AF65-F5344CB8AC3E}">
        <p14:creationId xmlns:p14="http://schemas.microsoft.com/office/powerpoint/2010/main" val="700313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4"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8AC2241-B461-4532-AD08-6FA031EF1B4D}" type="datetimeFigureOut">
              <a:rPr lang="fr-FR"/>
              <a:pPr>
                <a:defRPr/>
              </a:pPr>
              <a:t>28/02/2023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D38A4C-974A-46D5-9B07-1F650C5D1E7D}" type="slidenum">
              <a:rPr lang="fr-FR"/>
              <a:pPr>
                <a:defRPr/>
              </a:pPr>
              <a:t>‹N°›</a:t>
            </a:fld>
            <a:endParaRPr lang="fr-FR"/>
          </a:p>
        </p:txBody>
      </p:sp>
    </p:spTree>
    <p:extLst>
      <p:ext uri="{BB962C8B-B14F-4D97-AF65-F5344CB8AC3E}">
        <p14:creationId xmlns:p14="http://schemas.microsoft.com/office/powerpoint/2010/main" val="702221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r.wikipedia.org/wiki/Organisation_non_gouvernemental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fr.wikipedia.org/wiki/Lion" TargetMode="External"/><Relationship Id="rId3" Type="http://schemas.openxmlformats.org/officeDocument/2006/relationships/hyperlink" Target="http://fr.wikipedia.org/wiki/Melvin_Jones" TargetMode="External"/><Relationship Id="rId7" Type="http://schemas.openxmlformats.org/officeDocument/2006/relationships/hyperlink" Target="http://fr.wikipedia.org/wiki/1917"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fr.wikipedia.org/wiki/Juin_1917" TargetMode="External"/><Relationship Id="rId5" Type="http://schemas.openxmlformats.org/officeDocument/2006/relationships/hyperlink" Target="http://fr.wikipedia.org/wiki/7_juin" TargetMode="External"/><Relationship Id="rId4" Type="http://schemas.openxmlformats.org/officeDocument/2006/relationships/hyperlink" Target="http://fr.wikipedia.org/wiki/Chicag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fr-FR" sz="1200" dirty="0">
              <a:solidFill>
                <a:schemeClr val="bg1"/>
              </a:solidFill>
              <a:latin typeface="Tw Cen MT" pitchFamily="34" charset="0"/>
            </a:endParaRPr>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E8B4A-EB67-4B36-B193-98D0A5E9EFCB}" type="slidenum">
              <a:rPr lang="fr-FR">
                <a:cs typeface="Arial" charset="0"/>
              </a:rPr>
              <a:pPr fontAlgn="base">
                <a:spcBef>
                  <a:spcPct val="0"/>
                </a:spcBef>
                <a:spcAft>
                  <a:spcPct val="0"/>
                </a:spcAft>
                <a:defRPr/>
              </a:pPr>
              <a:t>2</a:t>
            </a:fld>
            <a:endParaRPr lang="fr-FR">
              <a:cs typeface="Arial" charset="0"/>
            </a:endParaRPr>
          </a:p>
        </p:txBody>
      </p:sp>
    </p:spTree>
    <p:extLst>
      <p:ext uri="{BB962C8B-B14F-4D97-AF65-F5344CB8AC3E}">
        <p14:creationId xmlns:p14="http://schemas.microsoft.com/office/powerpoint/2010/main" val="13593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solidFill>
                  <a:schemeClr val="bg1"/>
                </a:solidFill>
                <a:latin typeface="Tw Cen MT" pitchFamily="34" charset="0"/>
              </a:rPr>
              <a:t>Dans un monde de plus en plus fragilisé par la montée des inégalités, le Lions Clubs international œuvre chaque jour au service des populations du monde entier.</a:t>
            </a:r>
          </a:p>
          <a:p>
            <a:pPr marL="0" marR="0" indent="0" algn="l" defTabSz="914400" rtl="0" eaLnBrk="1" fontAlgn="base" latinLnBrk="0" hangingPunct="1">
              <a:lnSpc>
                <a:spcPct val="100000"/>
              </a:lnSpc>
              <a:spcBef>
                <a:spcPct val="0"/>
              </a:spcBef>
              <a:spcAft>
                <a:spcPct val="0"/>
              </a:spcAft>
              <a:buClrTx/>
              <a:buSzTx/>
              <a:buFontTx/>
              <a:buNone/>
              <a:tabLst/>
              <a:defRPr/>
            </a:pPr>
            <a:endParaRPr lang="fr-FR"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dirty="0">
                <a:latin typeface="Tw Cen MT" pitchFamily="34" charset="0"/>
              </a:rPr>
              <a:t>Le Lions Clubs s’engage à mettre en place des programmes ciblés, accessibles au plus grand nombre, concertés (collaboration avec les pouvoirs publics) et expertisés (engagements réalistes et réalisables).</a:t>
            </a: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endParaRPr lang="fr-FR" sz="1200" dirty="0">
              <a:solidFill>
                <a:schemeClr val="bg1"/>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latin typeface="Tw Cen MT" pitchFamily="34" charset="0"/>
              </a:rPr>
              <a:t>Pour concrétiser durablement ses actions au service des autres, le Lions Clubs International s’engage dans des domaines aussi fondamentaux que :</a:t>
            </a:r>
            <a:endParaRPr lang="fr-FR" sz="1200" dirty="0">
              <a:solidFill>
                <a:srgbClr val="4172AD"/>
              </a:solidFill>
              <a:latin typeface="Tw Cen MT" pitchFamily="34" charset="0"/>
            </a:endParaRPr>
          </a:p>
          <a:p>
            <a:pPr marL="914400" lvl="1" indent="-252000">
              <a:buFont typeface="Arial" pitchFamily="34" charset="0"/>
              <a:buChar char="•"/>
            </a:pPr>
            <a:r>
              <a:rPr lang="fr-FR" sz="2800" b="1" dirty="0">
                <a:solidFill>
                  <a:srgbClr val="4172AD"/>
                </a:solidFill>
                <a:latin typeface="Tw Cen MT" pitchFamily="34" charset="0"/>
              </a:rPr>
              <a:t>la vue</a:t>
            </a:r>
          </a:p>
          <a:p>
            <a:pPr marL="914400" lvl="1" indent="-252000">
              <a:buFont typeface="Arial" pitchFamily="34" charset="0"/>
              <a:buChar char="•"/>
            </a:pPr>
            <a:r>
              <a:rPr lang="fr-FR" sz="2800" b="1" dirty="0">
                <a:solidFill>
                  <a:srgbClr val="4172AD"/>
                </a:solidFill>
                <a:latin typeface="Tw Cen MT" pitchFamily="34" charset="0"/>
              </a:rPr>
              <a:t>les actions humanitaires</a:t>
            </a:r>
          </a:p>
          <a:p>
            <a:pPr marL="914400" lvl="1" indent="-252000">
              <a:buFont typeface="Arial" pitchFamily="34" charset="0"/>
              <a:buChar char="•"/>
            </a:pPr>
            <a:r>
              <a:rPr lang="fr-FR" sz="2800" b="1" dirty="0">
                <a:solidFill>
                  <a:srgbClr val="4172AD"/>
                </a:solidFill>
                <a:latin typeface="Tw Cen MT" pitchFamily="34" charset="0"/>
              </a:rPr>
              <a:t>la jeunesse et la culture</a:t>
            </a:r>
            <a:endParaRPr lang="en-US" sz="2800" b="1" dirty="0">
              <a:solidFill>
                <a:srgbClr val="4172AD"/>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bg1"/>
              </a:solidFill>
              <a:latin typeface="Tw Cen MT" pitchFamily="34" charset="0"/>
            </a:endParaRPr>
          </a:p>
        </p:txBody>
      </p:sp>
      <p:sp>
        <p:nvSpPr>
          <p:cNvPr id="23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CA02B-6EF2-45D5-8708-847B44410575}" type="slidenum">
              <a:rPr lang="fr-FR">
                <a:cs typeface="Arial" charset="0"/>
              </a:rPr>
              <a:pPr fontAlgn="base">
                <a:spcBef>
                  <a:spcPct val="0"/>
                </a:spcBef>
                <a:spcAft>
                  <a:spcPct val="0"/>
                </a:spcAft>
                <a:defRPr/>
              </a:pPr>
              <a:t>13</a:t>
            </a:fld>
            <a:endParaRPr lang="fr-FR">
              <a:cs typeface="Arial" charset="0"/>
            </a:endParaRPr>
          </a:p>
        </p:txBody>
      </p:sp>
    </p:spTree>
    <p:extLst>
      <p:ext uri="{BB962C8B-B14F-4D97-AF65-F5344CB8AC3E}">
        <p14:creationId xmlns:p14="http://schemas.microsoft.com/office/powerpoint/2010/main" val="39847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solidFill>
                  <a:schemeClr val="bg1"/>
                </a:solidFill>
                <a:latin typeface="Tw Cen MT" pitchFamily="34" charset="0"/>
              </a:rPr>
              <a:t>Dans un monde de plus en plus fragilisé par la montée des inégalités, le Lions Clubs international œuvre chaque jour au service des populations du monde entier.</a:t>
            </a:r>
          </a:p>
          <a:p>
            <a:pPr marL="0" marR="0" indent="0" algn="l" defTabSz="914400" rtl="0" eaLnBrk="1" fontAlgn="base" latinLnBrk="0" hangingPunct="1">
              <a:lnSpc>
                <a:spcPct val="100000"/>
              </a:lnSpc>
              <a:spcBef>
                <a:spcPct val="0"/>
              </a:spcBef>
              <a:spcAft>
                <a:spcPct val="0"/>
              </a:spcAft>
              <a:buClrTx/>
              <a:buSzTx/>
              <a:buFontTx/>
              <a:buNone/>
              <a:tabLst/>
              <a:defRPr/>
            </a:pPr>
            <a:endParaRPr lang="fr-FR"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dirty="0">
                <a:latin typeface="Tw Cen MT" pitchFamily="34" charset="0"/>
              </a:rPr>
              <a:t>Le Lions Clubs s’engage à mettre en place des programmes ciblés, accessibles au plus grand nombre, concertés (collaboration avec les pouvoirs publics) et expertisés (engagements réalistes et réalisables).</a:t>
            </a: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endParaRPr lang="fr-FR" sz="1200" dirty="0">
              <a:solidFill>
                <a:schemeClr val="bg1"/>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latin typeface="Tw Cen MT" pitchFamily="34" charset="0"/>
              </a:rPr>
              <a:t>Pour concrétiser durablement ses actions au service des autres, le Lions Clubs International s’engage dans des domaines aussi fondamentaux que :</a:t>
            </a:r>
            <a:endParaRPr lang="fr-FR" sz="1200" dirty="0">
              <a:solidFill>
                <a:srgbClr val="4172AD"/>
              </a:solidFill>
              <a:latin typeface="Tw Cen MT" pitchFamily="34" charset="0"/>
            </a:endParaRPr>
          </a:p>
          <a:p>
            <a:pPr marL="914400" lvl="1" indent="-252000">
              <a:buFont typeface="Arial" pitchFamily="34" charset="0"/>
              <a:buChar char="•"/>
            </a:pPr>
            <a:r>
              <a:rPr lang="fr-FR" sz="2800" b="1" dirty="0">
                <a:solidFill>
                  <a:srgbClr val="4172AD"/>
                </a:solidFill>
                <a:latin typeface="Tw Cen MT" pitchFamily="34" charset="0"/>
              </a:rPr>
              <a:t>la vue</a:t>
            </a:r>
          </a:p>
          <a:p>
            <a:pPr marL="914400" lvl="1" indent="-252000">
              <a:buFont typeface="Arial" pitchFamily="34" charset="0"/>
              <a:buChar char="•"/>
            </a:pPr>
            <a:r>
              <a:rPr lang="fr-FR" sz="2800" b="1" dirty="0">
                <a:solidFill>
                  <a:srgbClr val="4172AD"/>
                </a:solidFill>
                <a:latin typeface="Tw Cen MT" pitchFamily="34" charset="0"/>
              </a:rPr>
              <a:t>les actions humanitaires</a:t>
            </a:r>
          </a:p>
          <a:p>
            <a:pPr marL="914400" lvl="1" indent="-252000">
              <a:buFont typeface="Arial" pitchFamily="34" charset="0"/>
              <a:buChar char="•"/>
            </a:pPr>
            <a:r>
              <a:rPr lang="fr-FR" sz="2800" b="1" dirty="0">
                <a:solidFill>
                  <a:srgbClr val="4172AD"/>
                </a:solidFill>
                <a:latin typeface="Tw Cen MT" pitchFamily="34" charset="0"/>
              </a:rPr>
              <a:t>la jeunesse et la culture</a:t>
            </a:r>
            <a:endParaRPr lang="en-US" sz="2800" b="1" dirty="0">
              <a:solidFill>
                <a:srgbClr val="4172AD"/>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bg1"/>
              </a:solidFill>
              <a:latin typeface="Tw Cen MT" pitchFamily="34" charset="0"/>
            </a:endParaRPr>
          </a:p>
        </p:txBody>
      </p:sp>
      <p:sp>
        <p:nvSpPr>
          <p:cNvPr id="23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CA02B-6EF2-45D5-8708-847B44410575}" type="slidenum">
              <a:rPr lang="fr-FR">
                <a:cs typeface="Arial" charset="0"/>
              </a:rPr>
              <a:pPr fontAlgn="base">
                <a:spcBef>
                  <a:spcPct val="0"/>
                </a:spcBef>
                <a:spcAft>
                  <a:spcPct val="0"/>
                </a:spcAft>
                <a:defRPr/>
              </a:pPr>
              <a:t>14</a:t>
            </a:fld>
            <a:endParaRPr lang="fr-FR">
              <a:cs typeface="Arial" charset="0"/>
            </a:endParaRPr>
          </a:p>
        </p:txBody>
      </p:sp>
    </p:spTree>
    <p:extLst>
      <p:ext uri="{BB962C8B-B14F-4D97-AF65-F5344CB8AC3E}">
        <p14:creationId xmlns:p14="http://schemas.microsoft.com/office/powerpoint/2010/main" val="323106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eaLnBrk="1" fontAlgn="auto" hangingPunct="1">
              <a:spcBef>
                <a:spcPts val="0"/>
              </a:spcBef>
              <a:spcAft>
                <a:spcPts val="0"/>
              </a:spcAft>
              <a:defRPr/>
            </a:pPr>
            <a:r>
              <a:rPr lang="fr-FR" dirty="0"/>
              <a:t>LCI : </a:t>
            </a:r>
            <a:r>
              <a:rPr lang="fr-FR" dirty="0" err="1"/>
              <a:t>Work</a:t>
            </a:r>
            <a:r>
              <a:rPr lang="fr-FR" dirty="0"/>
              <a:t> – Play - Serve</a:t>
            </a:r>
          </a:p>
        </p:txBody>
      </p:sp>
      <p:sp>
        <p:nvSpPr>
          <p:cNvPr id="3789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CDBE4D-E00D-454F-AE2D-A10309C6050B}" type="slidenum">
              <a:rPr lang="fr-FR">
                <a:cs typeface="Arial" charset="0"/>
              </a:rPr>
              <a:pPr fontAlgn="base">
                <a:spcBef>
                  <a:spcPct val="0"/>
                </a:spcBef>
                <a:spcAft>
                  <a:spcPct val="0"/>
                </a:spcAft>
                <a:defRPr/>
              </a:pPr>
              <a:t>15</a:t>
            </a:fld>
            <a:endParaRPr lang="fr-FR">
              <a:cs typeface="Arial" charset="0"/>
            </a:endParaRPr>
          </a:p>
        </p:txBody>
      </p:sp>
    </p:spTree>
    <p:extLst>
      <p:ext uri="{BB962C8B-B14F-4D97-AF65-F5344CB8AC3E}">
        <p14:creationId xmlns:p14="http://schemas.microsoft.com/office/powerpoint/2010/main" val="40178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solidFill>
                  <a:schemeClr val="bg1"/>
                </a:solidFill>
                <a:latin typeface="Tw Cen MT" pitchFamily="34" charset="0"/>
              </a:rPr>
              <a:t>Dans un monde de plus en plus fragilisé par la montée des inégalités, le Lions Clubs international œuvre chaque jour au service des populations du monde entier.</a:t>
            </a:r>
          </a:p>
          <a:p>
            <a:pPr marL="0" marR="0" indent="0" algn="l" defTabSz="914400" rtl="0" eaLnBrk="1" fontAlgn="base" latinLnBrk="0" hangingPunct="1">
              <a:lnSpc>
                <a:spcPct val="100000"/>
              </a:lnSpc>
              <a:spcBef>
                <a:spcPct val="0"/>
              </a:spcBef>
              <a:spcAft>
                <a:spcPct val="0"/>
              </a:spcAft>
              <a:buClrTx/>
              <a:buSzTx/>
              <a:buFontTx/>
              <a:buNone/>
              <a:tabLst/>
              <a:defRPr/>
            </a:pPr>
            <a:endParaRPr lang="fr-FR"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dirty="0">
                <a:latin typeface="Tw Cen MT" pitchFamily="34" charset="0"/>
              </a:rPr>
              <a:t>Le Lions Clubs s’engage à mettre en place des programmes ciblés, accessibles au plus grand nombre, concertés (collaboration avec les pouvoirs publics) et expertisés (engagements réalistes et réalisables).</a:t>
            </a: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endParaRPr lang="fr-FR" sz="1200" dirty="0">
              <a:solidFill>
                <a:schemeClr val="bg1"/>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latin typeface="Tw Cen MT" pitchFamily="34" charset="0"/>
              </a:rPr>
              <a:t>Pour concrétiser durablement ses actions au service des autres, le Lions Clubs International s’engage dans des domaines aussi fondamentaux que :</a:t>
            </a:r>
            <a:endParaRPr lang="fr-FR" sz="1200" dirty="0">
              <a:solidFill>
                <a:srgbClr val="4172AD"/>
              </a:solidFill>
              <a:latin typeface="Tw Cen MT" pitchFamily="34" charset="0"/>
            </a:endParaRPr>
          </a:p>
          <a:p>
            <a:pPr marL="914400" lvl="1" indent="-252000">
              <a:buFont typeface="Arial" pitchFamily="34" charset="0"/>
              <a:buChar char="•"/>
            </a:pPr>
            <a:r>
              <a:rPr lang="fr-FR" sz="2800" b="1" dirty="0">
                <a:solidFill>
                  <a:srgbClr val="4172AD"/>
                </a:solidFill>
                <a:latin typeface="Tw Cen MT" pitchFamily="34" charset="0"/>
              </a:rPr>
              <a:t>la vue</a:t>
            </a:r>
          </a:p>
          <a:p>
            <a:pPr marL="914400" lvl="1" indent="-252000">
              <a:buFont typeface="Arial" pitchFamily="34" charset="0"/>
              <a:buChar char="•"/>
            </a:pPr>
            <a:r>
              <a:rPr lang="fr-FR" sz="2800" b="1" dirty="0">
                <a:solidFill>
                  <a:srgbClr val="4172AD"/>
                </a:solidFill>
                <a:latin typeface="Tw Cen MT" pitchFamily="34" charset="0"/>
              </a:rPr>
              <a:t>les actions humanitaires</a:t>
            </a:r>
          </a:p>
          <a:p>
            <a:pPr marL="914400" lvl="1" indent="-252000">
              <a:buFont typeface="Arial" pitchFamily="34" charset="0"/>
              <a:buChar char="•"/>
            </a:pPr>
            <a:r>
              <a:rPr lang="fr-FR" sz="2800" b="1" dirty="0">
                <a:solidFill>
                  <a:srgbClr val="4172AD"/>
                </a:solidFill>
                <a:latin typeface="Tw Cen MT" pitchFamily="34" charset="0"/>
              </a:rPr>
              <a:t>la jeunesse et la culture</a:t>
            </a:r>
            <a:endParaRPr lang="en-US" sz="2800" b="1" dirty="0">
              <a:solidFill>
                <a:srgbClr val="4172AD"/>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bg1"/>
              </a:solidFill>
              <a:latin typeface="Tw Cen MT" pitchFamily="34" charset="0"/>
            </a:endParaRPr>
          </a:p>
        </p:txBody>
      </p:sp>
      <p:sp>
        <p:nvSpPr>
          <p:cNvPr id="23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CA02B-6EF2-45D5-8708-847B44410575}" type="slidenum">
              <a:rPr lang="fr-FR">
                <a:cs typeface="Arial" charset="0"/>
              </a:rPr>
              <a:pPr fontAlgn="base">
                <a:spcBef>
                  <a:spcPct val="0"/>
                </a:spcBef>
                <a:spcAft>
                  <a:spcPct val="0"/>
                </a:spcAft>
                <a:defRPr/>
              </a:pPr>
              <a:t>16</a:t>
            </a:fld>
            <a:endParaRPr lang="fr-FR">
              <a:cs typeface="Arial" charset="0"/>
            </a:endParaRPr>
          </a:p>
        </p:txBody>
      </p:sp>
    </p:spTree>
    <p:extLst>
      <p:ext uri="{BB962C8B-B14F-4D97-AF65-F5344CB8AC3E}">
        <p14:creationId xmlns:p14="http://schemas.microsoft.com/office/powerpoint/2010/main" val="147776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Calibri" pitchFamily="34" charset="0"/>
                <a:ea typeface="+mn-ea"/>
                <a:cs typeface="+mn-cs"/>
              </a:rPr>
              <a:t>Le Lions International est une </a:t>
            </a:r>
            <a:r>
              <a:rPr lang="fr-FR" sz="1200" b="0" i="0" u="none" strike="noStrike" kern="1200" dirty="0">
                <a:solidFill>
                  <a:schemeClr val="tx1"/>
                </a:solidFill>
                <a:effectLst/>
                <a:latin typeface="Calibri" pitchFamily="34" charset="0"/>
                <a:ea typeface="+mn-ea"/>
                <a:cs typeface="+mn-cs"/>
                <a:hlinkClick r:id="rId3"/>
              </a:rPr>
              <a:t>Organisation Non Gouvernementale (ONG)</a:t>
            </a:r>
            <a:r>
              <a:rPr lang="fr-FR" sz="1200" b="0" i="0" kern="1200" dirty="0">
                <a:solidFill>
                  <a:schemeClr val="tx1"/>
                </a:solidFill>
                <a:effectLst/>
                <a:latin typeface="Calibri" pitchFamily="34" charset="0"/>
                <a:ea typeface="+mn-ea"/>
                <a:cs typeface="+mn-cs"/>
              </a:rPr>
              <a:t> reconnue à ce titre et dispose d’un siège à l’ONU, à l’UNESCO et à l’UNICEF, à l’OMS, à la FAO et au Conseil de l’Europe.</a:t>
            </a:r>
            <a:endParaRPr lang="en-US" dirty="0"/>
          </a:p>
        </p:txBody>
      </p:sp>
      <p:sp>
        <p:nvSpPr>
          <p:cNvPr id="4" name="Slide Number Placeholder 3"/>
          <p:cNvSpPr>
            <a:spLocks noGrp="1"/>
          </p:cNvSpPr>
          <p:nvPr>
            <p:ph type="sldNum" sz="quarter" idx="10"/>
          </p:nvPr>
        </p:nvSpPr>
        <p:spPr/>
        <p:txBody>
          <a:bodyPr/>
          <a:lstStyle/>
          <a:p>
            <a:pPr>
              <a:defRPr/>
            </a:pPr>
            <a:fld id="{57D38A4C-974A-46D5-9B07-1F650C5D1E7D}" type="slidenum">
              <a:rPr lang="fr-FR" smtClean="0"/>
              <a:pPr>
                <a:defRPr/>
              </a:pPr>
              <a:t>3</a:t>
            </a:fld>
            <a:endParaRPr lang="fr-FR"/>
          </a:p>
        </p:txBody>
      </p:sp>
    </p:spTree>
    <p:extLst>
      <p:ext uri="{BB962C8B-B14F-4D97-AF65-F5344CB8AC3E}">
        <p14:creationId xmlns:p14="http://schemas.microsoft.com/office/powerpoint/2010/main" val="197944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r>
              <a:rPr lang="fr-FR" sz="1200" b="1" i="0" kern="1200" dirty="0">
                <a:solidFill>
                  <a:schemeClr val="tx1"/>
                </a:solidFill>
                <a:effectLst/>
                <a:latin typeface="Calibri" pitchFamily="34" charset="0"/>
                <a:ea typeface="+mn-ea"/>
                <a:cs typeface="+mn-cs"/>
              </a:rPr>
              <a:t>« On ne peut aller bien loin dans la vie si l'on ne commence pas par faire quelque chose pour quelqu'un d'autre. »</a:t>
            </a:r>
            <a:r>
              <a:rPr lang="fr-FR" sz="1200" b="0" i="0" kern="1200" dirty="0">
                <a:solidFill>
                  <a:schemeClr val="tx1"/>
                </a:solidFill>
                <a:effectLst/>
                <a:latin typeface="Calibri" pitchFamily="34" charset="0"/>
                <a:ea typeface="+mn-ea"/>
                <a:cs typeface="+mn-cs"/>
              </a:rPr>
              <a:t> Cette idée simple est le point de départ du « </a:t>
            </a:r>
            <a:r>
              <a:rPr lang="fr-FR" sz="1200" b="0" i="0" kern="1200" dirty="0" err="1">
                <a:solidFill>
                  <a:schemeClr val="tx1"/>
                </a:solidFill>
                <a:effectLst/>
                <a:latin typeface="Calibri" pitchFamily="34" charset="0"/>
                <a:ea typeface="+mn-ea"/>
                <a:cs typeface="+mn-cs"/>
              </a:rPr>
              <a:t>lionisme</a:t>
            </a:r>
            <a:r>
              <a:rPr lang="fr-FR" sz="1200" b="0" i="0" kern="1200" dirty="0">
                <a:solidFill>
                  <a:schemeClr val="tx1"/>
                </a:solidFill>
                <a:effectLst/>
                <a:latin typeface="Calibri" pitchFamily="34" charset="0"/>
                <a:ea typeface="+mn-ea"/>
                <a:cs typeface="+mn-cs"/>
              </a:rPr>
              <a:t> ».</a:t>
            </a:r>
          </a:p>
          <a:p>
            <a:r>
              <a:rPr lang="fr-FR" sz="1200" b="0" i="0" u="none" strike="noStrike" kern="1200" dirty="0">
                <a:solidFill>
                  <a:schemeClr val="tx1"/>
                </a:solidFill>
                <a:effectLst/>
                <a:latin typeface="Calibri" pitchFamily="34" charset="0"/>
                <a:ea typeface="+mn-ea"/>
                <a:cs typeface="+mn-cs"/>
                <a:hlinkClick r:id="rId3" tooltip="Melvin Jones"/>
              </a:rPr>
              <a:t>Melvin Jones</a:t>
            </a:r>
            <a:r>
              <a:rPr lang="fr-FR" sz="1200" b="0" i="0" kern="1200" dirty="0">
                <a:solidFill>
                  <a:schemeClr val="tx1"/>
                </a:solidFill>
                <a:effectLst/>
                <a:latin typeface="Calibri" pitchFamily="34" charset="0"/>
                <a:ea typeface="+mn-ea"/>
                <a:cs typeface="+mn-cs"/>
              </a:rPr>
              <a:t>, créateur le 7 juin 1917 du Lions Clubs, est né le 13 janvier 1879 à Fort Thomas dans l'Arizona aux États-Unis. Devenu propriétaire d'une compagnie d'assurance, il adhère au Business Circle de </a:t>
            </a:r>
            <a:r>
              <a:rPr lang="fr-FR" sz="1200" b="0" i="0" u="none" strike="noStrike" kern="1200" dirty="0">
                <a:solidFill>
                  <a:schemeClr val="tx1"/>
                </a:solidFill>
                <a:effectLst/>
                <a:latin typeface="Calibri" pitchFamily="34" charset="0"/>
                <a:ea typeface="+mn-ea"/>
                <a:cs typeface="+mn-cs"/>
                <a:hlinkClick r:id="rId4" tooltip="Chicago"/>
              </a:rPr>
              <a:t>Chicago</a:t>
            </a:r>
            <a:r>
              <a:rPr lang="fr-FR" sz="1200" b="0" i="0" kern="1200" dirty="0">
                <a:solidFill>
                  <a:schemeClr val="tx1"/>
                </a:solidFill>
                <a:effectLst/>
                <a:latin typeface="Calibri" pitchFamily="34" charset="0"/>
                <a:ea typeface="+mn-ea"/>
                <a:cs typeface="+mn-cs"/>
              </a:rPr>
              <a:t> dont il devient le secrétaire. Il est mort le 1</a:t>
            </a:r>
            <a:r>
              <a:rPr lang="fr-FR" sz="1200" b="0" i="0" kern="1200" baseline="30000" dirty="0">
                <a:solidFill>
                  <a:schemeClr val="tx1"/>
                </a:solidFill>
                <a:effectLst/>
                <a:latin typeface="Calibri" pitchFamily="34" charset="0"/>
                <a:ea typeface="+mn-ea"/>
                <a:cs typeface="+mn-cs"/>
              </a:rPr>
              <a:t>er</a:t>
            </a:r>
            <a:r>
              <a:rPr lang="fr-FR" sz="1200" b="0" i="0" kern="1200" dirty="0">
                <a:solidFill>
                  <a:schemeClr val="tx1"/>
                </a:solidFill>
                <a:effectLst/>
                <a:latin typeface="Calibri" pitchFamily="34" charset="0"/>
                <a:ea typeface="+mn-ea"/>
                <a:cs typeface="+mn-cs"/>
              </a:rPr>
              <a:t> juin 1961.</a:t>
            </a:r>
          </a:p>
          <a:p>
            <a:r>
              <a:rPr lang="fr-FR" sz="1200" b="0" i="0" kern="1200" dirty="0">
                <a:solidFill>
                  <a:schemeClr val="tx1"/>
                </a:solidFill>
                <a:effectLst/>
                <a:latin typeface="Calibri" pitchFamily="34" charset="0"/>
                <a:ea typeface="+mn-ea"/>
                <a:cs typeface="+mn-cs"/>
              </a:rPr>
              <a:t>Cette association permet à 200 dirigeants de sociétés industrielles et commerciales de se rencontrer et de servir leurs intérêts. Mais ce dessein ne satisfait pas Melvin Jones, auteur de ce sentiment généreux dont il persuade les membres du </a:t>
            </a:r>
            <a:r>
              <a:rPr lang="fr-FR" sz="1200" b="0" i="1" kern="1200" dirty="0">
                <a:solidFill>
                  <a:schemeClr val="tx1"/>
                </a:solidFill>
                <a:effectLst/>
                <a:latin typeface="Calibri" pitchFamily="34" charset="0"/>
                <a:ea typeface="+mn-ea"/>
                <a:cs typeface="+mn-cs"/>
              </a:rPr>
              <a:t>Business Circle</a:t>
            </a:r>
            <a:r>
              <a:rPr lang="fr-FR" sz="1200" b="0" i="0" kern="1200" dirty="0">
                <a:solidFill>
                  <a:schemeClr val="tx1"/>
                </a:solidFill>
                <a:effectLst/>
                <a:latin typeface="Calibri" pitchFamily="34" charset="0"/>
                <a:ea typeface="+mn-ea"/>
                <a:cs typeface="+mn-cs"/>
              </a:rPr>
              <a:t> de Chicago ainsi que d'autres Cercles. Apparaît alors la notion de « Club-Service ».</a:t>
            </a:r>
          </a:p>
          <a:p>
            <a:r>
              <a:rPr lang="fr-FR" sz="1200" b="0" i="0" kern="1200" dirty="0">
                <a:solidFill>
                  <a:schemeClr val="tx1"/>
                </a:solidFill>
                <a:effectLst/>
                <a:latin typeface="Calibri" pitchFamily="34" charset="0"/>
                <a:ea typeface="+mn-ea"/>
                <a:cs typeface="+mn-cs"/>
              </a:rPr>
              <a:t>Le </a:t>
            </a:r>
            <a:r>
              <a:rPr lang="fr-FR" sz="1200" b="0" i="0" u="none" strike="noStrike" kern="1200" dirty="0">
                <a:solidFill>
                  <a:schemeClr val="tx1"/>
                </a:solidFill>
                <a:effectLst/>
                <a:latin typeface="Calibri" pitchFamily="34" charset="0"/>
                <a:ea typeface="+mn-ea"/>
                <a:cs typeface="+mn-cs"/>
                <a:hlinkClick r:id="rId5" tooltip="7 juin"/>
              </a:rPr>
              <a:t>7</a:t>
            </a:r>
            <a:r>
              <a:rPr lang="fr-FR" sz="1200" b="0" i="0" kern="1200" dirty="0">
                <a:solidFill>
                  <a:schemeClr val="tx1"/>
                </a:solidFill>
                <a:effectLst/>
                <a:latin typeface="Calibri" pitchFamily="34" charset="0"/>
                <a:ea typeface="+mn-ea"/>
                <a:cs typeface="+mn-cs"/>
              </a:rPr>
              <a:t> </a:t>
            </a:r>
            <a:r>
              <a:rPr lang="fr-FR" sz="1200" b="0" i="0" u="none" strike="noStrike" kern="1200" dirty="0">
                <a:solidFill>
                  <a:schemeClr val="tx1"/>
                </a:solidFill>
                <a:effectLst/>
                <a:latin typeface="Calibri" pitchFamily="34" charset="0"/>
                <a:ea typeface="+mn-ea"/>
                <a:cs typeface="+mn-cs"/>
                <a:hlinkClick r:id="rId6" tooltip="Juin 1917"/>
              </a:rPr>
              <a:t>juin</a:t>
            </a:r>
            <a:r>
              <a:rPr lang="fr-FR" sz="1200" b="0" i="0" kern="1200" dirty="0">
                <a:solidFill>
                  <a:schemeClr val="tx1"/>
                </a:solidFill>
                <a:effectLst/>
                <a:latin typeface="Calibri" pitchFamily="34" charset="0"/>
                <a:ea typeface="+mn-ea"/>
                <a:cs typeface="+mn-cs"/>
              </a:rPr>
              <a:t> </a:t>
            </a:r>
            <a:r>
              <a:rPr lang="fr-FR" sz="1200" b="0" i="0" u="none" strike="noStrike" kern="1200" dirty="0">
                <a:solidFill>
                  <a:schemeClr val="tx1"/>
                </a:solidFill>
                <a:effectLst/>
                <a:latin typeface="Calibri" pitchFamily="34" charset="0"/>
                <a:ea typeface="+mn-ea"/>
                <a:cs typeface="+mn-cs"/>
                <a:hlinkClick r:id="rId7" tooltip="1917"/>
              </a:rPr>
              <a:t>1917</a:t>
            </a:r>
            <a:r>
              <a:rPr lang="fr-FR" sz="1200" b="0" i="0" kern="1200" dirty="0">
                <a:solidFill>
                  <a:schemeClr val="tx1"/>
                </a:solidFill>
                <a:effectLst/>
                <a:latin typeface="Calibri" pitchFamily="34" charset="0"/>
                <a:ea typeface="+mn-ea"/>
                <a:cs typeface="+mn-cs"/>
              </a:rPr>
              <a:t>, les représentants des Cercles se réunissent à Chicago, sur l'initiative de Melvin Jones. Ils choisissent pour emblème le </a:t>
            </a:r>
            <a:r>
              <a:rPr lang="fr-FR" sz="1200" b="0" i="0" u="none" strike="noStrike" kern="1200" dirty="0">
                <a:solidFill>
                  <a:schemeClr val="tx1"/>
                </a:solidFill>
                <a:effectLst/>
                <a:latin typeface="Calibri" pitchFamily="34" charset="0"/>
                <a:ea typeface="+mn-ea"/>
                <a:cs typeface="+mn-cs"/>
                <a:hlinkClick r:id="rId8" tooltip="Lion"/>
              </a:rPr>
              <a:t>lion</a:t>
            </a:r>
            <a:r>
              <a:rPr lang="fr-FR" sz="1200" b="0" i="0" kern="1200" dirty="0">
                <a:solidFill>
                  <a:schemeClr val="tx1"/>
                </a:solidFill>
                <a:effectLst/>
                <a:latin typeface="Calibri" pitchFamily="34" charset="0"/>
                <a:ea typeface="+mn-ea"/>
                <a:cs typeface="+mn-cs"/>
              </a:rPr>
              <a:t>, qui symbolise la force et le courage. Le </a:t>
            </a:r>
            <a:r>
              <a:rPr lang="fr-FR" sz="1200" b="0" i="0" kern="1200" dirty="0" err="1">
                <a:solidFill>
                  <a:schemeClr val="tx1"/>
                </a:solidFill>
                <a:effectLst/>
                <a:latin typeface="Calibri" pitchFamily="34" charset="0"/>
                <a:ea typeface="+mn-ea"/>
                <a:cs typeface="+mn-cs"/>
              </a:rPr>
              <a:t>lionisme</a:t>
            </a:r>
            <a:r>
              <a:rPr lang="fr-FR" sz="1200" b="0" i="0" kern="1200" dirty="0">
                <a:solidFill>
                  <a:schemeClr val="tx1"/>
                </a:solidFill>
                <a:effectLst/>
                <a:latin typeface="Calibri" pitchFamily="34" charset="0"/>
                <a:ea typeface="+mn-ea"/>
                <a:cs typeface="+mn-cs"/>
              </a:rPr>
              <a:t> va devenir une manière d'être et de se comporter généreusement, une ouverture d'esprit au bénéfice de l'homme quelle que soit sa nationalité, sa religion ou sa philosophie.</a:t>
            </a:r>
          </a:p>
        </p:txBody>
      </p:sp>
      <p:sp>
        <p:nvSpPr>
          <p:cNvPr id="3789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CDBE4D-E00D-454F-AE2D-A10309C6050B}" type="slidenum">
              <a:rPr lang="fr-FR">
                <a:cs typeface="Arial" charset="0"/>
              </a:rPr>
              <a:pPr fontAlgn="base">
                <a:spcBef>
                  <a:spcPct val="0"/>
                </a:spcBef>
                <a:spcAft>
                  <a:spcPct val="0"/>
                </a:spcAft>
                <a:defRPr/>
              </a:pPr>
              <a:t>4</a:t>
            </a:fld>
            <a:endParaRPr lang="fr-FR">
              <a:cs typeface="Arial" charset="0"/>
            </a:endParaRPr>
          </a:p>
        </p:txBody>
      </p:sp>
    </p:spTree>
    <p:extLst>
      <p:ext uri="{BB962C8B-B14F-4D97-AF65-F5344CB8AC3E}">
        <p14:creationId xmlns:p14="http://schemas.microsoft.com/office/powerpoint/2010/main" val="26182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latin typeface="Tw Cen MT" pitchFamily="34" charset="0"/>
            </a:endParaRPr>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E8B4A-EB67-4B36-B193-98D0A5E9EFCB}" type="slidenum">
              <a:rPr lang="fr-FR">
                <a:cs typeface="Arial" charset="0"/>
              </a:rPr>
              <a:pPr fontAlgn="base">
                <a:spcBef>
                  <a:spcPct val="0"/>
                </a:spcBef>
                <a:spcAft>
                  <a:spcPct val="0"/>
                </a:spcAft>
                <a:defRPr/>
              </a:pPr>
              <a:t>5</a:t>
            </a:fld>
            <a:endParaRPr lang="fr-FR">
              <a:cs typeface="Arial" charset="0"/>
            </a:endParaRPr>
          </a:p>
        </p:txBody>
      </p:sp>
    </p:spTree>
    <p:extLst>
      <p:ext uri="{BB962C8B-B14F-4D97-AF65-F5344CB8AC3E}">
        <p14:creationId xmlns:p14="http://schemas.microsoft.com/office/powerpoint/2010/main" val="342448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eaLnBrk="1" fontAlgn="auto" hangingPunct="1">
              <a:spcBef>
                <a:spcPts val="0"/>
              </a:spcBef>
              <a:spcAft>
                <a:spcPts val="0"/>
              </a:spcAft>
              <a:defRPr/>
            </a:pPr>
            <a:r>
              <a:rPr lang="fr-FR" sz="1200" b="0" i="0" kern="1200" dirty="0">
                <a:solidFill>
                  <a:schemeClr val="tx1"/>
                </a:solidFill>
                <a:effectLst/>
                <a:latin typeface="+mn-lt"/>
                <a:ea typeface="+mn-ea"/>
                <a:cs typeface="+mn-cs"/>
              </a:rPr>
              <a:t>1 400 000 heures = soit l’équivalent du travail accompli par une entreprise de </a:t>
            </a:r>
            <a:r>
              <a:rPr lang="fr-FR" sz="1200" b="1" i="0" kern="1200" dirty="0">
                <a:solidFill>
                  <a:schemeClr val="tx1"/>
                </a:solidFill>
                <a:effectLst/>
                <a:latin typeface="+mn-lt"/>
                <a:ea typeface="+mn-ea"/>
                <a:cs typeface="+mn-cs"/>
              </a:rPr>
              <a:t>750</a:t>
            </a:r>
            <a:r>
              <a:rPr lang="fr-FR" sz="1200" b="0" i="0" kern="1200" dirty="0">
                <a:solidFill>
                  <a:schemeClr val="tx1"/>
                </a:solidFill>
                <a:effectLst/>
                <a:latin typeface="+mn-lt"/>
                <a:ea typeface="+mn-ea"/>
                <a:cs typeface="+mn-cs"/>
              </a:rPr>
              <a:t> salariés à plein temps </a:t>
            </a:r>
            <a:endParaRPr lang="fr-FR" dirty="0"/>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E8B4A-EB67-4B36-B193-98D0A5E9EFCB}" type="slidenum">
              <a:rPr lang="fr-FR">
                <a:cs typeface="Arial" charset="0"/>
              </a:rPr>
              <a:pPr fontAlgn="base">
                <a:spcBef>
                  <a:spcPct val="0"/>
                </a:spcBef>
                <a:spcAft>
                  <a:spcPct val="0"/>
                </a:spcAft>
                <a:defRPr/>
              </a:pPr>
              <a:t>6</a:t>
            </a:fld>
            <a:endParaRPr lang="fr-FR">
              <a:cs typeface="Arial" charset="0"/>
            </a:endParaRPr>
          </a:p>
        </p:txBody>
      </p:sp>
    </p:spTree>
    <p:extLst>
      <p:ext uri="{BB962C8B-B14F-4D97-AF65-F5344CB8AC3E}">
        <p14:creationId xmlns:p14="http://schemas.microsoft.com/office/powerpoint/2010/main" val="72831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eaLnBrk="1" fontAlgn="auto" hangingPunct="1">
              <a:spcBef>
                <a:spcPts val="0"/>
              </a:spcBef>
              <a:spcAft>
                <a:spcPts val="0"/>
              </a:spcAft>
              <a:defRPr/>
            </a:pPr>
            <a:endParaRPr lang="fr-FR" dirty="0"/>
          </a:p>
        </p:txBody>
      </p:sp>
      <p:sp>
        <p:nvSpPr>
          <p:cNvPr id="307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9E43B3-4C77-4623-AC28-15804F8A7C17}" type="slidenum">
              <a:rPr lang="fr-FR">
                <a:cs typeface="Arial" charset="0"/>
              </a:rPr>
              <a:pPr fontAlgn="base">
                <a:spcBef>
                  <a:spcPct val="0"/>
                </a:spcBef>
                <a:spcAft>
                  <a:spcPct val="0"/>
                </a:spcAft>
                <a:defRPr/>
              </a:pPr>
              <a:t>7</a:t>
            </a:fld>
            <a:endParaRPr lang="fr-FR">
              <a:cs typeface="Arial" charset="0"/>
            </a:endParaRPr>
          </a:p>
        </p:txBody>
      </p:sp>
    </p:spTree>
    <p:extLst>
      <p:ext uri="{BB962C8B-B14F-4D97-AF65-F5344CB8AC3E}">
        <p14:creationId xmlns:p14="http://schemas.microsoft.com/office/powerpoint/2010/main" val="211399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algn="just"/>
            <a:r>
              <a:rPr lang="fr-FR" sz="1200" b="1" dirty="0">
                <a:solidFill>
                  <a:schemeClr val="bg1"/>
                </a:solidFill>
                <a:latin typeface="Tw Cen MT" pitchFamily="34" charset="0"/>
              </a:rPr>
              <a:t>La rougeole tue chaque jour 380 enfants</a:t>
            </a:r>
            <a:r>
              <a:rPr lang="fr-FR" sz="1200" dirty="0">
                <a:solidFill>
                  <a:schemeClr val="bg1"/>
                </a:solidFill>
                <a:latin typeface="Tw Cen MT" pitchFamily="34" charset="0"/>
              </a:rPr>
              <a:t> dans le monde. Cette maladie virale, très contagieuse réapparaît dans de nombreux pays au système de santé bien organisé comme la France, la Belgique, l’Allemagne…..mais aussi et surtout dans les pays en voie de développement où l’UNICEF prévoit que 1,7 million d’enfants pourraient mourir des suites de cette maladie dans les 3 prochaines années.</a:t>
            </a:r>
            <a:endParaRPr lang="en-US" sz="1200" dirty="0">
              <a:solidFill>
                <a:schemeClr val="bg1"/>
              </a:solidFill>
              <a:latin typeface="Tw Cen MT" pitchFamily="34" charset="0"/>
            </a:endParaRPr>
          </a:p>
        </p:txBody>
      </p:sp>
      <p:sp>
        <p:nvSpPr>
          <p:cNvPr id="307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9E43B3-4C77-4623-AC28-15804F8A7C17}" type="slidenum">
              <a:rPr lang="fr-FR">
                <a:cs typeface="Arial" charset="0"/>
              </a:rPr>
              <a:pPr fontAlgn="base">
                <a:spcBef>
                  <a:spcPct val="0"/>
                </a:spcBef>
                <a:spcAft>
                  <a:spcPct val="0"/>
                </a:spcAft>
                <a:defRPr/>
              </a:pPr>
              <a:t>8</a:t>
            </a:fld>
            <a:endParaRPr lang="fr-FR">
              <a:cs typeface="Arial" charset="0"/>
            </a:endParaRPr>
          </a:p>
        </p:txBody>
      </p:sp>
    </p:spTree>
    <p:extLst>
      <p:ext uri="{BB962C8B-B14F-4D97-AF65-F5344CB8AC3E}">
        <p14:creationId xmlns:p14="http://schemas.microsoft.com/office/powerpoint/2010/main" val="257311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algn="just"/>
            <a:r>
              <a:rPr lang="fr-FR" sz="1200" b="1" dirty="0">
                <a:solidFill>
                  <a:schemeClr val="bg1"/>
                </a:solidFill>
                <a:latin typeface="Tw Cen MT" pitchFamily="34" charset="0"/>
              </a:rPr>
              <a:t>La rougeole tue chaque jour 380 enfants</a:t>
            </a:r>
            <a:r>
              <a:rPr lang="fr-FR" sz="1200" dirty="0">
                <a:solidFill>
                  <a:schemeClr val="bg1"/>
                </a:solidFill>
                <a:latin typeface="Tw Cen MT" pitchFamily="34" charset="0"/>
              </a:rPr>
              <a:t> dans le monde. Cette maladie virale, très contagieuse réapparaît dans de nombreux pays au système de santé bien organisé comme la France, la Belgique, l’Allemagne…..mais aussi et surtout dans les pays en voie de développement où l’UNICEF prévoit que 1,7 million d’enfants pourraient mourir des suites de cette maladie dans les 3 prochaines années.</a:t>
            </a:r>
            <a:endParaRPr lang="en-US" sz="1200" dirty="0">
              <a:solidFill>
                <a:schemeClr val="bg1"/>
              </a:solidFill>
              <a:latin typeface="Tw Cen MT" pitchFamily="34" charset="0"/>
            </a:endParaRPr>
          </a:p>
        </p:txBody>
      </p:sp>
      <p:sp>
        <p:nvSpPr>
          <p:cNvPr id="307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9E43B3-4C77-4623-AC28-15804F8A7C17}" type="slidenum">
              <a:rPr lang="fr-FR">
                <a:cs typeface="Arial" charset="0"/>
              </a:rPr>
              <a:pPr fontAlgn="base">
                <a:spcBef>
                  <a:spcPct val="0"/>
                </a:spcBef>
                <a:spcAft>
                  <a:spcPct val="0"/>
                </a:spcAft>
                <a:defRPr/>
              </a:pPr>
              <a:t>9</a:t>
            </a:fld>
            <a:endParaRPr lang="fr-FR">
              <a:cs typeface="Arial" charset="0"/>
            </a:endParaRPr>
          </a:p>
        </p:txBody>
      </p:sp>
    </p:spTree>
    <p:extLst>
      <p:ext uri="{BB962C8B-B14F-4D97-AF65-F5344CB8AC3E}">
        <p14:creationId xmlns:p14="http://schemas.microsoft.com/office/powerpoint/2010/main" val="78940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solidFill>
                  <a:schemeClr val="bg1"/>
                </a:solidFill>
                <a:latin typeface="Tw Cen MT" pitchFamily="34" charset="0"/>
              </a:rPr>
              <a:t>Dans un monde de plus en plus fragilisé par la montée des inégalités, le Lions Clubs international œuvre chaque jour au service des populations du monde entier.</a:t>
            </a:r>
          </a:p>
          <a:p>
            <a:pPr marL="0" marR="0" indent="0" algn="l" defTabSz="914400" rtl="0" eaLnBrk="1" fontAlgn="base" latinLnBrk="0" hangingPunct="1">
              <a:lnSpc>
                <a:spcPct val="100000"/>
              </a:lnSpc>
              <a:spcBef>
                <a:spcPct val="0"/>
              </a:spcBef>
              <a:spcAft>
                <a:spcPct val="0"/>
              </a:spcAft>
              <a:buClrTx/>
              <a:buSzTx/>
              <a:buFontTx/>
              <a:buNone/>
              <a:tabLst/>
              <a:defRPr/>
            </a:pPr>
            <a:endParaRPr lang="fr-FR" dirty="0">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dirty="0">
                <a:latin typeface="Tw Cen MT" pitchFamily="34" charset="0"/>
              </a:rPr>
              <a:t>Le Lions Clubs s’engage à mettre en place des programmes ciblés, accessibles au plus grand nombre, concertés (collaboration avec les pouvoirs publics) et expertisés (engagements réalistes et réalisables).</a:t>
            </a: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endParaRPr lang="fr-FR" sz="1200" dirty="0">
              <a:solidFill>
                <a:schemeClr val="bg1"/>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latin typeface="Tw Cen MT" pitchFamily="34" charset="0"/>
              </a:rPr>
              <a:t>Pour concrétiser durablement ses actions au service des autres, le Lions Clubs International s’engage dans des domaines aussi fondamentaux que :</a:t>
            </a:r>
            <a:endParaRPr lang="fr-FR" sz="1200" dirty="0">
              <a:solidFill>
                <a:srgbClr val="4172AD"/>
              </a:solidFill>
              <a:latin typeface="Tw Cen MT" pitchFamily="34" charset="0"/>
            </a:endParaRPr>
          </a:p>
          <a:p>
            <a:pPr marL="914400" lvl="1" indent="-252000">
              <a:buFont typeface="Arial" pitchFamily="34" charset="0"/>
              <a:buChar char="•"/>
            </a:pPr>
            <a:r>
              <a:rPr lang="fr-FR" sz="2800" b="1" dirty="0">
                <a:solidFill>
                  <a:srgbClr val="4172AD"/>
                </a:solidFill>
                <a:latin typeface="Tw Cen MT" pitchFamily="34" charset="0"/>
              </a:rPr>
              <a:t>la vue</a:t>
            </a:r>
          </a:p>
          <a:p>
            <a:pPr marL="914400" lvl="1" indent="-252000">
              <a:buFont typeface="Arial" pitchFamily="34" charset="0"/>
              <a:buChar char="•"/>
            </a:pPr>
            <a:r>
              <a:rPr lang="fr-FR" sz="2800" b="1" dirty="0">
                <a:solidFill>
                  <a:srgbClr val="4172AD"/>
                </a:solidFill>
                <a:latin typeface="Tw Cen MT" pitchFamily="34" charset="0"/>
              </a:rPr>
              <a:t>les actions humanitaires</a:t>
            </a:r>
          </a:p>
          <a:p>
            <a:pPr marL="914400" lvl="1" indent="-252000">
              <a:buFont typeface="Arial" pitchFamily="34" charset="0"/>
              <a:buChar char="•"/>
            </a:pPr>
            <a:r>
              <a:rPr lang="fr-FR" sz="2800" b="1" dirty="0">
                <a:solidFill>
                  <a:srgbClr val="4172AD"/>
                </a:solidFill>
                <a:latin typeface="Tw Cen MT" pitchFamily="34" charset="0"/>
              </a:rPr>
              <a:t>la jeunesse et la culture</a:t>
            </a:r>
            <a:endParaRPr lang="en-US" sz="2800" b="1" dirty="0">
              <a:solidFill>
                <a:srgbClr val="4172AD"/>
              </a:solidFill>
              <a:latin typeface="Tw Cen MT"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bg1"/>
              </a:solidFill>
              <a:latin typeface="Tw Cen MT" pitchFamily="34" charset="0"/>
            </a:endParaRPr>
          </a:p>
        </p:txBody>
      </p:sp>
      <p:sp>
        <p:nvSpPr>
          <p:cNvPr id="23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CA02B-6EF2-45D5-8708-847B44410575}" type="slidenum">
              <a:rPr lang="fr-FR">
                <a:cs typeface="Arial" charset="0"/>
              </a:rPr>
              <a:pPr fontAlgn="base">
                <a:spcBef>
                  <a:spcPct val="0"/>
                </a:spcBef>
                <a:spcAft>
                  <a:spcPct val="0"/>
                </a:spcAft>
                <a:defRPr/>
              </a:pPr>
              <a:t>12</a:t>
            </a:fld>
            <a:endParaRPr lang="fr-FR">
              <a:cs typeface="Arial" charset="0"/>
            </a:endParaRPr>
          </a:p>
        </p:txBody>
      </p:sp>
    </p:spTree>
    <p:extLst>
      <p:ext uri="{BB962C8B-B14F-4D97-AF65-F5344CB8AC3E}">
        <p14:creationId xmlns:p14="http://schemas.microsoft.com/office/powerpoint/2010/main" val="108186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416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630990-1970-4457-9799-F24FC2F12DF5}" type="datetimeFigureOut">
              <a:rPr lang="fr-FR"/>
              <a:pPr>
                <a:defRPr/>
              </a:pPr>
              <a:t>28/02/2023</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3784C5-BF4F-474B-B16C-CDC2D3E31B3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Lst>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1.png"/><Relationship Id="rId4" Type="http://schemas.openxmlformats.org/officeDocument/2006/relationships/image" Target="../media/image5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6.png"/><Relationship Id="rId7" Type="http://schemas.openxmlformats.org/officeDocument/2006/relationships/image" Target="../media/image15.png"/><Relationship Id="rId12"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0.png"/><Relationship Id="rId5" Type="http://schemas.openxmlformats.org/officeDocument/2006/relationships/image" Target="../media/image57.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15.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jp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jpe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 Id="rId22"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40.gif"/></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A9C4AA-6399-2B9F-6578-368CD65D0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46" y="0"/>
            <a:ext cx="7259107" cy="5143500"/>
          </a:xfrm>
          <a:prstGeom prst="rect">
            <a:avLst/>
          </a:prstGeom>
        </p:spPr>
      </p:pic>
    </p:spTree>
    <p:extLst>
      <p:ext uri="{BB962C8B-B14F-4D97-AF65-F5344CB8AC3E}">
        <p14:creationId xmlns:p14="http://schemas.microsoft.com/office/powerpoint/2010/main" val="2726045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4">
            <a:extLst>
              <a:ext uri="{FF2B5EF4-FFF2-40B4-BE49-F238E27FC236}">
                <a16:creationId xmlns:a16="http://schemas.microsoft.com/office/drawing/2014/main" id="{1248A8D0-E21B-F396-D9B1-052D03654B95}"/>
              </a:ext>
            </a:extLst>
          </p:cNvPr>
          <p:cNvSpPr/>
          <p:nvPr/>
        </p:nvSpPr>
        <p:spPr>
          <a:xfrm>
            <a:off x="0" y="0"/>
            <a:ext cx="5815584" cy="5143500"/>
          </a:xfrm>
          <a:custGeom>
            <a:avLst/>
            <a:gdLst/>
            <a:ahLst/>
            <a:cxnLst/>
            <a:rect l="l" t="t" r="r" b="b"/>
            <a:pathLst>
              <a:path w="5701543" h="5143500">
                <a:moveTo>
                  <a:pt x="0" y="0"/>
                </a:moveTo>
                <a:lnTo>
                  <a:pt x="5701543" y="0"/>
                </a:lnTo>
                <a:lnTo>
                  <a:pt x="4491167" y="5143500"/>
                </a:lnTo>
                <a:lnTo>
                  <a:pt x="0" y="5143500"/>
                </a:lnTo>
                <a:close/>
              </a:path>
            </a:pathLst>
          </a:custGeom>
          <a:solidFill>
            <a:srgbClr val="416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E984465-7514-3429-7560-98391AEF81BA}"/>
              </a:ext>
            </a:extLst>
          </p:cNvPr>
          <p:cNvSpPr txBox="1"/>
          <p:nvPr/>
        </p:nvSpPr>
        <p:spPr bwMode="auto">
          <a:xfrm>
            <a:off x="131252" y="-212319"/>
            <a:ext cx="5391724" cy="4467849"/>
          </a:xfrm>
          <a:prstGeom prst="rect">
            <a:avLst/>
          </a:prstGeom>
          <a:noFill/>
          <a:ln w="9525">
            <a:noFill/>
            <a:miter lim="800000"/>
            <a:headEnd/>
            <a:tailEnd/>
          </a:ln>
        </p:spPr>
        <p:txBody>
          <a:bodyPr wrap="square" lIns="90000" tIns="288000" bIns="82800" rtlCol="0">
            <a:spAutoFit/>
          </a:bodyPr>
          <a:lstStyle/>
          <a:p>
            <a:r>
              <a:rPr lang="fr-FR" sz="2800" b="1" dirty="0">
                <a:solidFill>
                  <a:schemeClr val="bg1"/>
                </a:solidFill>
                <a:latin typeface="Arial" pitchFamily="34" charset="0"/>
                <a:cs typeface="Arial" pitchFamily="34" charset="0"/>
              </a:rPr>
              <a:t>Le LIONS CLUB </a:t>
            </a:r>
          </a:p>
          <a:p>
            <a:r>
              <a:rPr lang="fr-FR" sz="2800" b="1" dirty="0">
                <a:solidFill>
                  <a:schemeClr val="bg1"/>
                </a:solidFill>
                <a:latin typeface="Arial" pitchFamily="34" charset="0"/>
                <a:cs typeface="Arial" pitchFamily="34" charset="0"/>
              </a:rPr>
              <a:t>ENVIRONNEMENT YVELINES</a:t>
            </a:r>
            <a:r>
              <a:rPr lang="fr-FR" sz="2400" b="0" dirty="0">
                <a:solidFill>
                  <a:schemeClr val="bg1"/>
                </a:solidFill>
                <a:latin typeface="Arial" pitchFamily="34" charset="0"/>
                <a:cs typeface="Arial" pitchFamily="34" charset="0"/>
              </a:rPr>
              <a:t>,</a:t>
            </a:r>
          </a:p>
          <a:p>
            <a:r>
              <a:rPr lang="fr-FR" sz="2400" dirty="0">
                <a:solidFill>
                  <a:schemeClr val="bg1"/>
                </a:solidFill>
                <a:effectLst/>
                <a:latin typeface="Calibri" panose="020F0502020204030204" pitchFamily="34" charset="0"/>
                <a:ea typeface="Calibri" panose="020F0502020204030204" pitchFamily="34" charset="0"/>
              </a:rPr>
              <a:t>a été créé en 2022. </a:t>
            </a:r>
          </a:p>
          <a:p>
            <a:endParaRPr lang="fr-FR" sz="2400" dirty="0">
              <a:solidFill>
                <a:schemeClr val="bg1"/>
              </a:solidFill>
              <a:effectLst/>
              <a:latin typeface="Calibri" panose="020F0502020204030204" pitchFamily="34" charset="0"/>
              <a:ea typeface="Calibri" panose="020F0502020204030204" pitchFamily="34" charset="0"/>
            </a:endParaRPr>
          </a:p>
          <a:p>
            <a:r>
              <a:rPr lang="fr-FR" sz="2400" dirty="0">
                <a:solidFill>
                  <a:schemeClr val="bg1"/>
                </a:solidFill>
                <a:latin typeface="Calibri" panose="020F0502020204030204" pitchFamily="34" charset="0"/>
                <a:ea typeface="Calibri" panose="020F0502020204030204" pitchFamily="34" charset="0"/>
              </a:rPr>
              <a:t>Un Lions club avec les mêmes bases éthiques que les autres mais</a:t>
            </a:r>
            <a:r>
              <a:rPr lang="fr-FR" sz="2400" dirty="0">
                <a:solidFill>
                  <a:schemeClr val="bg1"/>
                </a:solidFill>
                <a:effectLst/>
                <a:latin typeface="Calibri" panose="020F0502020204030204" pitchFamily="34" charset="0"/>
                <a:ea typeface="Calibri" panose="020F0502020204030204" pitchFamily="34" charset="0"/>
              </a:rPr>
              <a:t> le premier club spécialisé environnement et développement durable en France</a:t>
            </a:r>
          </a:p>
          <a:p>
            <a:endParaRPr lang="fr-FR" dirty="0">
              <a:latin typeface="Calibri" panose="020F0502020204030204" pitchFamily="34" charset="0"/>
              <a:ea typeface="Calibri" panose="020F0502020204030204" pitchFamily="34" charset="0"/>
            </a:endParaRPr>
          </a:p>
          <a:p>
            <a:r>
              <a:rPr lang="fr-FR" sz="2400" dirty="0">
                <a:solidFill>
                  <a:schemeClr val="bg1"/>
                </a:solidFill>
                <a:effectLst/>
                <a:latin typeface="Calibri" panose="020F0502020204030204" pitchFamily="34" charset="0"/>
                <a:ea typeface="Calibri" panose="020F0502020204030204" pitchFamily="34" charset="0"/>
              </a:rPr>
              <a:t>Notre devise est : </a:t>
            </a:r>
            <a:r>
              <a:rPr lang="fr-FR" sz="2400" b="1" dirty="0">
                <a:solidFill>
                  <a:schemeClr val="bg1"/>
                </a:solidFill>
                <a:effectLst/>
                <a:latin typeface="Calibri" panose="020F0502020204030204" pitchFamily="34" charset="0"/>
                <a:ea typeface="Calibri" panose="020F0502020204030204" pitchFamily="34" charset="0"/>
              </a:rPr>
              <a:t>« Unis au Service </a:t>
            </a:r>
          </a:p>
          <a:p>
            <a:r>
              <a:rPr lang="fr-FR" sz="2400" b="1" dirty="0">
                <a:solidFill>
                  <a:schemeClr val="bg1"/>
                </a:solidFill>
                <a:effectLst/>
                <a:latin typeface="Calibri" panose="020F0502020204030204" pitchFamily="34" charset="0"/>
                <a:ea typeface="Calibri" panose="020F0502020204030204" pitchFamily="34" charset="0"/>
              </a:rPr>
              <a:t>De la Nature »</a:t>
            </a:r>
            <a:endParaRPr lang="fr-FR" sz="2400" b="0" dirty="0">
              <a:solidFill>
                <a:schemeClr val="bg1"/>
              </a:solidFill>
              <a:latin typeface="Arial" pitchFamily="34" charset="0"/>
              <a:cs typeface="Arial" pitchFamily="34" charset="0"/>
            </a:endParaRPr>
          </a:p>
        </p:txBody>
      </p:sp>
      <p:pic>
        <p:nvPicPr>
          <p:cNvPr id="8" name="Image 7">
            <a:extLst>
              <a:ext uri="{FF2B5EF4-FFF2-40B4-BE49-F238E27FC236}">
                <a16:creationId xmlns:a16="http://schemas.microsoft.com/office/drawing/2014/main" id="{B6F21F60-6185-B62B-141D-EBCF210F1E72}"/>
              </a:ext>
            </a:extLst>
          </p:cNvPr>
          <p:cNvPicPr>
            <a:picLocks noChangeAspect="1"/>
          </p:cNvPicPr>
          <p:nvPr/>
        </p:nvPicPr>
        <p:blipFill>
          <a:blip r:embed="rId2"/>
          <a:stretch>
            <a:fillRect/>
          </a:stretch>
        </p:blipFill>
        <p:spPr>
          <a:xfrm>
            <a:off x="7924115" y="222972"/>
            <a:ext cx="776458" cy="733322"/>
          </a:xfrm>
          <a:prstGeom prst="rect">
            <a:avLst/>
          </a:prstGeom>
        </p:spPr>
      </p:pic>
      <p:pic>
        <p:nvPicPr>
          <p:cNvPr id="7" name="Image 6">
            <a:extLst>
              <a:ext uri="{FF2B5EF4-FFF2-40B4-BE49-F238E27FC236}">
                <a16:creationId xmlns:a16="http://schemas.microsoft.com/office/drawing/2014/main" id="{117B5A25-DE00-9C02-E0A2-AB311AA74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349" y="1160670"/>
            <a:ext cx="2357868" cy="3450167"/>
          </a:xfrm>
          <a:prstGeom prst="rect">
            <a:avLst/>
          </a:prstGeom>
        </p:spPr>
      </p:pic>
    </p:spTree>
    <p:extLst>
      <p:ext uri="{BB962C8B-B14F-4D97-AF65-F5344CB8AC3E}">
        <p14:creationId xmlns:p14="http://schemas.microsoft.com/office/powerpoint/2010/main" val="3248326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4">
            <a:extLst>
              <a:ext uri="{FF2B5EF4-FFF2-40B4-BE49-F238E27FC236}">
                <a16:creationId xmlns:a16="http://schemas.microsoft.com/office/drawing/2014/main" id="{1248A8D0-E21B-F396-D9B1-052D03654B95}"/>
              </a:ext>
            </a:extLst>
          </p:cNvPr>
          <p:cNvSpPr/>
          <p:nvPr/>
        </p:nvSpPr>
        <p:spPr>
          <a:xfrm>
            <a:off x="0" y="0"/>
            <a:ext cx="5815584" cy="5143500"/>
          </a:xfrm>
          <a:custGeom>
            <a:avLst/>
            <a:gdLst/>
            <a:ahLst/>
            <a:cxnLst/>
            <a:rect l="l" t="t" r="r" b="b"/>
            <a:pathLst>
              <a:path w="5701543" h="5143500">
                <a:moveTo>
                  <a:pt x="0" y="0"/>
                </a:moveTo>
                <a:lnTo>
                  <a:pt x="5701543" y="0"/>
                </a:lnTo>
                <a:lnTo>
                  <a:pt x="4491167" y="5143500"/>
                </a:lnTo>
                <a:lnTo>
                  <a:pt x="0" y="5143500"/>
                </a:lnTo>
                <a:close/>
              </a:path>
            </a:pathLst>
          </a:custGeom>
          <a:solidFill>
            <a:srgbClr val="416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DE984465-7514-3429-7560-98391AEF81BA}"/>
              </a:ext>
            </a:extLst>
          </p:cNvPr>
          <p:cNvSpPr txBox="1"/>
          <p:nvPr/>
        </p:nvSpPr>
        <p:spPr bwMode="auto">
          <a:xfrm>
            <a:off x="131252" y="-212319"/>
            <a:ext cx="5391724" cy="2621190"/>
          </a:xfrm>
          <a:prstGeom prst="rect">
            <a:avLst/>
          </a:prstGeom>
          <a:noFill/>
          <a:ln w="9525">
            <a:noFill/>
            <a:miter lim="800000"/>
            <a:headEnd/>
            <a:tailEnd/>
          </a:ln>
        </p:spPr>
        <p:txBody>
          <a:bodyPr wrap="square" lIns="90000" tIns="288000" bIns="82800" rtlCol="0">
            <a:spAutoFit/>
          </a:bodyPr>
          <a:lstStyle/>
          <a:p>
            <a:r>
              <a:rPr lang="fr-FR" sz="2800" b="1" dirty="0">
                <a:solidFill>
                  <a:schemeClr val="bg1"/>
                </a:solidFill>
                <a:latin typeface="Arial" pitchFamily="34" charset="0"/>
                <a:cs typeface="Arial" pitchFamily="34" charset="0"/>
              </a:rPr>
              <a:t>Le LIONS CLUB </a:t>
            </a:r>
          </a:p>
          <a:p>
            <a:r>
              <a:rPr lang="fr-FR" sz="2800" b="1" dirty="0">
                <a:solidFill>
                  <a:schemeClr val="bg1"/>
                </a:solidFill>
                <a:latin typeface="Arial" pitchFamily="34" charset="0"/>
                <a:cs typeface="Arial" pitchFamily="34" charset="0"/>
              </a:rPr>
              <a:t>ENVIRONNEMENT YVELINES</a:t>
            </a:r>
            <a:r>
              <a:rPr lang="fr-FR" sz="2400" b="0" dirty="0">
                <a:solidFill>
                  <a:schemeClr val="bg1"/>
                </a:solidFill>
                <a:latin typeface="Arial" pitchFamily="34" charset="0"/>
                <a:cs typeface="Arial" pitchFamily="34" charset="0"/>
              </a:rPr>
              <a:t>,</a:t>
            </a:r>
          </a:p>
          <a:p>
            <a:r>
              <a:rPr lang="fr-FR" sz="2400" dirty="0">
                <a:solidFill>
                  <a:schemeClr val="bg1"/>
                </a:solidFill>
                <a:effectLst/>
                <a:latin typeface="Calibri" panose="020F0502020204030204" pitchFamily="34" charset="0"/>
                <a:ea typeface="Calibri" panose="020F0502020204030204" pitchFamily="34" charset="0"/>
              </a:rPr>
              <a:t>a été créé en 2022. </a:t>
            </a:r>
          </a:p>
          <a:p>
            <a:endParaRPr lang="fr-FR" dirty="0">
              <a:latin typeface="Calibri" panose="020F0502020204030204" pitchFamily="34" charset="0"/>
              <a:ea typeface="Calibri" panose="020F0502020204030204" pitchFamily="34" charset="0"/>
            </a:endParaRPr>
          </a:p>
          <a:p>
            <a:r>
              <a:rPr lang="fr-FR" sz="2400" dirty="0">
                <a:solidFill>
                  <a:schemeClr val="bg1"/>
                </a:solidFill>
                <a:effectLst/>
                <a:latin typeface="Calibri" panose="020F0502020204030204" pitchFamily="34" charset="0"/>
                <a:ea typeface="Calibri" panose="020F0502020204030204" pitchFamily="34" charset="0"/>
              </a:rPr>
              <a:t>Notre devise est : </a:t>
            </a:r>
            <a:r>
              <a:rPr lang="fr-FR" sz="2400" b="1" dirty="0">
                <a:solidFill>
                  <a:schemeClr val="bg1"/>
                </a:solidFill>
                <a:effectLst/>
                <a:latin typeface="Calibri" panose="020F0502020204030204" pitchFamily="34" charset="0"/>
                <a:ea typeface="Calibri" panose="020F0502020204030204" pitchFamily="34" charset="0"/>
              </a:rPr>
              <a:t>« Unis au Service de la Nature »</a:t>
            </a:r>
            <a:endParaRPr lang="fr-FR" sz="2400" b="0" dirty="0">
              <a:solidFill>
                <a:schemeClr val="bg1"/>
              </a:solidFill>
              <a:latin typeface="Arial" pitchFamily="34" charset="0"/>
              <a:cs typeface="Arial" pitchFamily="34" charset="0"/>
            </a:endParaRPr>
          </a:p>
        </p:txBody>
      </p:sp>
      <p:sp>
        <p:nvSpPr>
          <p:cNvPr id="6" name="ZoneTexte 5">
            <a:extLst>
              <a:ext uri="{FF2B5EF4-FFF2-40B4-BE49-F238E27FC236}">
                <a16:creationId xmlns:a16="http://schemas.microsoft.com/office/drawing/2014/main" id="{69C7C8AD-36CB-B362-BF5F-03ADAA76C390}"/>
              </a:ext>
            </a:extLst>
          </p:cNvPr>
          <p:cNvSpPr txBox="1"/>
          <p:nvPr/>
        </p:nvSpPr>
        <p:spPr bwMode="auto">
          <a:xfrm>
            <a:off x="131252" y="2230993"/>
            <a:ext cx="4680998" cy="2528857"/>
          </a:xfrm>
          <a:prstGeom prst="rect">
            <a:avLst/>
          </a:prstGeom>
          <a:noFill/>
          <a:ln w="9525">
            <a:noFill/>
            <a:miter lim="800000"/>
            <a:headEnd/>
            <a:tailEnd/>
          </a:ln>
        </p:spPr>
        <p:txBody>
          <a:bodyPr wrap="square" lIns="90000" tIns="288000" bIns="82800" rtlCol="0">
            <a:spAutoFit/>
          </a:bodyPr>
          <a:lstStyle/>
          <a:p>
            <a:pPr>
              <a:spcBef>
                <a:spcPts val="0"/>
              </a:spcBef>
              <a:spcAft>
                <a:spcPts val="0"/>
              </a:spcAft>
            </a:pPr>
            <a:r>
              <a:rPr lang="fr-FR" sz="2000" b="0" dirty="0">
                <a:solidFill>
                  <a:schemeClr val="bg1"/>
                </a:solidFill>
                <a:latin typeface="Arial" pitchFamily="34" charset="0"/>
                <a:cs typeface="Arial" pitchFamily="34" charset="0"/>
              </a:rPr>
              <a:t>Nous sommes une vingtaine de </a:t>
            </a:r>
            <a:r>
              <a:rPr lang="fr-FR" sz="2000" dirty="0">
                <a:solidFill>
                  <a:schemeClr val="bg1"/>
                </a:solidFill>
                <a:latin typeface="Arial" pitchFamily="34" charset="0"/>
                <a:cs typeface="Arial" pitchFamily="34" charset="0"/>
              </a:rPr>
              <a:t>bénévoles</a:t>
            </a:r>
            <a:r>
              <a:rPr lang="fr-FR" sz="2000" b="0" dirty="0">
                <a:solidFill>
                  <a:schemeClr val="bg1"/>
                </a:solidFill>
                <a:latin typeface="Arial" pitchFamily="34" charset="0"/>
                <a:cs typeface="Arial" pitchFamily="34" charset="0"/>
              </a:rPr>
              <a:t>. Nous partageons les mêmes valeurs et sommes engagés au service de la Nature et du développement durable en lien avec les équipes municipales et départementales.</a:t>
            </a:r>
          </a:p>
        </p:txBody>
      </p:sp>
      <p:pic>
        <p:nvPicPr>
          <p:cNvPr id="8" name="Image 7">
            <a:extLst>
              <a:ext uri="{FF2B5EF4-FFF2-40B4-BE49-F238E27FC236}">
                <a16:creationId xmlns:a16="http://schemas.microsoft.com/office/drawing/2014/main" id="{B6F21F60-6185-B62B-141D-EBCF210F1E72}"/>
              </a:ext>
            </a:extLst>
          </p:cNvPr>
          <p:cNvPicPr>
            <a:picLocks noChangeAspect="1"/>
          </p:cNvPicPr>
          <p:nvPr/>
        </p:nvPicPr>
        <p:blipFill>
          <a:blip r:embed="rId2"/>
          <a:stretch>
            <a:fillRect/>
          </a:stretch>
        </p:blipFill>
        <p:spPr>
          <a:xfrm>
            <a:off x="7924115" y="222972"/>
            <a:ext cx="776458" cy="733322"/>
          </a:xfrm>
          <a:prstGeom prst="rect">
            <a:avLst/>
          </a:prstGeom>
        </p:spPr>
      </p:pic>
      <p:pic>
        <p:nvPicPr>
          <p:cNvPr id="7" name="Image 6">
            <a:extLst>
              <a:ext uri="{FF2B5EF4-FFF2-40B4-BE49-F238E27FC236}">
                <a16:creationId xmlns:a16="http://schemas.microsoft.com/office/drawing/2014/main" id="{117B5A25-DE00-9C02-E0A2-AB311AA74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349" y="1160670"/>
            <a:ext cx="2357868" cy="3450167"/>
          </a:xfrm>
          <a:prstGeom prst="rect">
            <a:avLst/>
          </a:prstGeom>
        </p:spPr>
      </p:pic>
    </p:spTree>
    <p:extLst>
      <p:ext uri="{BB962C8B-B14F-4D97-AF65-F5344CB8AC3E}">
        <p14:creationId xmlns:p14="http://schemas.microsoft.com/office/powerpoint/2010/main" val="3833436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0" y="-24296"/>
            <a:ext cx="4861711" cy="5186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 name="connsiteX0" fmla="*/ 0 w 5871882"/>
              <a:gd name="connsiteY0" fmla="*/ 0 h 5162751"/>
              <a:gd name="connsiteX1" fmla="*/ 5871882 w 5871882"/>
              <a:gd name="connsiteY1" fmla="*/ 0 h 5162751"/>
              <a:gd name="connsiteX2" fmla="*/ 4351170 w 5871882"/>
              <a:gd name="connsiteY2" fmla="*/ 5162751 h 5162751"/>
              <a:gd name="connsiteX3" fmla="*/ 0 w 5871882"/>
              <a:gd name="connsiteY3" fmla="*/ 5143500 h 5162751"/>
              <a:gd name="connsiteX4" fmla="*/ 0 w 5871882"/>
              <a:gd name="connsiteY4" fmla="*/ 0 h 516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62751">
                <a:moveTo>
                  <a:pt x="0" y="0"/>
                </a:moveTo>
                <a:lnTo>
                  <a:pt x="5871882" y="0"/>
                </a:lnTo>
                <a:lnTo>
                  <a:pt x="4351170" y="5162751"/>
                </a:lnTo>
                <a:lnTo>
                  <a:pt x="0" y="51435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Text Box 17"/>
          <p:cNvSpPr txBox="1">
            <a:spLocks noChangeArrowheads="1"/>
          </p:cNvSpPr>
          <p:nvPr/>
        </p:nvSpPr>
        <p:spPr bwMode="auto">
          <a:xfrm>
            <a:off x="155575" y="88250"/>
            <a:ext cx="5244927" cy="649335"/>
          </a:xfrm>
          <a:prstGeom prst="rect">
            <a:avLst/>
          </a:prstGeom>
          <a:noFill/>
          <a:ln w="9525">
            <a:noFill/>
            <a:miter lim="800000"/>
            <a:headEnd/>
            <a:tailEnd/>
          </a:ln>
        </p:spPr>
        <p:txBody>
          <a:bodyPr wrap="square">
            <a:noAutofit/>
          </a:bodyPr>
          <a:lstStyle/>
          <a:p>
            <a:pPr>
              <a:lnSpc>
                <a:spcPts val="3240"/>
              </a:lnSpc>
            </a:pPr>
            <a:r>
              <a:rPr lang="fr-FR" sz="2800" b="1" dirty="0">
                <a:solidFill>
                  <a:schemeClr val="accent1">
                    <a:lumMod val="75000"/>
                  </a:schemeClr>
                </a:solidFill>
                <a:latin typeface="Lubalin Book for IBM"/>
                <a:cs typeface="Lubalin Book for IBM"/>
              </a:rPr>
              <a:t>Notre première action</a:t>
            </a:r>
          </a:p>
        </p:txBody>
      </p:sp>
      <p:sp>
        <p:nvSpPr>
          <p:cNvPr id="3" name="AutoShape 6" descr="Logo du défi de service du centenaire : Environ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Logo du défi de service du centenaire : Environn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Image 18">
            <a:extLst>
              <a:ext uri="{FF2B5EF4-FFF2-40B4-BE49-F238E27FC236}">
                <a16:creationId xmlns:a16="http://schemas.microsoft.com/office/drawing/2014/main" id="{71DD18AF-1B82-B83E-7D13-014FA8788383}"/>
              </a:ext>
            </a:extLst>
          </p:cNvPr>
          <p:cNvPicPr>
            <a:picLocks noChangeAspect="1"/>
          </p:cNvPicPr>
          <p:nvPr/>
        </p:nvPicPr>
        <p:blipFill>
          <a:blip r:embed="rId3"/>
          <a:stretch>
            <a:fillRect/>
          </a:stretch>
        </p:blipFill>
        <p:spPr>
          <a:xfrm>
            <a:off x="7924115" y="204500"/>
            <a:ext cx="776458" cy="733322"/>
          </a:xfrm>
          <a:prstGeom prst="rect">
            <a:avLst/>
          </a:prstGeom>
        </p:spPr>
      </p:pic>
      <p:sp>
        <p:nvSpPr>
          <p:cNvPr id="2" name="Rectangle 2">
            <a:extLst>
              <a:ext uri="{FF2B5EF4-FFF2-40B4-BE49-F238E27FC236}">
                <a16:creationId xmlns:a16="http://schemas.microsoft.com/office/drawing/2014/main" id="{07228EA2-6202-1633-00AB-FCEE05C2035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a:extLst>
              <a:ext uri="{FF2B5EF4-FFF2-40B4-BE49-F238E27FC236}">
                <a16:creationId xmlns:a16="http://schemas.microsoft.com/office/drawing/2014/main" id="{A2CD218D-494C-236E-31C0-5374635E861F}"/>
              </a:ext>
            </a:extLst>
          </p:cNvPr>
          <p:cNvSpPr>
            <a:spLocks noChangeArrowheads="1"/>
          </p:cNvSpPr>
          <p:nvPr/>
        </p:nvSpPr>
        <p:spPr bwMode="auto">
          <a:xfrm>
            <a:off x="77788" y="518358"/>
            <a:ext cx="426402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Collecte</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fr-FR" altLang="fr-FR" sz="2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de radiographies </a:t>
            </a:r>
            <a:endParaRPr kumimoji="0" lang="fr-FR" altLang="fr-FR" sz="600" b="0" i="0" u="none" strike="noStrike" cap="none" normalizeH="0" baseline="0" dirty="0">
              <a:ln>
                <a:noFill/>
              </a:ln>
              <a:solidFill>
                <a:schemeClr val="tx1"/>
              </a:solidFill>
              <a:effectLst/>
            </a:endParaRPr>
          </a:p>
          <a:p>
            <a:pPr eaLnBrk="0" hangingPunct="0"/>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somme versée par l’entreprise avec laquelle le club a signé une convention, sera affectée à la sensibilisation des Enfants à la biodiversité et à la nécessité des insectes pollinisateurs dans la Nature .</a:t>
            </a:r>
          </a:p>
          <a:p>
            <a:pPr eaLnBrk="0" hangingPunct="0"/>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mallette pédagogique « Protège ton abeille » </a:t>
            </a:r>
          </a:p>
          <a:p>
            <a:pPr eaLnBrk="0" hangingPunct="0"/>
            <a:r>
              <a:rPr lang="fr-FR" sz="1400" dirty="0">
                <a:effectLst/>
                <a:latin typeface="Times New Roman" panose="02020603050405020304" pitchFamily="18" charset="0"/>
                <a:ea typeface="Calibri" panose="020F0502020204030204" pitchFamily="34" charset="0"/>
                <a:cs typeface="Times New Roman" panose="02020603050405020304" pitchFamily="18" charset="0"/>
              </a:rPr>
              <a:t>conçue par Défi pour l’Environnement France et </a:t>
            </a:r>
            <a:r>
              <a:rPr lang="fr-FR" sz="1400" dirty="0">
                <a:latin typeface="Times New Roman" panose="02020603050405020304" pitchFamily="18" charset="0"/>
                <a:ea typeface="Calibri" panose="020F0502020204030204" pitchFamily="34" charset="0"/>
                <a:cs typeface="Times New Roman" panose="02020603050405020304" pitchFamily="18" charset="0"/>
              </a:rPr>
              <a:t>l</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’Union Nationale de l’Apiculture Française).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latin typeface="Comic Sans MS" panose="030F0702030302020204" pitchFamily="66"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1" name="Image 10">
            <a:extLst>
              <a:ext uri="{FF2B5EF4-FFF2-40B4-BE49-F238E27FC236}">
                <a16:creationId xmlns:a16="http://schemas.microsoft.com/office/drawing/2014/main" id="{3A9A4AED-01A8-C775-D970-D57B82A1A6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1244680"/>
            <a:ext cx="4749768" cy="3319730"/>
          </a:xfrm>
          <a:prstGeom prst="rect">
            <a:avLst/>
          </a:prstGeom>
        </p:spPr>
      </p:pic>
    </p:spTree>
    <p:extLst>
      <p:ext uri="{BB962C8B-B14F-4D97-AF65-F5344CB8AC3E}">
        <p14:creationId xmlns:p14="http://schemas.microsoft.com/office/powerpoint/2010/main" val="3348978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5774" y="0"/>
            <a:ext cx="4965701"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 name="connsiteX0" fmla="*/ 0 w 5871882"/>
              <a:gd name="connsiteY0" fmla="*/ 0 h 5162751"/>
              <a:gd name="connsiteX1" fmla="*/ 5871882 w 5871882"/>
              <a:gd name="connsiteY1" fmla="*/ 0 h 5162751"/>
              <a:gd name="connsiteX2" fmla="*/ 4351170 w 5871882"/>
              <a:gd name="connsiteY2" fmla="*/ 5162751 h 5162751"/>
              <a:gd name="connsiteX3" fmla="*/ 0 w 5871882"/>
              <a:gd name="connsiteY3" fmla="*/ 5143500 h 5162751"/>
              <a:gd name="connsiteX4" fmla="*/ 0 w 5871882"/>
              <a:gd name="connsiteY4" fmla="*/ 0 h 516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62751">
                <a:moveTo>
                  <a:pt x="0" y="0"/>
                </a:moveTo>
                <a:lnTo>
                  <a:pt x="5871882" y="0"/>
                </a:lnTo>
                <a:lnTo>
                  <a:pt x="4351170" y="5162751"/>
                </a:lnTo>
                <a:lnTo>
                  <a:pt x="0" y="51435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Text Box 17"/>
          <p:cNvSpPr txBox="1">
            <a:spLocks noChangeArrowheads="1"/>
          </p:cNvSpPr>
          <p:nvPr/>
        </p:nvSpPr>
        <p:spPr bwMode="auto">
          <a:xfrm>
            <a:off x="307976" y="72204"/>
            <a:ext cx="7515110" cy="1566943"/>
          </a:xfrm>
          <a:prstGeom prst="rect">
            <a:avLst/>
          </a:prstGeom>
          <a:noFill/>
          <a:ln w="9525">
            <a:noFill/>
            <a:miter lim="800000"/>
            <a:headEnd/>
            <a:tailEnd/>
          </a:ln>
        </p:spPr>
        <p:txBody>
          <a:bodyPr wrap="square">
            <a:noAutofit/>
          </a:bodyPr>
          <a:lstStyle/>
          <a:p>
            <a:pPr>
              <a:lnSpc>
                <a:spcPts val="3240"/>
              </a:lnSpc>
            </a:pPr>
            <a:r>
              <a:rPr lang="fr-FR" sz="2400" b="1" dirty="0">
                <a:solidFill>
                  <a:schemeClr val="accent1">
                    <a:lumMod val="75000"/>
                  </a:schemeClr>
                </a:solidFill>
                <a:latin typeface="Lubalin Book for IBM"/>
                <a:cs typeface="Lubalin Book for IBM"/>
              </a:rPr>
              <a:t> Quelques premières actions « </a:t>
            </a:r>
            <a:r>
              <a:rPr lang="fr-FR" sz="2400" b="1" dirty="0">
                <a:solidFill>
                  <a:srgbClr val="416FB4"/>
                </a:solidFill>
                <a:latin typeface="Lubalin Book for IBM"/>
                <a:cs typeface="Lubalin Book for IBM"/>
              </a:rPr>
              <a:t>d’im</a:t>
            </a:r>
            <a:r>
              <a:rPr lang="fr-FR" sz="2400" b="1" dirty="0">
                <a:solidFill>
                  <a:schemeClr val="bg1"/>
                </a:solidFill>
                <a:latin typeface="Lubalin Book for IBM"/>
                <a:cs typeface="Lubalin Book for IBM"/>
              </a:rPr>
              <a:t>mersion » dans ou </a:t>
            </a:r>
            <a:r>
              <a:rPr lang="fr-FR" sz="2400" b="1" dirty="0">
                <a:solidFill>
                  <a:schemeClr val="accent1">
                    <a:lumMod val="75000"/>
                  </a:schemeClr>
                </a:solidFill>
                <a:latin typeface="Lubalin Book for IBM"/>
                <a:cs typeface="Lubalin Book for IBM"/>
              </a:rPr>
              <a:t>avec  d’autres clubs </a:t>
            </a:r>
            <a:r>
              <a:rPr lang="fr-FR" sz="2400" b="1" dirty="0">
                <a:solidFill>
                  <a:srgbClr val="416FB4"/>
                </a:solidFill>
                <a:latin typeface="Lubalin Book for IBM"/>
                <a:cs typeface="Lubalin Book for IBM"/>
              </a:rPr>
              <a:t>en faveur de la </a:t>
            </a:r>
            <a:r>
              <a:rPr lang="fr-FR" sz="2400" b="1" dirty="0">
                <a:solidFill>
                  <a:schemeClr val="bg1"/>
                </a:solidFill>
                <a:latin typeface="Lubalin Book for IBM"/>
                <a:cs typeface="Lubalin Book for IBM"/>
              </a:rPr>
              <a:t>recherche contre les </a:t>
            </a:r>
            <a:r>
              <a:rPr lang="fr-FR" sz="2400" b="1" dirty="0">
                <a:solidFill>
                  <a:schemeClr val="accent1">
                    <a:lumMod val="75000"/>
                  </a:schemeClr>
                </a:solidFill>
                <a:latin typeface="Lubalin Book for IBM"/>
              </a:rPr>
              <a:t>maladies neurodégénératives</a:t>
            </a:r>
          </a:p>
        </p:txBody>
      </p:sp>
      <p:sp>
        <p:nvSpPr>
          <p:cNvPr id="3" name="AutoShape 6" descr="Logo du défi de service du centenaire : Environ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Logo du défi de service du centenaire : Environn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ZoneTexte 14">
            <a:extLst>
              <a:ext uri="{FF2B5EF4-FFF2-40B4-BE49-F238E27FC236}">
                <a16:creationId xmlns:a16="http://schemas.microsoft.com/office/drawing/2014/main" id="{C884B8AE-8BD3-B356-DA38-007A57BFF142}"/>
              </a:ext>
            </a:extLst>
          </p:cNvPr>
          <p:cNvSpPr txBox="1"/>
          <p:nvPr/>
        </p:nvSpPr>
        <p:spPr bwMode="auto">
          <a:xfrm>
            <a:off x="572020" y="3829439"/>
            <a:ext cx="2318328" cy="1113085"/>
          </a:xfrm>
          <a:prstGeom prst="rect">
            <a:avLst/>
          </a:prstGeom>
          <a:noFill/>
          <a:ln w="9525">
            <a:noFill/>
            <a:miter lim="800000"/>
            <a:headEnd/>
            <a:tailEnd/>
          </a:ln>
        </p:spPr>
        <p:txBody>
          <a:bodyPr wrap="square" lIns="90000" tIns="288000" bIns="82800" rtlCol="0">
            <a:spAutoFit/>
          </a:bodyPr>
          <a:lstStyle/>
          <a:p>
            <a:r>
              <a:rPr lang="fr-FR" sz="1200" b="0" dirty="0">
                <a:solidFill>
                  <a:schemeClr val="bg1"/>
                </a:solidFill>
                <a:latin typeface="Arial" pitchFamily="34" charset="0"/>
                <a:cs typeface="Arial" pitchFamily="34" charset="0"/>
              </a:rPr>
              <a:t>Collecte nationale pour la banque alimentaire au profit des personnes en précarité alimentaire.</a:t>
            </a:r>
          </a:p>
        </p:txBody>
      </p:sp>
      <p:pic>
        <p:nvPicPr>
          <p:cNvPr id="17" name="Image 16">
            <a:extLst>
              <a:ext uri="{FF2B5EF4-FFF2-40B4-BE49-F238E27FC236}">
                <a16:creationId xmlns:a16="http://schemas.microsoft.com/office/drawing/2014/main" id="{5709B764-8200-FB88-FF04-70EC4631756A}"/>
              </a:ext>
            </a:extLst>
          </p:cNvPr>
          <p:cNvPicPr>
            <a:picLocks noChangeAspect="1"/>
          </p:cNvPicPr>
          <p:nvPr/>
        </p:nvPicPr>
        <p:blipFill>
          <a:blip r:embed="rId3"/>
          <a:stretch>
            <a:fillRect/>
          </a:stretch>
        </p:blipFill>
        <p:spPr>
          <a:xfrm>
            <a:off x="7924115" y="204500"/>
            <a:ext cx="776458" cy="733322"/>
          </a:xfrm>
          <a:prstGeom prst="rect">
            <a:avLst/>
          </a:prstGeom>
        </p:spPr>
      </p:pic>
      <p:pic>
        <p:nvPicPr>
          <p:cNvPr id="7" name="Image 6">
            <a:extLst>
              <a:ext uri="{FF2B5EF4-FFF2-40B4-BE49-F238E27FC236}">
                <a16:creationId xmlns:a16="http://schemas.microsoft.com/office/drawing/2014/main" id="{60DE395A-E55E-7577-8D2E-C5A3BAF64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54" y="1508355"/>
            <a:ext cx="3432340" cy="1684549"/>
          </a:xfrm>
          <a:prstGeom prst="rect">
            <a:avLst/>
          </a:prstGeom>
        </p:spPr>
      </p:pic>
      <p:sp>
        <p:nvSpPr>
          <p:cNvPr id="8" name="ZoneTexte 7">
            <a:extLst>
              <a:ext uri="{FF2B5EF4-FFF2-40B4-BE49-F238E27FC236}">
                <a16:creationId xmlns:a16="http://schemas.microsoft.com/office/drawing/2014/main" id="{093B0A78-CFCA-FDE2-9775-24DE63F7231B}"/>
              </a:ext>
            </a:extLst>
          </p:cNvPr>
          <p:cNvSpPr txBox="1"/>
          <p:nvPr/>
        </p:nvSpPr>
        <p:spPr bwMode="auto">
          <a:xfrm>
            <a:off x="376654" y="3291840"/>
            <a:ext cx="2197213" cy="1482417"/>
          </a:xfrm>
          <a:prstGeom prst="rect">
            <a:avLst/>
          </a:prstGeom>
          <a:blipFill dpi="0" rotWithShape="1">
            <a:blip r:embed="rId5"/>
            <a:srcRect/>
            <a:stretch>
              <a:fillRect/>
            </a:stretch>
          </a:blipFill>
          <a:ln w="9525">
            <a:noFill/>
            <a:miter lim="800000"/>
            <a:headEnd/>
            <a:tailEnd/>
          </a:ln>
        </p:spPr>
        <p:txBody>
          <a:bodyPr wrap="square" lIns="90000" tIns="288000" bIns="82800" rtlCol="0">
            <a:spAutoFit/>
          </a:bodyPr>
          <a:lstStyle/>
          <a:p>
            <a:pPr algn="ctr"/>
            <a:r>
              <a:rPr lang="fr-FR" b="0" dirty="0">
                <a:solidFill>
                  <a:schemeClr val="bg1"/>
                </a:solidFill>
                <a:latin typeface="Arial" pitchFamily="34" charset="0"/>
                <a:cs typeface="Arial" pitchFamily="34" charset="0"/>
              </a:rPr>
              <a:t>Avec les clubs Montigny les trois Villages et Poissy Doyen</a:t>
            </a:r>
          </a:p>
        </p:txBody>
      </p:sp>
      <p:pic>
        <p:nvPicPr>
          <p:cNvPr id="16" name="Image 15">
            <a:extLst>
              <a:ext uri="{FF2B5EF4-FFF2-40B4-BE49-F238E27FC236}">
                <a16:creationId xmlns:a16="http://schemas.microsoft.com/office/drawing/2014/main" id="{23045BE8-C1B4-C1A3-84C3-CAED27F21D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2797" y="1167237"/>
            <a:ext cx="2669259" cy="3775287"/>
          </a:xfrm>
          <a:prstGeom prst="rect">
            <a:avLst/>
          </a:prstGeom>
        </p:spPr>
      </p:pic>
    </p:spTree>
    <p:extLst>
      <p:ext uri="{BB962C8B-B14F-4D97-AF65-F5344CB8AC3E}">
        <p14:creationId xmlns:p14="http://schemas.microsoft.com/office/powerpoint/2010/main" val="1461576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48558" y="7937"/>
            <a:ext cx="4861711"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 name="connsiteX0" fmla="*/ 0 w 5871882"/>
              <a:gd name="connsiteY0" fmla="*/ 0 h 5162751"/>
              <a:gd name="connsiteX1" fmla="*/ 5871882 w 5871882"/>
              <a:gd name="connsiteY1" fmla="*/ 0 h 5162751"/>
              <a:gd name="connsiteX2" fmla="*/ 4351170 w 5871882"/>
              <a:gd name="connsiteY2" fmla="*/ 5162751 h 5162751"/>
              <a:gd name="connsiteX3" fmla="*/ 0 w 5871882"/>
              <a:gd name="connsiteY3" fmla="*/ 5143500 h 5162751"/>
              <a:gd name="connsiteX4" fmla="*/ 0 w 5871882"/>
              <a:gd name="connsiteY4" fmla="*/ 0 h 516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62751">
                <a:moveTo>
                  <a:pt x="0" y="0"/>
                </a:moveTo>
                <a:lnTo>
                  <a:pt x="5871882" y="0"/>
                </a:lnTo>
                <a:lnTo>
                  <a:pt x="4351170" y="5162751"/>
                </a:lnTo>
                <a:lnTo>
                  <a:pt x="0" y="51435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Text Box 17"/>
          <p:cNvSpPr txBox="1">
            <a:spLocks noChangeArrowheads="1"/>
          </p:cNvSpPr>
          <p:nvPr/>
        </p:nvSpPr>
        <p:spPr bwMode="auto">
          <a:xfrm>
            <a:off x="307975" y="457201"/>
            <a:ext cx="5788025" cy="3261355"/>
          </a:xfrm>
          <a:prstGeom prst="rect">
            <a:avLst/>
          </a:prstGeom>
          <a:noFill/>
          <a:ln w="9525">
            <a:noFill/>
            <a:miter lim="800000"/>
            <a:headEnd/>
            <a:tailEnd/>
          </a:ln>
        </p:spPr>
        <p:txBody>
          <a:bodyPr wrap="square">
            <a:noAutofit/>
          </a:bodyPr>
          <a:lstStyle/>
          <a:p>
            <a:pPr>
              <a:lnSpc>
                <a:spcPts val="3240"/>
              </a:lnSpc>
            </a:pPr>
            <a:r>
              <a:rPr lang="fr-FR" sz="2800" b="1" dirty="0">
                <a:solidFill>
                  <a:schemeClr val="accent1">
                    <a:lumMod val="75000"/>
                  </a:schemeClr>
                </a:solidFill>
                <a:latin typeface="Lubalin Book for IBM"/>
                <a:cs typeface="Lubalin Book for IBM"/>
              </a:rPr>
              <a:t>Nos premiers projets à court </a:t>
            </a:r>
            <a:r>
              <a:rPr lang="fr-FR" sz="2800" b="1" dirty="0">
                <a:solidFill>
                  <a:schemeClr val="bg1"/>
                </a:solidFill>
                <a:latin typeface="Lubalin Book for IBM"/>
                <a:cs typeface="Lubalin Book for IBM"/>
              </a:rPr>
              <a:t>et </a:t>
            </a:r>
            <a:r>
              <a:rPr lang="fr-FR" sz="2800" b="1" dirty="0">
                <a:solidFill>
                  <a:schemeClr val="accent1">
                    <a:lumMod val="75000"/>
                  </a:schemeClr>
                </a:solidFill>
                <a:latin typeface="Lubalin Book for IBM"/>
                <a:cs typeface="Lubalin Book for IBM"/>
              </a:rPr>
              <a:t>moyen </a:t>
            </a:r>
            <a:r>
              <a:rPr lang="fr-FR" sz="2800" b="1" dirty="0">
                <a:solidFill>
                  <a:schemeClr val="accent1">
                    <a:lumMod val="75000"/>
                  </a:schemeClr>
                </a:solidFill>
                <a:latin typeface="Lubalin Book for IBM"/>
              </a:rPr>
              <a:t>terme : </a:t>
            </a:r>
          </a:p>
          <a:p>
            <a:pPr>
              <a:lnSpc>
                <a:spcPts val="3240"/>
              </a:lnSpc>
            </a:pPr>
            <a:r>
              <a:rPr lang="fr-FR" sz="2800" b="1" dirty="0">
                <a:solidFill>
                  <a:schemeClr val="accent1">
                    <a:lumMod val="75000"/>
                  </a:schemeClr>
                </a:solidFill>
                <a:latin typeface="Lubalin Book for IBM"/>
                <a:cs typeface="Lubalin Book for IBM"/>
              </a:rPr>
              <a:t> -  des conférences </a:t>
            </a:r>
            <a:r>
              <a:rPr lang="fr-FR" sz="2800" b="1" dirty="0">
                <a:solidFill>
                  <a:srgbClr val="416FB4"/>
                </a:solidFill>
                <a:latin typeface="Lubalin Book for IBM"/>
                <a:cs typeface="Lubalin Book for IBM"/>
              </a:rPr>
              <a:t>thématiq</a:t>
            </a:r>
            <a:r>
              <a:rPr lang="fr-FR" sz="2800" b="1" dirty="0">
                <a:solidFill>
                  <a:schemeClr val="bg1"/>
                </a:solidFill>
                <a:latin typeface="Lubalin Book for IBM"/>
                <a:cs typeface="Lubalin Book for IBM"/>
              </a:rPr>
              <a:t>ues</a:t>
            </a:r>
          </a:p>
          <a:p>
            <a:pPr>
              <a:lnSpc>
                <a:spcPts val="3240"/>
              </a:lnSpc>
            </a:pPr>
            <a:r>
              <a:rPr lang="fr-FR" sz="2800" b="1" dirty="0">
                <a:solidFill>
                  <a:schemeClr val="accent1">
                    <a:lumMod val="75000"/>
                  </a:schemeClr>
                </a:solidFill>
                <a:latin typeface="Lubalin Book for IBM"/>
                <a:cs typeface="Lubalin Book for IBM"/>
              </a:rPr>
              <a:t>( eau ; biodiversité; énergie</a:t>
            </a:r>
            <a:r>
              <a:rPr lang="fr-FR" sz="2800" b="1" dirty="0">
                <a:solidFill>
                  <a:schemeClr val="bg1"/>
                </a:solidFill>
                <a:latin typeface="Lubalin Book for IBM"/>
                <a:cs typeface="Lubalin Book for IBM"/>
              </a:rPr>
              <a:t>…)</a:t>
            </a:r>
          </a:p>
          <a:p>
            <a:pPr marL="271463" indent="-271463">
              <a:lnSpc>
                <a:spcPts val="3240"/>
              </a:lnSpc>
              <a:buFontTx/>
              <a:buChar char="-"/>
            </a:pPr>
            <a:r>
              <a:rPr lang="fr-FR" sz="2800" b="1" dirty="0">
                <a:solidFill>
                  <a:schemeClr val="accent1">
                    <a:lumMod val="75000"/>
                  </a:schemeClr>
                </a:solidFill>
                <a:latin typeface="Lubalin Book for IBM"/>
                <a:cs typeface="Lubalin Book for IBM"/>
              </a:rPr>
              <a:t> des actions en faveur d’ </a:t>
            </a:r>
            <a:r>
              <a:rPr lang="fr-FR" sz="2800" b="1" dirty="0">
                <a:solidFill>
                  <a:schemeClr val="bg1"/>
                </a:solidFill>
                <a:latin typeface="Lubalin Book for IBM"/>
                <a:cs typeface="Lubalin Book for IBM"/>
              </a:rPr>
              <a:t>enfants</a:t>
            </a:r>
          </a:p>
          <a:p>
            <a:pPr>
              <a:lnSpc>
                <a:spcPts val="3240"/>
              </a:lnSpc>
            </a:pPr>
            <a:r>
              <a:rPr lang="fr-FR" sz="2800" b="1" dirty="0">
                <a:solidFill>
                  <a:schemeClr val="accent1">
                    <a:lumMod val="75000"/>
                  </a:schemeClr>
                </a:solidFill>
                <a:latin typeface="Lubalin Book for IBM"/>
                <a:cs typeface="Lubalin Book for IBM"/>
              </a:rPr>
              <a:t>malades : jardins potagers ; </a:t>
            </a:r>
          </a:p>
          <a:p>
            <a:pPr>
              <a:lnSpc>
                <a:spcPts val="3240"/>
              </a:lnSpc>
            </a:pPr>
            <a:r>
              <a:rPr lang="fr-FR" sz="2800" b="1" dirty="0">
                <a:solidFill>
                  <a:schemeClr val="accent1">
                    <a:lumMod val="75000"/>
                  </a:schemeClr>
                </a:solidFill>
                <a:latin typeface="Lubalin Book for IBM"/>
                <a:cs typeface="Lubalin Book for IBM"/>
              </a:rPr>
              <a:t>ferme pédagogique ….</a:t>
            </a:r>
          </a:p>
          <a:p>
            <a:pPr marL="457200" indent="-457200">
              <a:lnSpc>
                <a:spcPts val="3240"/>
              </a:lnSpc>
              <a:buFontTx/>
              <a:buChar char="-"/>
            </a:pPr>
            <a:r>
              <a:rPr lang="fr-FR" sz="2800" b="1" dirty="0" err="1">
                <a:solidFill>
                  <a:schemeClr val="accent1">
                    <a:lumMod val="75000"/>
                  </a:schemeClr>
                </a:solidFill>
                <a:latin typeface="Lubalin Book for IBM"/>
                <a:cs typeface="Lubalin Book for IBM"/>
              </a:rPr>
              <a:t>etc</a:t>
            </a:r>
            <a:endParaRPr lang="fr-FR" sz="2800" b="1" dirty="0">
              <a:solidFill>
                <a:schemeClr val="accent1">
                  <a:lumMod val="75000"/>
                </a:schemeClr>
              </a:solidFill>
              <a:latin typeface="Lubalin Book for IBM"/>
              <a:cs typeface="Lubalin Book for IBM"/>
            </a:endParaRPr>
          </a:p>
        </p:txBody>
      </p:sp>
      <p:sp>
        <p:nvSpPr>
          <p:cNvPr id="3" name="AutoShape 6" descr="Logo du défi de service du centenaire : Environ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Logo du défi de service du centenaire : Environn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Image 18">
            <a:extLst>
              <a:ext uri="{FF2B5EF4-FFF2-40B4-BE49-F238E27FC236}">
                <a16:creationId xmlns:a16="http://schemas.microsoft.com/office/drawing/2014/main" id="{71DD18AF-1B82-B83E-7D13-014FA8788383}"/>
              </a:ext>
            </a:extLst>
          </p:cNvPr>
          <p:cNvPicPr>
            <a:picLocks noChangeAspect="1"/>
          </p:cNvPicPr>
          <p:nvPr/>
        </p:nvPicPr>
        <p:blipFill>
          <a:blip r:embed="rId3"/>
          <a:stretch>
            <a:fillRect/>
          </a:stretch>
        </p:blipFill>
        <p:spPr>
          <a:xfrm>
            <a:off x="7924115" y="204500"/>
            <a:ext cx="776458" cy="733322"/>
          </a:xfrm>
          <a:prstGeom prst="rect">
            <a:avLst/>
          </a:prstGeom>
        </p:spPr>
      </p:pic>
      <p:sp>
        <p:nvSpPr>
          <p:cNvPr id="2" name="ZoneTexte 1">
            <a:extLst>
              <a:ext uri="{FF2B5EF4-FFF2-40B4-BE49-F238E27FC236}">
                <a16:creationId xmlns:a16="http://schemas.microsoft.com/office/drawing/2014/main" id="{785DBA44-B053-DC19-B313-442D0C3515D1}"/>
              </a:ext>
            </a:extLst>
          </p:cNvPr>
          <p:cNvSpPr txBox="1"/>
          <p:nvPr/>
        </p:nvSpPr>
        <p:spPr bwMode="auto">
          <a:xfrm>
            <a:off x="4450080" y="2700348"/>
            <a:ext cx="4480772" cy="2313413"/>
          </a:xfrm>
          <a:prstGeom prst="rect">
            <a:avLst/>
          </a:prstGeom>
          <a:blipFill dpi="0" rotWithShape="1">
            <a:blip r:embed="rId4"/>
            <a:srcRect/>
            <a:stretch>
              <a:fillRect/>
            </a:stretch>
          </a:blipFill>
          <a:ln w="9525">
            <a:noFill/>
            <a:miter lim="800000"/>
            <a:headEnd/>
            <a:tailEnd/>
          </a:ln>
        </p:spPr>
        <p:txBody>
          <a:bodyPr wrap="square" lIns="90000" tIns="288000" bIns="82800" rtlCol="0">
            <a:spAutoFit/>
          </a:bodyPr>
          <a:lstStyle/>
          <a:p>
            <a:pPr algn="ctr"/>
            <a:r>
              <a:rPr lang="fr-FR" b="1" dirty="0">
                <a:solidFill>
                  <a:schemeClr val="bg1"/>
                </a:solidFill>
                <a:latin typeface="Arial" pitchFamily="34" charset="0"/>
                <a:cs typeface="Arial" pitchFamily="34" charset="0"/>
              </a:rPr>
              <a:t>Les cotisations : 25 euros par mois dont 10 euros pour le fonctionnement du club </a:t>
            </a:r>
          </a:p>
          <a:p>
            <a:pPr algn="ctr"/>
            <a:r>
              <a:rPr lang="fr-FR" b="1" dirty="0">
                <a:solidFill>
                  <a:schemeClr val="bg1"/>
                </a:solidFill>
                <a:latin typeface="Arial" pitchFamily="34" charset="0"/>
                <a:cs typeface="Arial" pitchFamily="34" charset="0"/>
              </a:rPr>
              <a:t>Les réunions : en moyenne 2 par mois </a:t>
            </a:r>
          </a:p>
          <a:p>
            <a:pPr algn="ctr"/>
            <a:r>
              <a:rPr lang="fr-FR" b="1" dirty="0">
                <a:solidFill>
                  <a:schemeClr val="bg1"/>
                </a:solidFill>
                <a:latin typeface="Arial" pitchFamily="34" charset="0"/>
                <a:cs typeface="Arial" pitchFamily="34" charset="0"/>
              </a:rPr>
              <a:t>sauf pendant les vacances scolaires, si possible en présentiel : les 1</a:t>
            </a:r>
            <a:r>
              <a:rPr lang="fr-FR" b="1" baseline="30000" dirty="0">
                <a:solidFill>
                  <a:schemeClr val="bg1"/>
                </a:solidFill>
                <a:latin typeface="Arial" pitchFamily="34" charset="0"/>
                <a:cs typeface="Arial" pitchFamily="34" charset="0"/>
              </a:rPr>
              <a:t>er</a:t>
            </a:r>
            <a:r>
              <a:rPr lang="fr-FR" b="1" dirty="0">
                <a:solidFill>
                  <a:schemeClr val="bg1"/>
                </a:solidFill>
                <a:latin typeface="Arial" pitchFamily="34" charset="0"/>
                <a:cs typeface="Arial" pitchFamily="34" charset="0"/>
              </a:rPr>
              <a:t> jeudi du mois et 3eme lundi  du mois</a:t>
            </a:r>
          </a:p>
        </p:txBody>
      </p:sp>
    </p:spTree>
    <p:extLst>
      <p:ext uri="{BB962C8B-B14F-4D97-AF65-F5344CB8AC3E}">
        <p14:creationId xmlns:p14="http://schemas.microsoft.com/office/powerpoint/2010/main" val="3300358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4"/>
          <p:cNvSpPr/>
          <p:nvPr/>
        </p:nvSpPr>
        <p:spPr>
          <a:xfrm flipH="1" flipV="1">
            <a:off x="1275241" y="-9621"/>
            <a:ext cx="4449790" cy="5153121"/>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43500">
                <a:moveTo>
                  <a:pt x="0" y="0"/>
                </a:moveTo>
                <a:lnTo>
                  <a:pt x="5871882" y="0"/>
                </a:lnTo>
                <a:lnTo>
                  <a:pt x="3966882" y="5143500"/>
                </a:lnTo>
                <a:lnTo>
                  <a:pt x="0" y="5143500"/>
                </a:lnTo>
                <a:lnTo>
                  <a:pt x="0" y="0"/>
                </a:lnTo>
                <a:close/>
              </a:path>
            </a:pathLst>
          </a:custGeom>
          <a:solidFill>
            <a:srgbClr val="416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8" name="Picture 2"/>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3000" contrast="-3000"/>
                    </a14:imgEffect>
                  </a14:imgLayer>
                </a14:imgProps>
              </a:ext>
              <a:ext uri="{28A0092B-C50C-407E-A947-70E740481C1C}">
                <a14:useLocalDpi xmlns:a14="http://schemas.microsoft.com/office/drawing/2010/main" val="0"/>
              </a:ext>
            </a:extLst>
          </a:blip>
          <a:srcRect/>
          <a:stretch>
            <a:fillRect/>
          </a:stretch>
        </p:blipFill>
        <p:spPr bwMode="auto">
          <a:xfrm rot="20813206">
            <a:off x="3389680" y="1189760"/>
            <a:ext cx="271095" cy="27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brightnessContrast bright="-3000" contrast="-3000"/>
                    </a14:imgEffect>
                  </a14:imgLayer>
                </a14:imgProps>
              </a:ext>
              <a:ext uri="{28A0092B-C50C-407E-A947-70E740481C1C}">
                <a14:useLocalDpi xmlns:a14="http://schemas.microsoft.com/office/drawing/2010/main" val="0"/>
              </a:ext>
            </a:extLst>
          </a:blip>
          <a:srcRect/>
          <a:stretch>
            <a:fillRect/>
          </a:stretch>
        </p:blipFill>
        <p:spPr bwMode="auto">
          <a:xfrm rot="20464292">
            <a:off x="1075960" y="3243723"/>
            <a:ext cx="325432" cy="32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
          <p:cNvSpPr txBox="1">
            <a:spLocks noChangeArrowheads="1"/>
          </p:cNvSpPr>
          <p:nvPr/>
        </p:nvSpPr>
        <p:spPr>
          <a:xfrm>
            <a:off x="3362462" y="1177517"/>
            <a:ext cx="2897089" cy="1813472"/>
          </a:xfrm>
          <a:prstGeom prst="rect">
            <a:avLst/>
          </a:prstGeom>
        </p:spPr>
        <p:txBody>
          <a:bodyPr lIns="0" rIns="0">
            <a:noAutofit/>
          </a:bodyPr>
          <a:lstStyle/>
          <a:p>
            <a:pPr fontAlgn="auto">
              <a:spcBef>
                <a:spcPts val="600"/>
              </a:spcBef>
              <a:spcAft>
                <a:spcPts val="0"/>
              </a:spcAft>
              <a:defRPr/>
            </a:pPr>
            <a:r>
              <a:rPr lang="fr-FR" sz="1600" b="1" dirty="0">
                <a:solidFill>
                  <a:srgbClr val="FFFFFF"/>
                </a:solidFill>
                <a:latin typeface="Lubalin Demi for IBM"/>
                <a:cs typeface="Lubalin Demi for IBM"/>
              </a:rPr>
              <a:t>         Une structure organisée</a:t>
            </a:r>
            <a:r>
              <a:rPr lang="fr-FR" b="1" dirty="0">
                <a:solidFill>
                  <a:srgbClr val="FFFFFF"/>
                </a:solidFill>
                <a:latin typeface="Lubalin Demi for IBM"/>
                <a:cs typeface="Lubalin Demi for IBM"/>
              </a:rPr>
              <a:t>.</a:t>
            </a:r>
          </a:p>
          <a:p>
            <a:pPr>
              <a:spcAft>
                <a:spcPts val="0"/>
              </a:spcAft>
            </a:pPr>
            <a:r>
              <a:rPr lang="fr-FR"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Chaque Lion verse une cotisation </a:t>
            </a:r>
          </a:p>
          <a:p>
            <a:pPr>
              <a:spcAft>
                <a:spcPts val="0"/>
              </a:spcAft>
            </a:pPr>
            <a:r>
              <a:rPr lang="fr-FR"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permettant de couvrir intégralement les frais de fonctionnement et de structure des Clubs.</a:t>
            </a:r>
          </a:p>
          <a:p>
            <a:pPr>
              <a:spcAft>
                <a:spcPts val="0"/>
              </a:spcAft>
            </a:pPr>
            <a:r>
              <a:rPr lang="fr-FR"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 mode de fonctionnement exemplaire qui permet au Lions Clubs International d’être reconnu comme </a:t>
            </a:r>
            <a:r>
              <a:rPr lang="fr-FR" sz="1100" b="0" dirty="0">
                <a:solidFill>
                  <a:schemeClr val="bg1"/>
                </a:solidFill>
                <a:effectLst/>
                <a:latin typeface="Calibri" panose="020F0502020204030204" pitchFamily="34" charset="0"/>
                <a:ea typeface="Century Gothic" panose="020B0502020202020204" pitchFamily="34" charset="0"/>
                <a:cs typeface="Times New Roman" panose="02020603050405020304" pitchFamily="18" charset="0"/>
              </a:rPr>
              <a:t>le 1</a:t>
            </a:r>
            <a:r>
              <a:rPr lang="fr-FR" sz="1100" b="0" baseline="30000" dirty="0">
                <a:solidFill>
                  <a:schemeClr val="bg1"/>
                </a:solidFill>
                <a:effectLst/>
                <a:latin typeface="Calibri" panose="020F0502020204030204" pitchFamily="34" charset="0"/>
                <a:ea typeface="Century Gothic" panose="020B0502020202020204" pitchFamily="34" charset="0"/>
                <a:cs typeface="Times New Roman" panose="02020603050405020304" pitchFamily="18" charset="0"/>
              </a:rPr>
              <a:t>er</a:t>
            </a:r>
            <a:r>
              <a:rPr lang="fr-FR" sz="1100" b="0" dirty="0">
                <a:solidFill>
                  <a:schemeClr val="bg1"/>
                </a:solidFill>
                <a:effectLst/>
                <a:latin typeface="Calibri" panose="020F0502020204030204" pitchFamily="34" charset="0"/>
                <a:ea typeface="Century Gothic" panose="020B0502020202020204" pitchFamily="34" charset="0"/>
                <a:cs typeface="Times New Roman" panose="02020603050405020304" pitchFamily="18" charset="0"/>
              </a:rPr>
              <a:t> Club Service au monde en termes d’efficacité, de transparence et de gestion. </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3"/>
          <p:cNvSpPr txBox="1">
            <a:spLocks noChangeArrowheads="1"/>
          </p:cNvSpPr>
          <p:nvPr/>
        </p:nvSpPr>
        <p:spPr>
          <a:xfrm>
            <a:off x="6609388" y="1402415"/>
            <a:ext cx="2299101" cy="1173433"/>
          </a:xfrm>
          <a:prstGeom prst="rect">
            <a:avLst/>
          </a:prstGeom>
        </p:spPr>
        <p:txBody>
          <a:bodyPr lIns="0" rIns="0">
            <a:noAutofit/>
          </a:bodyPr>
          <a:lstStyle/>
          <a:p>
            <a:pPr algn="r" fontAlgn="auto">
              <a:spcBef>
                <a:spcPts val="600"/>
              </a:spcBef>
              <a:spcAft>
                <a:spcPts val="0"/>
              </a:spcAft>
              <a:defRPr/>
            </a:pPr>
            <a:r>
              <a:rPr lang="fr-FR" sz="1600" b="1" dirty="0">
                <a:solidFill>
                  <a:srgbClr val="FFFFFF"/>
                </a:solidFill>
                <a:latin typeface="Lubalin Demi for IBM"/>
                <a:cs typeface="Lubalin Demi for IBM"/>
              </a:rPr>
              <a:t>Elargir son cercle d’amis.</a:t>
            </a:r>
          </a:p>
          <a:p>
            <a:pPr>
              <a:spcAft>
                <a:spcPts val="1000"/>
              </a:spcAft>
            </a:pPr>
            <a:r>
              <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Enrichir votre cercle de connaissance en rencontrant des personnes d’horizons différents portées par les mêmes valeurs que vous.</a:t>
            </a:r>
          </a:p>
        </p:txBody>
      </p:sp>
      <p:sp>
        <p:nvSpPr>
          <p:cNvPr id="59" name="Rectangle 3"/>
          <p:cNvSpPr txBox="1">
            <a:spLocks noChangeArrowheads="1"/>
          </p:cNvSpPr>
          <p:nvPr/>
        </p:nvSpPr>
        <p:spPr>
          <a:xfrm>
            <a:off x="6659796" y="3406440"/>
            <a:ext cx="2528637" cy="1923920"/>
          </a:xfrm>
          <a:prstGeom prst="rect">
            <a:avLst/>
          </a:prstGeom>
        </p:spPr>
        <p:txBody>
          <a:bodyPr lIns="0" rIns="0">
            <a:noAutofit/>
          </a:bodyPr>
          <a:lstStyle/>
          <a:p>
            <a:pPr fontAlgn="auto">
              <a:spcBef>
                <a:spcPts val="600"/>
              </a:spcBef>
              <a:spcAft>
                <a:spcPts val="0"/>
              </a:spcAft>
              <a:defRPr/>
            </a:pPr>
            <a:r>
              <a:rPr lang="fr-FR" sz="1600" b="1" dirty="0">
                <a:solidFill>
                  <a:srgbClr val="FFFFFF"/>
                </a:solidFill>
                <a:latin typeface="Lubalin Demi for IBM"/>
                <a:cs typeface="Lubalin Demi for IBM"/>
              </a:rPr>
              <a:t>     Se divertir, apprendre et s’informer.</a:t>
            </a:r>
          </a:p>
          <a:p>
            <a:pPr>
              <a:spcAft>
                <a:spcPts val="0"/>
              </a:spcAft>
            </a:pPr>
            <a:r>
              <a:rPr lang="fr-FR" sz="1200" dirty="0">
                <a:solidFill>
                  <a:schemeClr val="bg1"/>
                </a:solidFill>
                <a:effectLst/>
                <a:latin typeface="Lubalin Book for IBM"/>
                <a:ea typeface="Calibri" panose="020F0502020204030204" pitchFamily="34" charset="0"/>
                <a:cs typeface="Times New Roman" panose="02020603050405020304" pitchFamily="18" charset="0"/>
              </a:rPr>
              <a:t>Les actions  et les manifestations que nous réaliserons chaque année sont aussi une source de divertissement et d’information pour chacun de nous. Servir en apprenant des autres.</a:t>
            </a:r>
          </a:p>
        </p:txBody>
      </p:sp>
      <p:sp>
        <p:nvSpPr>
          <p:cNvPr id="60" name="Rectangle 3"/>
          <p:cNvSpPr txBox="1">
            <a:spLocks noChangeArrowheads="1"/>
          </p:cNvSpPr>
          <p:nvPr/>
        </p:nvSpPr>
        <p:spPr>
          <a:xfrm>
            <a:off x="887414" y="3284669"/>
            <a:ext cx="2979819" cy="1530124"/>
          </a:xfrm>
          <a:prstGeom prst="rect">
            <a:avLst/>
          </a:prstGeom>
        </p:spPr>
        <p:txBody>
          <a:bodyPr lIns="0" rIns="0">
            <a:noAutofit/>
          </a:bodyPr>
          <a:lstStyle/>
          <a:p>
            <a:pPr algn="r" fontAlgn="auto">
              <a:spcBef>
                <a:spcPts val="0"/>
              </a:spcBef>
              <a:spcAft>
                <a:spcPts val="0"/>
              </a:spcAft>
              <a:defRPr/>
            </a:pPr>
            <a:r>
              <a:rPr lang="fr-FR" sz="1600" dirty="0">
                <a:solidFill>
                  <a:srgbClr val="FFFFFF"/>
                </a:solidFill>
                <a:latin typeface="Lubalin Demi for IBM"/>
                <a:cs typeface="Lubalin Demi for IBM"/>
              </a:rPr>
              <a:t>     </a:t>
            </a:r>
            <a:r>
              <a:rPr lang="fr-FR" sz="1600" b="1" dirty="0">
                <a:solidFill>
                  <a:srgbClr val="FFFFFF"/>
                </a:solidFill>
                <a:latin typeface="Lubalin Demi for IBM"/>
                <a:cs typeface="Lubalin Demi for IBM"/>
              </a:rPr>
              <a:t>S'engager, aider et être utile</a:t>
            </a:r>
          </a:p>
          <a:p>
            <a:pPr fontAlgn="auto">
              <a:spcBef>
                <a:spcPts val="600"/>
              </a:spcBef>
              <a:spcAft>
                <a:spcPts val="0"/>
              </a:spcAft>
              <a:defRPr/>
            </a:pPr>
            <a:r>
              <a:rPr lang="fr-FR" sz="1100" dirty="0">
                <a:solidFill>
                  <a:schemeClr val="bg1"/>
                </a:solidFill>
                <a:effectLst/>
                <a:latin typeface="Lubalin Book for IBM"/>
                <a:ea typeface="Calibri" panose="020F0502020204030204" pitchFamily="34" charset="0"/>
                <a:cs typeface="Times New Roman" panose="02020603050405020304" pitchFamily="18" charset="0"/>
              </a:rPr>
              <a:t>Servir, se rendre utile pour que nous vivions dans un environnement plus agréable sans rien attendre en retour, permet un épanouissement et un équilibre personnel extraordinaire. Sans prétention, chacun de nous met ses compétences au service de la communauté et de la Nature apporte sa pierre à l’édifice</a:t>
            </a:r>
            <a:r>
              <a:rPr lang="fr-FR" sz="1200" dirty="0">
                <a:solidFill>
                  <a:schemeClr val="bg1"/>
                </a:solidFill>
                <a:effectLst/>
                <a:latin typeface="Lubalin Book for IBM"/>
                <a:ea typeface="Calibri" panose="020F0502020204030204" pitchFamily="34" charset="0"/>
                <a:cs typeface="Times New Roman" panose="02020603050405020304" pitchFamily="18" charset="0"/>
              </a:rPr>
              <a:t>.</a:t>
            </a:r>
            <a:endParaRPr lang="fr-FR" sz="1200" dirty="0">
              <a:solidFill>
                <a:schemeClr val="bg1"/>
              </a:solidFill>
              <a:latin typeface="Lubalin Book for IBM"/>
              <a:cs typeface="Lubalin Book for IBM"/>
            </a:endParaRPr>
          </a:p>
        </p:txBody>
      </p:sp>
      <p:sp>
        <p:nvSpPr>
          <p:cNvPr id="73" name="Text Box 17"/>
          <p:cNvSpPr txBox="1">
            <a:spLocks noChangeArrowheads="1"/>
          </p:cNvSpPr>
          <p:nvPr/>
        </p:nvSpPr>
        <p:spPr bwMode="auto">
          <a:xfrm>
            <a:off x="969463" y="-64321"/>
            <a:ext cx="9369745" cy="986662"/>
          </a:xfrm>
          <a:prstGeom prst="rect">
            <a:avLst/>
          </a:prstGeom>
          <a:noFill/>
          <a:ln w="9525">
            <a:noFill/>
            <a:miter lim="800000"/>
            <a:headEnd/>
            <a:tailEnd/>
          </a:ln>
        </p:spPr>
        <p:txBody>
          <a:bodyPr wrap="square">
            <a:noAutofit/>
          </a:bodyPr>
          <a:lstStyle/>
          <a:p>
            <a:r>
              <a:rPr lang="fr-FR" sz="2800" b="1" dirty="0">
                <a:solidFill>
                  <a:schemeClr val="bg1"/>
                </a:solidFill>
                <a:latin typeface="Lubalin Book for IBM"/>
                <a:cs typeface="Lubalin Book for IBM"/>
              </a:rPr>
              <a:t>Pourquoi rejoindre le LIONS CLUB </a:t>
            </a:r>
          </a:p>
          <a:p>
            <a:r>
              <a:rPr lang="fr-FR" sz="2800" b="1" dirty="0">
                <a:solidFill>
                  <a:schemeClr val="bg1"/>
                </a:solidFill>
                <a:latin typeface="Lubalin Book for IBM"/>
                <a:cs typeface="Lubalin Book for IBM"/>
              </a:rPr>
              <a:t>ENVIRONNEMENT YVELINES  ?</a:t>
            </a:r>
          </a:p>
        </p:txBody>
      </p:sp>
      <p:pic>
        <p:nvPicPr>
          <p:cNvPr id="2" name="Image 1">
            <a:extLst>
              <a:ext uri="{FF2B5EF4-FFF2-40B4-BE49-F238E27FC236}">
                <a16:creationId xmlns:a16="http://schemas.microsoft.com/office/drawing/2014/main" id="{148E591D-3A1D-8C81-7E9D-B0A3283E64F9}"/>
              </a:ext>
            </a:extLst>
          </p:cNvPr>
          <p:cNvPicPr>
            <a:picLocks noChangeAspect="1"/>
          </p:cNvPicPr>
          <p:nvPr/>
        </p:nvPicPr>
        <p:blipFill>
          <a:blip r:embed="rId7"/>
          <a:stretch>
            <a:fillRect/>
          </a:stretch>
        </p:blipFill>
        <p:spPr>
          <a:xfrm>
            <a:off x="7924115" y="204500"/>
            <a:ext cx="776458" cy="733322"/>
          </a:xfrm>
          <a:prstGeom prst="rect">
            <a:avLst/>
          </a:prstGeom>
        </p:spPr>
      </p:pic>
      <p:pic>
        <p:nvPicPr>
          <p:cNvPr id="3" name="Image 2">
            <a:extLst>
              <a:ext uri="{FF2B5EF4-FFF2-40B4-BE49-F238E27FC236}">
                <a16:creationId xmlns:a16="http://schemas.microsoft.com/office/drawing/2014/main" id="{5D37FF96-7088-F6D9-5111-C73114CAFE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66275">
            <a:off x="519129" y="1451260"/>
            <a:ext cx="2488202" cy="1426259"/>
          </a:xfrm>
          <a:prstGeom prst="rect">
            <a:avLst/>
          </a:prstGeom>
        </p:spPr>
      </p:pic>
      <p:sp>
        <p:nvSpPr>
          <p:cNvPr id="4" name="Rectangle 3">
            <a:extLst>
              <a:ext uri="{FF2B5EF4-FFF2-40B4-BE49-F238E27FC236}">
                <a16:creationId xmlns:a16="http://schemas.microsoft.com/office/drawing/2014/main" id="{70A938CB-4ABD-2ED3-5A50-545F1E3E73AD}"/>
              </a:ext>
            </a:extLst>
          </p:cNvPr>
          <p:cNvSpPr txBox="1">
            <a:spLocks noChangeArrowheads="1"/>
          </p:cNvSpPr>
          <p:nvPr/>
        </p:nvSpPr>
        <p:spPr>
          <a:xfrm>
            <a:off x="4098819" y="3025725"/>
            <a:ext cx="2355900" cy="1407864"/>
          </a:xfrm>
          <a:prstGeom prst="rect">
            <a:avLst/>
          </a:prstGeom>
          <a:solidFill>
            <a:srgbClr val="00B050"/>
          </a:solidFill>
        </p:spPr>
        <p:txBody>
          <a:bodyPr lIns="0" rIns="0">
            <a:noAutofit/>
          </a:bodyPr>
          <a:lstStyle/>
          <a:p>
            <a:pPr fontAlgn="auto">
              <a:spcBef>
                <a:spcPts val="600"/>
              </a:spcBef>
              <a:spcAft>
                <a:spcPts val="0"/>
              </a:spcAft>
              <a:defRPr/>
            </a:pPr>
            <a:r>
              <a:rPr lang="fr-FR" sz="1600" b="1" dirty="0">
                <a:solidFill>
                  <a:srgbClr val="FFFFFF"/>
                </a:solidFill>
                <a:latin typeface="Lubalin Demi for IBM"/>
                <a:cs typeface="Lubalin Demi for IBM"/>
              </a:rPr>
              <a:t>    Construire ensemble un nouveau projet.</a:t>
            </a:r>
          </a:p>
          <a:p>
            <a:pPr>
              <a:spcAft>
                <a:spcPts val="1000"/>
              </a:spcAft>
            </a:pPr>
            <a:r>
              <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Participer à la montée en puissance d’un nouveau club. Apporter ses idées ,ses compétences, échanger, construire avec la bienveillance qui caractérise les Lions.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a:extLst>
              <a:ext uri="{FF2B5EF4-FFF2-40B4-BE49-F238E27FC236}">
                <a16:creationId xmlns:a16="http://schemas.microsoft.com/office/drawing/2014/main" id="{A5880F22-436E-EF93-942B-BABB76C1A4B4}"/>
              </a:ext>
            </a:extLst>
          </p:cNvPr>
          <p:cNvPicPr>
            <a:picLocks noChangeAspect="1" noChangeArrowheads="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rightnessContrast bright="-3000" contrast="-3000"/>
                    </a14:imgEffect>
                  </a14:imgLayer>
                </a14:imgProps>
              </a:ext>
              <a:ext uri="{28A0092B-C50C-407E-A947-70E740481C1C}">
                <a14:useLocalDpi xmlns:a14="http://schemas.microsoft.com/office/drawing/2010/main" val="0"/>
              </a:ext>
            </a:extLst>
          </a:blip>
          <a:srcRect/>
          <a:stretch>
            <a:fillRect/>
          </a:stretch>
        </p:blipFill>
        <p:spPr bwMode="auto">
          <a:xfrm rot="20802502">
            <a:off x="6508279" y="1381454"/>
            <a:ext cx="303032" cy="3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E5812AF8-8DCC-7D97-2918-470A152259DB}"/>
              </a:ext>
            </a:extLst>
          </p:cNvPr>
          <p:cNvPicPr>
            <a:picLocks noChangeAspect="1" noChangeArrowheads="1"/>
          </p:cNvPicPr>
          <p:nvPr/>
        </p:nvPicPr>
        <p:blipFill>
          <a:blip r:embed="rId11" cstate="print">
            <a:duotone>
              <a:prstClr val="black"/>
              <a:srgbClr val="D9C3A5">
                <a:tint val="50000"/>
                <a:satMod val="180000"/>
              </a:srgbClr>
            </a:duotone>
            <a:extLst>
              <a:ext uri="{BEBA8EAE-BF5A-486C-A8C5-ECC9F3942E4B}">
                <a14:imgProps xmlns:a14="http://schemas.microsoft.com/office/drawing/2010/main">
                  <a14:imgLayer r:embed="rId12">
                    <a14:imgEffect>
                      <a14:brightnessContrast bright="-3000" contrast="-3000"/>
                    </a14:imgEffect>
                  </a14:imgLayer>
                </a14:imgProps>
              </a:ext>
              <a:ext uri="{28A0092B-C50C-407E-A947-70E740481C1C}">
                <a14:useLocalDpi xmlns:a14="http://schemas.microsoft.com/office/drawing/2010/main" val="0"/>
              </a:ext>
            </a:extLst>
          </a:blip>
          <a:srcRect/>
          <a:stretch>
            <a:fillRect/>
          </a:stretch>
        </p:blipFill>
        <p:spPr bwMode="auto">
          <a:xfrm rot="21116531">
            <a:off x="4019924" y="3018792"/>
            <a:ext cx="326946" cy="32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54F62808-EE85-2036-5FD0-40435A92C47C}"/>
              </a:ext>
            </a:extLst>
          </p:cNvPr>
          <p:cNvPicPr>
            <a:picLocks noChangeAspect="1" noChangeArrowheads="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brightnessContrast bright="-3000" contrast="-3000"/>
                    </a14:imgEffect>
                  </a14:imgLayer>
                </a14:imgProps>
              </a:ext>
              <a:ext uri="{28A0092B-C50C-407E-A947-70E740481C1C}">
                <a14:useLocalDpi xmlns:a14="http://schemas.microsoft.com/office/drawing/2010/main" val="0"/>
              </a:ext>
            </a:extLst>
          </a:blip>
          <a:srcRect/>
          <a:stretch>
            <a:fillRect/>
          </a:stretch>
        </p:blipFill>
        <p:spPr bwMode="auto">
          <a:xfrm rot="21027562">
            <a:off x="6586666" y="3349011"/>
            <a:ext cx="303229" cy="30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23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48558" y="7937"/>
            <a:ext cx="4861711"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 name="connsiteX0" fmla="*/ 0 w 5871882"/>
              <a:gd name="connsiteY0" fmla="*/ 0 h 5162751"/>
              <a:gd name="connsiteX1" fmla="*/ 5871882 w 5871882"/>
              <a:gd name="connsiteY1" fmla="*/ 0 h 5162751"/>
              <a:gd name="connsiteX2" fmla="*/ 4351170 w 5871882"/>
              <a:gd name="connsiteY2" fmla="*/ 5162751 h 5162751"/>
              <a:gd name="connsiteX3" fmla="*/ 0 w 5871882"/>
              <a:gd name="connsiteY3" fmla="*/ 5143500 h 5162751"/>
              <a:gd name="connsiteX4" fmla="*/ 0 w 5871882"/>
              <a:gd name="connsiteY4" fmla="*/ 0 h 516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62751">
                <a:moveTo>
                  <a:pt x="0" y="0"/>
                </a:moveTo>
                <a:lnTo>
                  <a:pt x="5871882" y="0"/>
                </a:lnTo>
                <a:lnTo>
                  <a:pt x="4351170" y="5162751"/>
                </a:lnTo>
                <a:lnTo>
                  <a:pt x="0" y="51435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Text Box 17"/>
          <p:cNvSpPr txBox="1">
            <a:spLocks noChangeArrowheads="1"/>
          </p:cNvSpPr>
          <p:nvPr/>
        </p:nvSpPr>
        <p:spPr bwMode="auto">
          <a:xfrm>
            <a:off x="765387" y="1290320"/>
            <a:ext cx="7477760" cy="3261355"/>
          </a:xfrm>
          <a:prstGeom prst="rect">
            <a:avLst/>
          </a:prstGeom>
          <a:noFill/>
          <a:ln w="9525">
            <a:noFill/>
            <a:miter lim="800000"/>
            <a:headEnd/>
            <a:tailEnd/>
          </a:ln>
        </p:spPr>
        <p:txBody>
          <a:bodyPr wrap="square">
            <a:noAutofit/>
          </a:bodyPr>
          <a:lstStyle/>
          <a:p>
            <a:pPr algn="ctr">
              <a:lnSpc>
                <a:spcPts val="3240"/>
              </a:lnSpc>
            </a:pPr>
            <a:r>
              <a:rPr lang="fr-FR" sz="2800" b="1" dirty="0">
                <a:solidFill>
                  <a:schemeClr val="accent1">
                    <a:lumMod val="75000"/>
                  </a:schemeClr>
                </a:solidFill>
                <a:latin typeface="Lubalin Book for IBM"/>
                <a:cs typeface="Lubalin Book for IBM"/>
              </a:rPr>
              <a:t> </a:t>
            </a:r>
            <a:r>
              <a:rPr lang="fr-FR" sz="3600" b="1" dirty="0">
                <a:solidFill>
                  <a:schemeClr val="accent1">
                    <a:lumMod val="75000"/>
                  </a:schemeClr>
                </a:solidFill>
                <a:latin typeface="Lubalin Book for IBM"/>
                <a:cs typeface="Lubalin Book for IBM"/>
              </a:rPr>
              <a:t>Vous souhaitez </a:t>
            </a:r>
            <a:r>
              <a:rPr lang="fr-FR" sz="3600" b="1" dirty="0">
                <a:solidFill>
                  <a:schemeClr val="bg1"/>
                </a:solidFill>
                <a:latin typeface="Lubalin Book for IBM"/>
                <a:cs typeface="Lubalin Book for IBM"/>
              </a:rPr>
              <a:t>nous</a:t>
            </a:r>
            <a:r>
              <a:rPr lang="fr-FR" sz="3600" b="1" dirty="0">
                <a:solidFill>
                  <a:schemeClr val="accent1">
                    <a:lumMod val="75000"/>
                  </a:schemeClr>
                </a:solidFill>
                <a:latin typeface="Lubalin Book for IBM"/>
                <a:cs typeface="Lubalin Book for IBM"/>
              </a:rPr>
              <a:t> </a:t>
            </a:r>
            <a:r>
              <a:rPr lang="fr-FR" sz="3600" b="1" dirty="0">
                <a:solidFill>
                  <a:schemeClr val="bg1"/>
                </a:solidFill>
                <a:latin typeface="Lubalin Book for IBM"/>
                <a:cs typeface="Lubalin Book for IBM"/>
              </a:rPr>
              <a:t>contacter ?</a:t>
            </a:r>
          </a:p>
          <a:p>
            <a:pPr algn="ctr">
              <a:lnSpc>
                <a:spcPts val="3240"/>
              </a:lnSpc>
            </a:pPr>
            <a:endParaRPr lang="fr-FR" sz="3600" b="1" dirty="0">
              <a:solidFill>
                <a:schemeClr val="accent1">
                  <a:lumMod val="75000"/>
                </a:schemeClr>
              </a:solidFill>
              <a:latin typeface="Lubalin Book for IBM"/>
              <a:cs typeface="Lubalin Book for IBM"/>
            </a:endParaRPr>
          </a:p>
          <a:p>
            <a:pPr algn="ctr">
              <a:lnSpc>
                <a:spcPts val="3240"/>
              </a:lnSpc>
            </a:pPr>
            <a:r>
              <a:rPr lang="fr-FR" sz="3600" b="1" dirty="0">
                <a:solidFill>
                  <a:schemeClr val="accent1">
                    <a:lumMod val="75000"/>
                  </a:schemeClr>
                </a:solidFill>
                <a:latin typeface="Lubalin Book for IBM"/>
                <a:cs typeface="Lubalin Book for IBM"/>
              </a:rPr>
              <a:t>06 76 </a:t>
            </a:r>
            <a:r>
              <a:rPr lang="fr-FR" sz="3600" b="1" dirty="0">
                <a:solidFill>
                  <a:schemeClr val="bg1"/>
                </a:solidFill>
                <a:latin typeface="Lubalin Book for IBM"/>
                <a:cs typeface="Lubalin Book for IBM"/>
              </a:rPr>
              <a:t>39 37 31</a:t>
            </a:r>
          </a:p>
          <a:p>
            <a:pPr algn="ctr">
              <a:lnSpc>
                <a:spcPts val="3240"/>
              </a:lnSpc>
            </a:pPr>
            <a:endParaRPr lang="fr-FR" sz="3600" b="1" dirty="0">
              <a:solidFill>
                <a:schemeClr val="bg1"/>
              </a:solidFill>
              <a:latin typeface="Lubalin Book for IBM"/>
              <a:cs typeface="Lubalin Book for IBM"/>
            </a:endParaRPr>
          </a:p>
          <a:p>
            <a:pPr algn="ctr">
              <a:lnSpc>
                <a:spcPts val="3240"/>
              </a:lnSpc>
            </a:pPr>
            <a:r>
              <a:rPr lang="fr-FR" sz="3600" b="1" dirty="0">
                <a:solidFill>
                  <a:srgbClr val="416FB4"/>
                </a:solidFill>
                <a:latin typeface="Lubalin Book for IBM"/>
                <a:cs typeface="Lubalin Book for IBM"/>
              </a:rPr>
              <a:t>   lionsenvironn</a:t>
            </a:r>
            <a:r>
              <a:rPr lang="fr-FR" sz="3600" b="1" dirty="0">
                <a:solidFill>
                  <a:schemeClr val="bg1"/>
                </a:solidFill>
                <a:latin typeface="Lubalin Book for IBM"/>
                <a:cs typeface="Lubalin Book for IBM"/>
              </a:rPr>
              <a:t>ent.sqy@gmail.com </a:t>
            </a:r>
          </a:p>
        </p:txBody>
      </p:sp>
      <p:sp>
        <p:nvSpPr>
          <p:cNvPr id="3" name="AutoShape 6" descr="Logo du défi de service du centenaire : Environn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Logo du défi de service du centenaire : Environn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Image 18">
            <a:extLst>
              <a:ext uri="{FF2B5EF4-FFF2-40B4-BE49-F238E27FC236}">
                <a16:creationId xmlns:a16="http://schemas.microsoft.com/office/drawing/2014/main" id="{71DD18AF-1B82-B83E-7D13-014FA8788383}"/>
              </a:ext>
            </a:extLst>
          </p:cNvPr>
          <p:cNvPicPr>
            <a:picLocks noChangeAspect="1"/>
          </p:cNvPicPr>
          <p:nvPr/>
        </p:nvPicPr>
        <p:blipFill>
          <a:blip r:embed="rId3"/>
          <a:stretch>
            <a:fillRect/>
          </a:stretch>
        </p:blipFill>
        <p:spPr>
          <a:xfrm>
            <a:off x="7924115" y="204500"/>
            <a:ext cx="776458" cy="733322"/>
          </a:xfrm>
          <a:prstGeom prst="rect">
            <a:avLst/>
          </a:prstGeom>
        </p:spPr>
      </p:pic>
    </p:spTree>
    <p:extLst>
      <p:ext uri="{BB962C8B-B14F-4D97-AF65-F5344CB8AC3E}">
        <p14:creationId xmlns:p14="http://schemas.microsoft.com/office/powerpoint/2010/main" val="52788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4"/>
          <p:cNvSpPr/>
          <p:nvPr/>
        </p:nvSpPr>
        <p:spPr>
          <a:xfrm>
            <a:off x="0" y="0"/>
            <a:ext cx="6334701"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43500">
                <a:moveTo>
                  <a:pt x="0" y="0"/>
                </a:moveTo>
                <a:lnTo>
                  <a:pt x="5871882" y="0"/>
                </a:lnTo>
                <a:lnTo>
                  <a:pt x="3966882" y="5143500"/>
                </a:lnTo>
                <a:lnTo>
                  <a:pt x="0" y="5143500"/>
                </a:lnTo>
                <a:lnTo>
                  <a:pt x="0" y="0"/>
                </a:lnTo>
                <a:close/>
              </a:path>
            </a:pathLst>
          </a:custGeom>
          <a:solidFill>
            <a:srgbClr val="437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Arc 8"/>
          <p:cNvSpPr/>
          <p:nvPr/>
        </p:nvSpPr>
        <p:spPr>
          <a:xfrm rot="10389320">
            <a:off x="-1535823" y="3396172"/>
            <a:ext cx="5792795" cy="994299"/>
          </a:xfrm>
          <a:prstGeom prst="arc">
            <a:avLst>
              <a:gd name="adj1" fmla="val 10982759"/>
              <a:gd name="adj2" fmla="val 19111746"/>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62" name="Titre 1"/>
          <p:cNvSpPr>
            <a:spLocks noGrp="1"/>
          </p:cNvSpPr>
          <p:nvPr>
            <p:ph type="title" idx="4294967295"/>
          </p:nvPr>
        </p:nvSpPr>
        <p:spPr>
          <a:xfrm>
            <a:off x="149785" y="604169"/>
            <a:ext cx="4901634" cy="2879500"/>
          </a:xfrm>
          <a:noFill/>
        </p:spPr>
        <p:txBody>
          <a:bodyPr/>
          <a:lstStyle/>
          <a:p>
            <a:pPr algn="l" eaLnBrk="1" hangingPunct="1"/>
            <a:r>
              <a:rPr lang="fr-FR" sz="2800" b="1" dirty="0">
                <a:solidFill>
                  <a:schemeClr val="bg1"/>
                </a:solidFill>
                <a:cs typeface="Lubalin Book for IBM"/>
              </a:rPr>
              <a:t>En 1917, </a:t>
            </a:r>
            <a:r>
              <a:rPr lang="fr-FR" sz="2000" dirty="0">
                <a:solidFill>
                  <a:schemeClr val="bg1"/>
                </a:solidFill>
                <a:cs typeface="Lubalin Book for IBM"/>
              </a:rPr>
              <a:t>Melvin JONES, un homme d’affaires de Chicago, réunit les membres</a:t>
            </a:r>
            <a:br>
              <a:rPr lang="fr-FR" sz="2000" dirty="0">
                <a:solidFill>
                  <a:schemeClr val="bg1"/>
                </a:solidFill>
                <a:cs typeface="Lubalin Book for IBM"/>
              </a:rPr>
            </a:br>
            <a:r>
              <a:rPr lang="fr-FR" sz="2000" dirty="0">
                <a:solidFill>
                  <a:schemeClr val="bg1"/>
                </a:solidFill>
                <a:cs typeface="Lubalin Book for IBM"/>
              </a:rPr>
              <a:t>des 27 clubs d’affaires américains afin de répondre aux problèmes économiques et sociaux que traverse le pays et ainsi venir </a:t>
            </a:r>
            <a:br>
              <a:rPr lang="fr-FR" sz="2000" dirty="0">
                <a:solidFill>
                  <a:schemeClr val="bg1"/>
                </a:solidFill>
                <a:cs typeface="Lubalin Book for IBM"/>
              </a:rPr>
            </a:br>
            <a:r>
              <a:rPr lang="fr-FR" sz="2000" dirty="0">
                <a:solidFill>
                  <a:schemeClr val="bg1"/>
                </a:solidFill>
                <a:cs typeface="Lubalin Book for IBM"/>
              </a:rPr>
              <a:t>en aide aux personnes les plus vulnérables. </a:t>
            </a:r>
            <a:br>
              <a:rPr lang="fr-FR" sz="2000" dirty="0">
                <a:solidFill>
                  <a:schemeClr val="bg1"/>
                </a:solidFill>
                <a:cs typeface="Lubalin Book for IBM"/>
              </a:rPr>
            </a:br>
            <a:r>
              <a:rPr lang="fr-FR" sz="2000" dirty="0">
                <a:solidFill>
                  <a:schemeClr val="bg1"/>
                </a:solidFill>
                <a:cs typeface="Lubalin Book for IBM"/>
              </a:rPr>
              <a:t>Il crée ainsi le </a:t>
            </a:r>
            <a:br>
              <a:rPr lang="fr-FR" sz="2000" dirty="0">
                <a:solidFill>
                  <a:schemeClr val="bg1"/>
                </a:solidFill>
                <a:cs typeface="Lubalin Book for IBM"/>
              </a:rPr>
            </a:br>
            <a:r>
              <a:rPr lang="fr-FR" sz="2000" b="1" dirty="0">
                <a:solidFill>
                  <a:schemeClr val="bg1"/>
                </a:solidFill>
                <a:cs typeface="Lubalin Book for IBM"/>
              </a:rPr>
              <a:t>LIONS CLUBS INTERNATIONAL.</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641" y="4042847"/>
            <a:ext cx="744470" cy="68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801" y="3765001"/>
            <a:ext cx="888262" cy="8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3366" y="3462044"/>
            <a:ext cx="1097392" cy="103642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8194" y="2673541"/>
            <a:ext cx="2548448" cy="2193441"/>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576" y="4172884"/>
            <a:ext cx="651579" cy="56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B1D0B9FF-049D-64CC-2CAA-38C933AE9AEE}"/>
              </a:ext>
            </a:extLst>
          </p:cNvPr>
          <p:cNvPicPr>
            <a:picLocks noChangeAspect="1"/>
          </p:cNvPicPr>
          <p:nvPr/>
        </p:nvPicPr>
        <p:blipFill>
          <a:blip r:embed="rId8"/>
          <a:stretch>
            <a:fillRect/>
          </a:stretch>
        </p:blipFill>
        <p:spPr>
          <a:xfrm>
            <a:off x="4776157" y="829064"/>
            <a:ext cx="1261981" cy="1639966"/>
          </a:xfrm>
          <a:prstGeom prst="rect">
            <a:avLst/>
          </a:prstGeom>
        </p:spPr>
      </p:pic>
      <p:sp>
        <p:nvSpPr>
          <p:cNvPr id="4" name="ZoneTexte 3">
            <a:extLst>
              <a:ext uri="{FF2B5EF4-FFF2-40B4-BE49-F238E27FC236}">
                <a16:creationId xmlns:a16="http://schemas.microsoft.com/office/drawing/2014/main" id="{C03B3524-4ABC-7CDE-EF03-F2C9F6E8FF4F}"/>
              </a:ext>
            </a:extLst>
          </p:cNvPr>
          <p:cNvSpPr txBox="1"/>
          <p:nvPr/>
        </p:nvSpPr>
        <p:spPr bwMode="auto">
          <a:xfrm>
            <a:off x="149785" y="88219"/>
            <a:ext cx="6422649" cy="646331"/>
          </a:xfrm>
          <a:prstGeom prst="rect">
            <a:avLst/>
          </a:prstGeom>
          <a:noFill/>
          <a:ln w="9525">
            <a:noFill/>
            <a:miter lim="800000"/>
            <a:headEnd/>
            <a:tailEnd/>
          </a:ln>
        </p:spPr>
        <p:txBody>
          <a:bodyPr wrap="square">
            <a:spAutoFit/>
          </a:bodyPr>
          <a:lstStyle/>
          <a:p>
            <a:r>
              <a:rPr lang="fr-FR" sz="3600" b="1" dirty="0">
                <a:solidFill>
                  <a:schemeClr val="bg1"/>
                </a:solidFill>
                <a:latin typeface="+mn-lt"/>
              </a:rPr>
              <a:t>Le Lions Clubs International </a:t>
            </a:r>
          </a:p>
        </p:txBody>
      </p:sp>
    </p:spTree>
    <p:extLst>
      <p:ext uri="{BB962C8B-B14F-4D97-AF65-F5344CB8AC3E}">
        <p14:creationId xmlns:p14="http://schemas.microsoft.com/office/powerpoint/2010/main" val="97630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4"/>
          <p:cNvSpPr/>
          <p:nvPr/>
        </p:nvSpPr>
        <p:spPr>
          <a:xfrm>
            <a:off x="0" y="0"/>
            <a:ext cx="3592202"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43500">
                <a:moveTo>
                  <a:pt x="0" y="0"/>
                </a:moveTo>
                <a:lnTo>
                  <a:pt x="5871882" y="0"/>
                </a:lnTo>
                <a:lnTo>
                  <a:pt x="3966882" y="5143500"/>
                </a:lnTo>
                <a:lnTo>
                  <a:pt x="0" y="51435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solidFill>
                <a:schemeClr val="tx1"/>
              </a:solidFill>
            </a:endParaRPr>
          </a:p>
        </p:txBody>
      </p:sp>
      <p:sp>
        <p:nvSpPr>
          <p:cNvPr id="5" name="Titre 1"/>
          <p:cNvSpPr>
            <a:spLocks noGrp="1"/>
          </p:cNvSpPr>
          <p:nvPr>
            <p:ph type="title" idx="4294967295"/>
          </p:nvPr>
        </p:nvSpPr>
        <p:spPr>
          <a:xfrm>
            <a:off x="3501833" y="959684"/>
            <a:ext cx="5500055" cy="2092357"/>
          </a:xfrm>
          <a:noFill/>
        </p:spPr>
        <p:txBody>
          <a:bodyPr/>
          <a:lstStyle/>
          <a:p>
            <a:pPr algn="l" eaLnBrk="1" hangingPunct="1">
              <a:lnSpc>
                <a:spcPts val="3960"/>
              </a:lnSpc>
            </a:pPr>
            <a:r>
              <a:rPr lang="fr-FR" sz="3600" dirty="0">
                <a:solidFill>
                  <a:schemeClr val="bg1"/>
                </a:solidFill>
                <a:latin typeface="Lubalin Book for IBM"/>
                <a:cs typeface="Lubalin Book for IBM"/>
              </a:rPr>
              <a:t>Le Lions Clubs International est né d’une idée simple :</a:t>
            </a:r>
          </a:p>
        </p:txBody>
      </p:sp>
      <p:sp>
        <p:nvSpPr>
          <p:cNvPr id="2" name="Rectangle 1"/>
          <p:cNvSpPr/>
          <p:nvPr/>
        </p:nvSpPr>
        <p:spPr>
          <a:xfrm>
            <a:off x="463329" y="351231"/>
            <a:ext cx="2575175" cy="2062103"/>
          </a:xfrm>
          <a:prstGeom prst="rect">
            <a:avLst/>
          </a:prstGeom>
        </p:spPr>
        <p:txBody>
          <a:bodyPr wrap="square">
            <a:spAutoFit/>
          </a:bodyPr>
          <a:lstStyle/>
          <a:p>
            <a:pPr lvl="0"/>
            <a:r>
              <a:rPr lang="fr-FR" sz="1600" i="1" dirty="0">
                <a:latin typeface="Lubalin Book for IBM"/>
              </a:rPr>
              <a:t>« On ne peut aller bien loin dans la vie si l'on ne commence pas d’abord</a:t>
            </a:r>
            <a:br>
              <a:rPr lang="fr-FR" sz="1600" i="1" dirty="0">
                <a:latin typeface="Lubalin Book for IBM"/>
              </a:rPr>
            </a:br>
            <a:r>
              <a:rPr lang="fr-FR" sz="1600" i="1" dirty="0">
                <a:latin typeface="Lubalin Book for IBM"/>
              </a:rPr>
              <a:t>à faire quelque chose pour quelqu'un</a:t>
            </a:r>
            <a:br>
              <a:rPr lang="fr-FR" sz="1600" i="1" dirty="0">
                <a:latin typeface="Lubalin Book for IBM"/>
              </a:rPr>
            </a:br>
            <a:r>
              <a:rPr lang="fr-FR" sz="1600" i="1" dirty="0">
                <a:latin typeface="Lubalin Book for IBM"/>
              </a:rPr>
              <a:t>d'autre ».</a:t>
            </a:r>
          </a:p>
          <a:p>
            <a:pPr lvl="0"/>
            <a:endParaRPr lang="fr-FR" sz="1600" i="1" dirty="0">
              <a:latin typeface="Lubalin Book for IBM"/>
            </a:endParaRPr>
          </a:p>
          <a:p>
            <a:pPr lvl="0"/>
            <a:r>
              <a:rPr lang="fr-FR" sz="1600" i="1" dirty="0">
                <a:latin typeface="Lubalin Book for IBM"/>
              </a:rPr>
              <a:t>Melvin Jones</a:t>
            </a:r>
            <a:endParaRPr lang="en-US" sz="1600" i="1" dirty="0">
              <a:latin typeface="Lubalin Book for IBM"/>
            </a:endParaRPr>
          </a:p>
        </p:txBody>
      </p:sp>
      <p:sp>
        <p:nvSpPr>
          <p:cNvPr id="3" name="Rectangle 2"/>
          <p:cNvSpPr/>
          <p:nvPr/>
        </p:nvSpPr>
        <p:spPr>
          <a:xfrm>
            <a:off x="3501833" y="2465585"/>
            <a:ext cx="5216238" cy="1938992"/>
          </a:xfrm>
          <a:prstGeom prst="rect">
            <a:avLst/>
          </a:prstGeom>
        </p:spPr>
        <p:txBody>
          <a:bodyPr wrap="square">
            <a:spAutoFit/>
          </a:bodyPr>
          <a:lstStyle/>
          <a:p>
            <a:r>
              <a:rPr lang="fr-FR" sz="2400" dirty="0">
                <a:solidFill>
                  <a:schemeClr val="bg1"/>
                </a:solidFill>
                <a:latin typeface="Lubalin Book for IBM"/>
                <a:cs typeface="Lubalin Book for IBM"/>
              </a:rPr>
              <a:t>en agissant ensemble, en unissant leurs forces, leurs compétences, des personnes de bonne volonté peuvent faire beaucoup plus qu’en restant isolées.</a:t>
            </a:r>
            <a:endParaRPr lang="en-US" sz="2400" dirty="0"/>
          </a:p>
        </p:txBody>
      </p:sp>
      <p:pic>
        <p:nvPicPr>
          <p:cNvPr id="4" name="Picture 27">
            <a:extLst>
              <a:ext uri="{FF2B5EF4-FFF2-40B4-BE49-F238E27FC236}">
                <a16:creationId xmlns:a16="http://schemas.microsoft.com/office/drawing/2014/main" id="{AEB8AD80-A05E-503D-F07D-9A2637427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1961" y="235213"/>
            <a:ext cx="1097392" cy="1036428"/>
          </a:xfrm>
          <a:prstGeom prst="rect">
            <a:avLst/>
          </a:prstGeom>
        </p:spPr>
      </p:pic>
    </p:spTree>
    <p:extLst>
      <p:ext uri="{BB962C8B-B14F-4D97-AF65-F5344CB8AC3E}">
        <p14:creationId xmlns:p14="http://schemas.microsoft.com/office/powerpoint/2010/main" val="417115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4"/>
          <p:cNvSpPr/>
          <p:nvPr/>
        </p:nvSpPr>
        <p:spPr>
          <a:xfrm>
            <a:off x="481328" y="0"/>
            <a:ext cx="7106524" cy="5143501"/>
          </a:xfrm>
          <a:custGeom>
            <a:avLst/>
            <a:gdLst/>
            <a:ahLst/>
            <a:cxnLst/>
            <a:rect l="l" t="t" r="r" b="b"/>
            <a:pathLst>
              <a:path w="7106524" h="5143501">
                <a:moveTo>
                  <a:pt x="0" y="0"/>
                </a:moveTo>
                <a:lnTo>
                  <a:pt x="7106524" y="0"/>
                </a:lnTo>
                <a:lnTo>
                  <a:pt x="5592044" y="5143501"/>
                </a:lnTo>
                <a:lnTo>
                  <a:pt x="0" y="5143501"/>
                </a:lnTo>
                <a:close/>
              </a:path>
            </a:pathLst>
          </a:custGeom>
          <a:solidFill>
            <a:srgbClr val="416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84"/>
          <p:cNvSpPr/>
          <p:nvPr/>
        </p:nvSpPr>
        <p:spPr>
          <a:xfrm>
            <a:off x="-1" y="0"/>
            <a:ext cx="5020868"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43500">
                <a:moveTo>
                  <a:pt x="0" y="0"/>
                </a:moveTo>
                <a:lnTo>
                  <a:pt x="5871882" y="0"/>
                </a:lnTo>
                <a:lnTo>
                  <a:pt x="3966882" y="5143500"/>
                </a:lnTo>
                <a:lnTo>
                  <a:pt x="0" y="5143500"/>
                </a:lnTo>
                <a:lnTo>
                  <a:pt x="0" y="0"/>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868" name="ZoneTexte 4"/>
          <p:cNvSpPr txBox="1">
            <a:spLocks noChangeArrowheads="1"/>
          </p:cNvSpPr>
          <p:nvPr/>
        </p:nvSpPr>
        <p:spPr bwMode="auto">
          <a:xfrm>
            <a:off x="5112888" y="4390928"/>
            <a:ext cx="1899204" cy="461665"/>
          </a:xfrm>
          <a:prstGeom prst="rect">
            <a:avLst/>
          </a:prstGeom>
          <a:noFill/>
          <a:ln w="9525">
            <a:noFill/>
            <a:miter lim="800000"/>
            <a:headEnd/>
            <a:tailEnd/>
          </a:ln>
        </p:spPr>
        <p:txBody>
          <a:bodyPr wrap="square">
            <a:spAutoFit/>
          </a:bodyPr>
          <a:lstStyle/>
          <a:p>
            <a:pPr>
              <a:buClr>
                <a:srgbClr val="4982C3"/>
              </a:buClr>
            </a:pPr>
            <a:r>
              <a:rPr lang="fr-FR" sz="1200" dirty="0">
                <a:solidFill>
                  <a:srgbClr val="FFFFFF"/>
                </a:solidFill>
                <a:latin typeface="Lubalin Book for IBM"/>
                <a:cs typeface="Lubalin Book for IBM"/>
              </a:rPr>
              <a:t>Création du Lions Clubs International à Chicago</a:t>
            </a:r>
          </a:p>
        </p:txBody>
      </p:sp>
      <p:sp>
        <p:nvSpPr>
          <p:cNvPr id="39" name="ZoneTexte 4"/>
          <p:cNvSpPr txBox="1">
            <a:spLocks noChangeArrowheads="1"/>
          </p:cNvSpPr>
          <p:nvPr/>
        </p:nvSpPr>
        <p:spPr bwMode="auto">
          <a:xfrm>
            <a:off x="887878" y="3583066"/>
            <a:ext cx="1734359" cy="646331"/>
          </a:xfrm>
          <a:prstGeom prst="rect">
            <a:avLst/>
          </a:prstGeom>
          <a:noFill/>
          <a:ln w="9525">
            <a:noFill/>
            <a:miter lim="800000"/>
            <a:headEnd/>
            <a:tailEnd/>
          </a:ln>
        </p:spPr>
        <p:txBody>
          <a:bodyPr wrap="square">
            <a:spAutoFit/>
          </a:bodyPr>
          <a:lstStyle/>
          <a:p>
            <a:pPr>
              <a:buClr>
                <a:srgbClr val="4982C3"/>
              </a:buClr>
            </a:pPr>
            <a:r>
              <a:rPr lang="fr-FR" sz="1200" dirty="0">
                <a:solidFill>
                  <a:srgbClr val="FFFFFF"/>
                </a:solidFill>
                <a:latin typeface="Lubalin Book for IBM"/>
                <a:cs typeface="Lubalin Book for IBM"/>
              </a:rPr>
              <a:t>Programme visant à éradiquer la cécité dans le monde</a:t>
            </a:r>
          </a:p>
        </p:txBody>
      </p:sp>
      <p:sp>
        <p:nvSpPr>
          <p:cNvPr id="40" name="ZoneTexte 4"/>
          <p:cNvSpPr txBox="1">
            <a:spLocks noChangeArrowheads="1"/>
          </p:cNvSpPr>
          <p:nvPr/>
        </p:nvSpPr>
        <p:spPr bwMode="auto">
          <a:xfrm>
            <a:off x="5423129" y="2858252"/>
            <a:ext cx="2786007" cy="646331"/>
          </a:xfrm>
          <a:prstGeom prst="rect">
            <a:avLst/>
          </a:prstGeom>
          <a:noFill/>
          <a:ln w="9525">
            <a:noFill/>
            <a:miter lim="800000"/>
            <a:headEnd/>
            <a:tailEnd/>
          </a:ln>
        </p:spPr>
        <p:txBody>
          <a:bodyPr wrap="square">
            <a:spAutoFit/>
          </a:bodyPr>
          <a:lstStyle/>
          <a:p>
            <a:pPr>
              <a:buClr>
                <a:srgbClr val="4982C3"/>
              </a:buClr>
            </a:pPr>
            <a:r>
              <a:rPr lang="fr-FR" sz="1200" dirty="0">
                <a:solidFill>
                  <a:srgbClr val="FFFFFF"/>
                </a:solidFill>
                <a:latin typeface="Lubalin Book for IBM"/>
                <a:cs typeface="Lubalin Book for IBM"/>
              </a:rPr>
              <a:t>Association avec les Nations Unies et participation à l’élaboration de la charte des Nations Unies </a:t>
            </a:r>
          </a:p>
        </p:txBody>
      </p:sp>
      <p:sp>
        <p:nvSpPr>
          <p:cNvPr id="41" name="ZoneTexte 4"/>
          <p:cNvSpPr txBox="1">
            <a:spLocks noChangeArrowheads="1"/>
          </p:cNvSpPr>
          <p:nvPr/>
        </p:nvSpPr>
        <p:spPr bwMode="auto">
          <a:xfrm>
            <a:off x="1023408" y="2121933"/>
            <a:ext cx="1979356" cy="646331"/>
          </a:xfrm>
          <a:prstGeom prst="rect">
            <a:avLst/>
          </a:prstGeom>
          <a:noFill/>
          <a:ln w="9525">
            <a:noFill/>
            <a:miter lim="800000"/>
            <a:headEnd/>
            <a:tailEnd/>
          </a:ln>
        </p:spPr>
        <p:txBody>
          <a:bodyPr wrap="square">
            <a:spAutoFit/>
          </a:bodyPr>
          <a:lstStyle/>
          <a:p>
            <a:pPr>
              <a:buClr>
                <a:srgbClr val="4982C3"/>
              </a:buClr>
            </a:pPr>
            <a:r>
              <a:rPr lang="fr-FR" sz="1200" dirty="0">
                <a:solidFill>
                  <a:srgbClr val="FFFFFF"/>
                </a:solidFill>
                <a:latin typeface="Lubalin Book for IBM"/>
                <a:cs typeface="Lubalin Book for IBM"/>
              </a:rPr>
              <a:t>Le Lions Club France est aux côtés de l’AFM dès le premier Téléthon</a:t>
            </a:r>
          </a:p>
        </p:txBody>
      </p:sp>
      <p:grpSp>
        <p:nvGrpSpPr>
          <p:cNvPr id="55" name="Grouper 54"/>
          <p:cNvGrpSpPr/>
          <p:nvPr/>
        </p:nvGrpSpPr>
        <p:grpSpPr>
          <a:xfrm>
            <a:off x="2510433" y="3689069"/>
            <a:ext cx="1929271" cy="426101"/>
            <a:chOff x="3234400" y="1019300"/>
            <a:chExt cx="1929271" cy="426101"/>
          </a:xfrm>
        </p:grpSpPr>
        <p:sp>
          <p:nvSpPr>
            <p:cNvPr id="3" name="Rectangle à coins arrondis 2"/>
            <p:cNvSpPr/>
            <p:nvPr/>
          </p:nvSpPr>
          <p:spPr>
            <a:xfrm>
              <a:off x="3935419" y="1019300"/>
              <a:ext cx="1228252" cy="426101"/>
            </a:xfrm>
            <a:prstGeom prst="roundRect">
              <a:avLst>
                <a:gd name="adj" fmla="val 50000"/>
              </a:avLst>
            </a:prstGeom>
            <a:solidFill>
              <a:schemeClr val="bg1"/>
            </a:solidFill>
            <a:ln>
              <a:no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srgbClr val="416FB4"/>
                </a:solidFill>
                <a:latin typeface="Lubalin Demi for IBM"/>
                <a:cs typeface="Lubalin Demi for IBM"/>
              </a:endParaRPr>
            </a:p>
          </p:txBody>
        </p:sp>
        <p:sp>
          <p:nvSpPr>
            <p:cNvPr id="32" name="Text Box 17"/>
            <p:cNvSpPr txBox="1">
              <a:spLocks noChangeArrowheads="1"/>
            </p:cNvSpPr>
            <p:nvPr/>
          </p:nvSpPr>
          <p:spPr bwMode="auto">
            <a:xfrm>
              <a:off x="4027329" y="1026084"/>
              <a:ext cx="1069498" cy="402608"/>
            </a:xfrm>
            <a:prstGeom prst="rect">
              <a:avLst/>
            </a:prstGeom>
            <a:noFill/>
            <a:ln w="9525">
              <a:noFill/>
              <a:miter lim="800000"/>
              <a:headEnd/>
              <a:tailEnd/>
            </a:ln>
          </p:spPr>
          <p:txBody>
            <a:bodyPr wrap="square">
              <a:noAutofit/>
            </a:bodyPr>
            <a:lstStyle/>
            <a:p>
              <a:pPr algn="ctr">
                <a:lnSpc>
                  <a:spcPts val="2740"/>
                </a:lnSpc>
              </a:pPr>
              <a:r>
                <a:rPr lang="fr-FR" sz="2400" dirty="0">
                  <a:solidFill>
                    <a:srgbClr val="07192B"/>
                  </a:solidFill>
                  <a:latin typeface="Lubalin Demi for IBM"/>
                  <a:cs typeface="Lubalin Demi for IBM"/>
                </a:rPr>
                <a:t>1925</a:t>
              </a:r>
              <a:endParaRPr lang="fr-FR" sz="2000" dirty="0">
                <a:solidFill>
                  <a:srgbClr val="07192B"/>
                </a:solidFill>
                <a:latin typeface="Lubalin Book for IBM"/>
                <a:cs typeface="Lubalin Book for IBM"/>
              </a:endParaRPr>
            </a:p>
          </p:txBody>
        </p:sp>
        <p:sp>
          <p:nvSpPr>
            <p:cNvPr id="42" name="Line 25"/>
            <p:cNvSpPr>
              <a:spLocks noChangeShapeType="1"/>
            </p:cNvSpPr>
            <p:nvPr/>
          </p:nvSpPr>
          <p:spPr bwMode="auto">
            <a:xfrm flipH="1">
              <a:off x="3425999" y="1221038"/>
              <a:ext cx="505810" cy="0"/>
            </a:xfrm>
            <a:prstGeom prst="line">
              <a:avLst/>
            </a:prstGeom>
            <a:noFill/>
            <a:ln w="38100" cap="sq">
              <a:solidFill>
                <a:schemeClr val="bg1"/>
              </a:solidFill>
              <a:prstDash val="solid"/>
              <a:miter lim="800000"/>
              <a:headEnd/>
              <a:tailEnd/>
            </a:ln>
            <a:effectLst>
              <a:outerShdw dist="226187" dir="7740000" algn="tl" rotWithShape="0">
                <a:srgbClr val="000000">
                  <a:alpha val="41000"/>
                </a:srgbClr>
              </a:outerShdw>
            </a:effectLst>
          </p:spPr>
          <p:txBody>
            <a:bodyPr/>
            <a:lstStyle/>
            <a:p>
              <a:pPr fontAlgn="auto">
                <a:spcBef>
                  <a:spcPts val="0"/>
                </a:spcBef>
                <a:spcAft>
                  <a:spcPts val="0"/>
                </a:spcAft>
              </a:pPr>
              <a:endParaRPr lang="en-US">
                <a:latin typeface="+mn-lt"/>
                <a:cs typeface="+mn-cs"/>
              </a:endParaRPr>
            </a:p>
          </p:txBody>
        </p:sp>
        <p:sp>
          <p:nvSpPr>
            <p:cNvPr id="43" name="Ellipse 42"/>
            <p:cNvSpPr/>
            <p:nvPr/>
          </p:nvSpPr>
          <p:spPr>
            <a:xfrm>
              <a:off x="3234400" y="1133145"/>
              <a:ext cx="178666" cy="178666"/>
            </a:xfrm>
            <a:prstGeom prst="ellipse">
              <a:avLst/>
            </a:prstGeom>
            <a:solidFill>
              <a:srgbClr val="416FB4"/>
            </a:solidFill>
            <a:ln w="19050" cmpd="sng">
              <a:solidFill>
                <a:schemeClr val="bg1"/>
              </a:solid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8" name="Grouper 7"/>
          <p:cNvGrpSpPr/>
          <p:nvPr/>
        </p:nvGrpSpPr>
        <p:grpSpPr>
          <a:xfrm>
            <a:off x="2994684" y="2204308"/>
            <a:ext cx="1916782" cy="426101"/>
            <a:chOff x="2712140" y="2481582"/>
            <a:chExt cx="1916782" cy="426101"/>
          </a:xfrm>
        </p:grpSpPr>
        <p:sp>
          <p:nvSpPr>
            <p:cNvPr id="26" name="Rectangle à coins arrondis 25"/>
            <p:cNvSpPr/>
            <p:nvPr/>
          </p:nvSpPr>
          <p:spPr>
            <a:xfrm>
              <a:off x="3400670" y="2481582"/>
              <a:ext cx="1228252" cy="426101"/>
            </a:xfrm>
            <a:prstGeom prst="roundRect">
              <a:avLst>
                <a:gd name="adj" fmla="val 50000"/>
              </a:avLst>
            </a:prstGeom>
            <a:solidFill>
              <a:schemeClr val="bg1"/>
            </a:solidFill>
            <a:ln>
              <a:no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Text Box 17"/>
            <p:cNvSpPr txBox="1">
              <a:spLocks noChangeArrowheads="1"/>
            </p:cNvSpPr>
            <p:nvPr/>
          </p:nvSpPr>
          <p:spPr bwMode="auto">
            <a:xfrm>
              <a:off x="3484224" y="2488200"/>
              <a:ext cx="1069498" cy="402608"/>
            </a:xfrm>
            <a:prstGeom prst="rect">
              <a:avLst/>
            </a:prstGeom>
            <a:noFill/>
            <a:ln w="9525">
              <a:noFill/>
              <a:miter lim="800000"/>
              <a:headEnd/>
              <a:tailEnd/>
            </a:ln>
          </p:spPr>
          <p:txBody>
            <a:bodyPr wrap="square">
              <a:noAutofit/>
            </a:bodyPr>
            <a:lstStyle/>
            <a:p>
              <a:pPr algn="ctr">
                <a:lnSpc>
                  <a:spcPts val="2740"/>
                </a:lnSpc>
              </a:pPr>
              <a:r>
                <a:rPr lang="fr-FR" sz="2400" dirty="0">
                  <a:solidFill>
                    <a:srgbClr val="07192B"/>
                  </a:solidFill>
                  <a:latin typeface="Lubalin Demi for IBM"/>
                  <a:cs typeface="Lubalin Demi for IBM"/>
                </a:rPr>
                <a:t>1987</a:t>
              </a:r>
              <a:endParaRPr lang="fr-FR" sz="2000" dirty="0">
                <a:solidFill>
                  <a:srgbClr val="07192B"/>
                </a:solidFill>
                <a:latin typeface="Lubalin Book for IBM"/>
                <a:cs typeface="Lubalin Book for IBM"/>
              </a:endParaRPr>
            </a:p>
          </p:txBody>
        </p:sp>
        <p:sp>
          <p:nvSpPr>
            <p:cNvPr id="44" name="Line 25"/>
            <p:cNvSpPr>
              <a:spLocks noChangeShapeType="1"/>
            </p:cNvSpPr>
            <p:nvPr/>
          </p:nvSpPr>
          <p:spPr bwMode="auto">
            <a:xfrm flipH="1">
              <a:off x="2904223" y="2689315"/>
              <a:ext cx="505326" cy="0"/>
            </a:xfrm>
            <a:prstGeom prst="line">
              <a:avLst/>
            </a:prstGeom>
            <a:noFill/>
            <a:ln w="38100" cap="sq">
              <a:solidFill>
                <a:schemeClr val="bg1"/>
              </a:solidFill>
              <a:prstDash val="solid"/>
              <a:miter lim="800000"/>
              <a:headEnd/>
              <a:tailEnd/>
            </a:ln>
            <a:effectLst>
              <a:outerShdw dist="226187" dir="7740000" algn="tl" rotWithShape="0">
                <a:srgbClr val="000000">
                  <a:alpha val="41000"/>
                </a:srgbClr>
              </a:outerShdw>
            </a:effectLst>
          </p:spPr>
          <p:txBody>
            <a:bodyPr/>
            <a:lstStyle/>
            <a:p>
              <a:pPr fontAlgn="auto">
                <a:spcBef>
                  <a:spcPts val="0"/>
                </a:spcBef>
                <a:spcAft>
                  <a:spcPts val="0"/>
                </a:spcAft>
              </a:pPr>
              <a:endParaRPr lang="en-US">
                <a:latin typeface="+mn-lt"/>
                <a:cs typeface="+mn-cs"/>
              </a:endParaRPr>
            </a:p>
          </p:txBody>
        </p:sp>
        <p:sp>
          <p:nvSpPr>
            <p:cNvPr id="45" name="Ellipse 44"/>
            <p:cNvSpPr/>
            <p:nvPr/>
          </p:nvSpPr>
          <p:spPr>
            <a:xfrm>
              <a:off x="2712140" y="2601422"/>
              <a:ext cx="178666" cy="178666"/>
            </a:xfrm>
            <a:prstGeom prst="ellipse">
              <a:avLst/>
            </a:prstGeom>
            <a:solidFill>
              <a:srgbClr val="416FB4"/>
            </a:solidFill>
            <a:ln w="19050" cmpd="sng">
              <a:solidFill>
                <a:schemeClr val="bg1"/>
              </a:solid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2" name="ZoneTexte 4"/>
          <p:cNvSpPr txBox="1">
            <a:spLocks noChangeArrowheads="1"/>
          </p:cNvSpPr>
          <p:nvPr/>
        </p:nvSpPr>
        <p:spPr bwMode="auto">
          <a:xfrm>
            <a:off x="5980067" y="1265804"/>
            <a:ext cx="2332277" cy="1015663"/>
          </a:xfrm>
          <a:prstGeom prst="rect">
            <a:avLst/>
          </a:prstGeom>
          <a:noFill/>
          <a:ln w="9525">
            <a:noFill/>
            <a:miter lim="800000"/>
            <a:headEnd/>
            <a:tailEnd/>
          </a:ln>
        </p:spPr>
        <p:txBody>
          <a:bodyPr wrap="square">
            <a:spAutoFit/>
          </a:bodyPr>
          <a:lstStyle/>
          <a:p>
            <a:pPr>
              <a:buClr>
                <a:srgbClr val="4982C3"/>
              </a:buClr>
            </a:pPr>
            <a:r>
              <a:rPr lang="fr-FR" sz="1200" dirty="0">
                <a:solidFill>
                  <a:srgbClr val="FFFFFF"/>
                </a:solidFill>
                <a:latin typeface="Lubalin Book for IBM"/>
                <a:cs typeface="Lubalin Book for IBM"/>
              </a:rPr>
              <a:t>1ère journée de la vue, campagne d’information et d’évaluation des</a:t>
            </a:r>
            <a:br>
              <a:rPr lang="fr-FR" sz="1200" dirty="0">
                <a:solidFill>
                  <a:srgbClr val="FFFFFF"/>
                </a:solidFill>
                <a:latin typeface="Lubalin Book for IBM"/>
                <a:cs typeface="Lubalin Book for IBM"/>
              </a:rPr>
            </a:br>
            <a:r>
              <a:rPr lang="fr-FR" sz="1200" dirty="0">
                <a:solidFill>
                  <a:srgbClr val="FFFFFF"/>
                </a:solidFill>
                <a:latin typeface="Lubalin Book for IBM"/>
                <a:cs typeface="Lubalin Book for IBM"/>
              </a:rPr>
              <a:t>troubles visuels (en 2014 : dans 200 villes de France)</a:t>
            </a:r>
          </a:p>
        </p:txBody>
      </p:sp>
      <p:grpSp>
        <p:nvGrpSpPr>
          <p:cNvPr id="9" name="Grouper 8"/>
          <p:cNvGrpSpPr/>
          <p:nvPr/>
        </p:nvGrpSpPr>
        <p:grpSpPr>
          <a:xfrm>
            <a:off x="3001761" y="4432870"/>
            <a:ext cx="1929773" cy="426101"/>
            <a:chOff x="3726533" y="1750441"/>
            <a:chExt cx="1929773" cy="426101"/>
          </a:xfrm>
        </p:grpSpPr>
        <p:sp>
          <p:nvSpPr>
            <p:cNvPr id="46" name="Line 25"/>
            <p:cNvSpPr>
              <a:spLocks noChangeShapeType="1"/>
            </p:cNvSpPr>
            <p:nvPr/>
          </p:nvSpPr>
          <p:spPr bwMode="auto">
            <a:xfrm flipH="1">
              <a:off x="4949494" y="1980620"/>
              <a:ext cx="500655" cy="0"/>
            </a:xfrm>
            <a:prstGeom prst="line">
              <a:avLst/>
            </a:prstGeom>
            <a:noFill/>
            <a:ln w="38100" cap="sq">
              <a:solidFill>
                <a:schemeClr val="bg1"/>
              </a:solidFill>
              <a:prstDash val="solid"/>
              <a:miter lim="800000"/>
              <a:headEnd/>
              <a:tailEnd/>
            </a:ln>
            <a:effectLst>
              <a:outerShdw dist="226187" dir="7740000" algn="tl" rotWithShape="0">
                <a:srgbClr val="000000">
                  <a:alpha val="41000"/>
                </a:srgbClr>
              </a:outerShdw>
            </a:effectLst>
          </p:spPr>
          <p:txBody>
            <a:bodyPr/>
            <a:lstStyle/>
            <a:p>
              <a:pPr fontAlgn="auto">
                <a:spcBef>
                  <a:spcPts val="0"/>
                </a:spcBef>
                <a:spcAft>
                  <a:spcPts val="0"/>
                </a:spcAft>
                <a:defRPr/>
              </a:pPr>
              <a:endParaRPr lang="en-US">
                <a:latin typeface="+mn-lt"/>
                <a:cs typeface="+mn-cs"/>
              </a:endParaRPr>
            </a:p>
          </p:txBody>
        </p:sp>
        <p:sp>
          <p:nvSpPr>
            <p:cNvPr id="47" name="Ellipse 46"/>
            <p:cNvSpPr/>
            <p:nvPr/>
          </p:nvSpPr>
          <p:spPr>
            <a:xfrm>
              <a:off x="5477640" y="1892727"/>
              <a:ext cx="178666" cy="178666"/>
            </a:xfrm>
            <a:prstGeom prst="ellipse">
              <a:avLst/>
            </a:prstGeom>
            <a:solidFill>
              <a:srgbClr val="07192B"/>
            </a:solidFill>
            <a:ln w="19050" cmpd="sng">
              <a:solidFill>
                <a:schemeClr val="bg1"/>
              </a:solid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726533" y="1750441"/>
              <a:ext cx="1228252" cy="426101"/>
            </a:xfrm>
            <a:prstGeom prst="roundRect">
              <a:avLst>
                <a:gd name="adj" fmla="val 50000"/>
              </a:avLst>
            </a:prstGeom>
            <a:solidFill>
              <a:schemeClr val="bg1"/>
            </a:solidFill>
            <a:ln>
              <a:no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Text Box 17"/>
            <p:cNvSpPr txBox="1">
              <a:spLocks noChangeArrowheads="1"/>
            </p:cNvSpPr>
            <p:nvPr/>
          </p:nvSpPr>
          <p:spPr bwMode="auto">
            <a:xfrm>
              <a:off x="3810087" y="1762952"/>
              <a:ext cx="1069498" cy="402608"/>
            </a:xfrm>
            <a:prstGeom prst="rect">
              <a:avLst/>
            </a:prstGeom>
            <a:noFill/>
            <a:ln w="9525">
              <a:noFill/>
              <a:miter lim="800000"/>
              <a:headEnd/>
              <a:tailEnd/>
            </a:ln>
          </p:spPr>
          <p:txBody>
            <a:bodyPr wrap="square">
              <a:noAutofit/>
            </a:bodyPr>
            <a:lstStyle/>
            <a:p>
              <a:pPr algn="ctr">
                <a:lnSpc>
                  <a:spcPts val="2740"/>
                </a:lnSpc>
              </a:pPr>
              <a:r>
                <a:rPr lang="fr-FR" sz="2400" dirty="0">
                  <a:solidFill>
                    <a:srgbClr val="07192B"/>
                  </a:solidFill>
                  <a:latin typeface="Lubalin Demi for IBM"/>
                  <a:cs typeface="Lubalin Demi for IBM"/>
                </a:rPr>
                <a:t>1917</a:t>
              </a:r>
              <a:endParaRPr lang="fr-FR" sz="2000" dirty="0">
                <a:solidFill>
                  <a:srgbClr val="07192B"/>
                </a:solidFill>
                <a:latin typeface="Lubalin Book for IBM"/>
                <a:cs typeface="Lubalin Book for IBM"/>
              </a:endParaRPr>
            </a:p>
          </p:txBody>
        </p:sp>
      </p:grpSp>
      <p:grpSp>
        <p:nvGrpSpPr>
          <p:cNvPr id="6" name="Grouper 5"/>
          <p:cNvGrpSpPr/>
          <p:nvPr/>
        </p:nvGrpSpPr>
        <p:grpSpPr>
          <a:xfrm>
            <a:off x="3447238" y="2967910"/>
            <a:ext cx="1925318" cy="426101"/>
            <a:chOff x="3250272" y="3212723"/>
            <a:chExt cx="1925318" cy="426101"/>
          </a:xfrm>
        </p:grpSpPr>
        <p:sp>
          <p:nvSpPr>
            <p:cNvPr id="48" name="Line 25"/>
            <p:cNvSpPr>
              <a:spLocks noChangeShapeType="1"/>
            </p:cNvSpPr>
            <p:nvPr/>
          </p:nvSpPr>
          <p:spPr bwMode="auto">
            <a:xfrm flipH="1">
              <a:off x="4468777" y="3425957"/>
              <a:ext cx="498888" cy="0"/>
            </a:xfrm>
            <a:prstGeom prst="line">
              <a:avLst/>
            </a:prstGeom>
            <a:noFill/>
            <a:ln w="38100" cap="sq">
              <a:solidFill>
                <a:schemeClr val="bg1"/>
              </a:solidFill>
              <a:prstDash val="solid"/>
              <a:miter lim="800000"/>
              <a:headEnd/>
              <a:tailEnd/>
            </a:ln>
            <a:effectLst>
              <a:outerShdw dist="226187" dir="7740000" algn="tl" rotWithShape="0">
                <a:srgbClr val="000000">
                  <a:alpha val="41000"/>
                </a:srgbClr>
              </a:outerShdw>
            </a:effectLst>
          </p:spPr>
          <p:txBody>
            <a:bodyPr/>
            <a:lstStyle/>
            <a:p>
              <a:pPr fontAlgn="auto">
                <a:spcBef>
                  <a:spcPts val="0"/>
                </a:spcBef>
                <a:spcAft>
                  <a:spcPts val="0"/>
                </a:spcAft>
              </a:pPr>
              <a:endParaRPr lang="en-US">
                <a:latin typeface="+mn-lt"/>
                <a:cs typeface="+mn-cs"/>
              </a:endParaRPr>
            </a:p>
          </p:txBody>
        </p:sp>
        <p:sp>
          <p:nvSpPr>
            <p:cNvPr id="49" name="Ellipse 48"/>
            <p:cNvSpPr/>
            <p:nvPr/>
          </p:nvSpPr>
          <p:spPr>
            <a:xfrm>
              <a:off x="4996924" y="3338064"/>
              <a:ext cx="178666" cy="178666"/>
            </a:xfrm>
            <a:prstGeom prst="ellipse">
              <a:avLst/>
            </a:prstGeom>
            <a:solidFill>
              <a:srgbClr val="07192B"/>
            </a:solidFill>
            <a:ln w="19050" cmpd="sng">
              <a:solidFill>
                <a:schemeClr val="bg1"/>
              </a:solid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3250272" y="3212723"/>
              <a:ext cx="1228252" cy="426101"/>
            </a:xfrm>
            <a:prstGeom prst="roundRect">
              <a:avLst>
                <a:gd name="adj" fmla="val 50000"/>
              </a:avLst>
            </a:prstGeom>
            <a:solidFill>
              <a:schemeClr val="bg1"/>
            </a:solidFill>
            <a:ln>
              <a:no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1" name="Ellipse 50"/>
          <p:cNvSpPr/>
          <p:nvPr/>
        </p:nvSpPr>
        <p:spPr>
          <a:xfrm>
            <a:off x="3478343" y="854873"/>
            <a:ext cx="178666" cy="178666"/>
          </a:xfrm>
          <a:prstGeom prst="ellipse">
            <a:avLst/>
          </a:prstGeom>
          <a:solidFill>
            <a:srgbClr val="416FB4"/>
          </a:solidFill>
          <a:ln w="19050" cmpd="sng">
            <a:solidFill>
              <a:schemeClr val="bg1"/>
            </a:solid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4194877" y="724772"/>
            <a:ext cx="1474540" cy="426101"/>
          </a:xfrm>
          <a:prstGeom prst="roundRect">
            <a:avLst>
              <a:gd name="adj" fmla="val 50000"/>
            </a:avLst>
          </a:prstGeom>
          <a:solidFill>
            <a:schemeClr val="bg1"/>
          </a:solidFill>
          <a:ln>
            <a:no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Text Box 17"/>
          <p:cNvSpPr txBox="1">
            <a:spLocks noChangeArrowheads="1"/>
          </p:cNvSpPr>
          <p:nvPr/>
        </p:nvSpPr>
        <p:spPr bwMode="auto">
          <a:xfrm>
            <a:off x="4200652" y="724772"/>
            <a:ext cx="1498023" cy="426101"/>
          </a:xfrm>
          <a:prstGeom prst="rect">
            <a:avLst/>
          </a:prstGeom>
          <a:noFill/>
          <a:ln w="9525">
            <a:noFill/>
            <a:miter lim="800000"/>
            <a:headEnd/>
            <a:tailEnd/>
          </a:ln>
        </p:spPr>
        <p:txBody>
          <a:bodyPr wrap="square">
            <a:noAutofit/>
          </a:bodyPr>
          <a:lstStyle/>
          <a:p>
            <a:pPr algn="ctr">
              <a:lnSpc>
                <a:spcPts val="2740"/>
              </a:lnSpc>
            </a:pPr>
            <a:r>
              <a:rPr lang="fr-FR" sz="2400" dirty="0">
                <a:solidFill>
                  <a:srgbClr val="07192B"/>
                </a:solidFill>
                <a:latin typeface="Lubalin Demi for IBM"/>
                <a:cs typeface="Lubalin Demi for IBM"/>
              </a:rPr>
              <a:t>2014-17</a:t>
            </a:r>
            <a:endParaRPr lang="fr-FR" sz="2000" dirty="0">
              <a:solidFill>
                <a:srgbClr val="07192B"/>
              </a:solidFill>
              <a:latin typeface="Lubalin Book for IBM"/>
              <a:cs typeface="Lubalin Book for IBM"/>
            </a:endParaRPr>
          </a:p>
        </p:txBody>
      </p:sp>
      <p:sp>
        <p:nvSpPr>
          <p:cNvPr id="50" name="Line 25"/>
          <p:cNvSpPr>
            <a:spLocks noChangeShapeType="1"/>
          </p:cNvSpPr>
          <p:nvPr/>
        </p:nvSpPr>
        <p:spPr bwMode="auto">
          <a:xfrm flipH="1">
            <a:off x="3682154" y="937822"/>
            <a:ext cx="497031" cy="0"/>
          </a:xfrm>
          <a:prstGeom prst="line">
            <a:avLst/>
          </a:prstGeom>
          <a:noFill/>
          <a:ln w="38100" cap="sq">
            <a:solidFill>
              <a:schemeClr val="bg1"/>
            </a:solidFill>
            <a:prstDash val="solid"/>
            <a:miter lim="800000"/>
            <a:headEnd/>
            <a:tailEnd/>
          </a:ln>
          <a:effectLst>
            <a:outerShdw dist="226187" dir="7740000" algn="tl" rotWithShape="0">
              <a:srgbClr val="000000">
                <a:alpha val="41000"/>
              </a:srgbClr>
            </a:outerShdw>
          </a:effectLst>
        </p:spPr>
        <p:txBody>
          <a:bodyPr/>
          <a:lstStyle/>
          <a:p>
            <a:pPr fontAlgn="auto">
              <a:spcBef>
                <a:spcPts val="0"/>
              </a:spcBef>
              <a:spcAft>
                <a:spcPts val="0"/>
              </a:spcAft>
            </a:pPr>
            <a:endParaRPr lang="en-US">
              <a:latin typeface="+mn-lt"/>
              <a:cs typeface="+mn-cs"/>
            </a:endParaRPr>
          </a:p>
        </p:txBody>
      </p:sp>
      <p:sp>
        <p:nvSpPr>
          <p:cNvPr id="54" name="Text Box 17"/>
          <p:cNvSpPr txBox="1">
            <a:spLocks noChangeArrowheads="1"/>
          </p:cNvSpPr>
          <p:nvPr/>
        </p:nvSpPr>
        <p:spPr bwMode="auto">
          <a:xfrm>
            <a:off x="3450126" y="2975145"/>
            <a:ext cx="1222476" cy="426101"/>
          </a:xfrm>
          <a:prstGeom prst="rect">
            <a:avLst/>
          </a:prstGeom>
          <a:noFill/>
          <a:ln w="9525">
            <a:noFill/>
            <a:miter lim="800000"/>
            <a:headEnd/>
            <a:tailEnd/>
          </a:ln>
        </p:spPr>
        <p:txBody>
          <a:bodyPr wrap="square">
            <a:noAutofit/>
          </a:bodyPr>
          <a:lstStyle/>
          <a:p>
            <a:pPr algn="ctr">
              <a:lnSpc>
                <a:spcPts val="2740"/>
              </a:lnSpc>
            </a:pPr>
            <a:r>
              <a:rPr lang="fr-FR" sz="2400" dirty="0">
                <a:solidFill>
                  <a:srgbClr val="07192B"/>
                </a:solidFill>
                <a:latin typeface="Lubalin Demi for IBM"/>
                <a:cs typeface="Lubalin Demi for IBM"/>
              </a:rPr>
              <a:t>1945</a:t>
            </a:r>
            <a:endParaRPr lang="fr-FR" sz="2000" dirty="0">
              <a:solidFill>
                <a:srgbClr val="07192B"/>
              </a:solidFill>
              <a:latin typeface="Lubalin Book for IBM"/>
              <a:cs typeface="Lubalin Book for IBM"/>
            </a:endParaRPr>
          </a:p>
        </p:txBody>
      </p:sp>
      <p:sp>
        <p:nvSpPr>
          <p:cNvPr id="60" name="ZoneTexte 4"/>
          <p:cNvSpPr txBox="1">
            <a:spLocks noChangeArrowheads="1"/>
          </p:cNvSpPr>
          <p:nvPr/>
        </p:nvSpPr>
        <p:spPr bwMode="auto">
          <a:xfrm>
            <a:off x="482165" y="718566"/>
            <a:ext cx="2828057" cy="1015663"/>
          </a:xfrm>
          <a:prstGeom prst="rect">
            <a:avLst/>
          </a:prstGeom>
          <a:noFill/>
          <a:ln w="9525">
            <a:noFill/>
            <a:miter lim="800000"/>
            <a:headEnd/>
            <a:tailEnd/>
          </a:ln>
        </p:spPr>
        <p:txBody>
          <a:bodyPr wrap="square">
            <a:spAutoFit/>
          </a:bodyPr>
          <a:lstStyle/>
          <a:p>
            <a:pPr>
              <a:buClr>
                <a:srgbClr val="4982C3"/>
              </a:buClr>
            </a:pPr>
            <a:r>
              <a:rPr lang="fr-FR" sz="1200" b="1" dirty="0">
                <a:solidFill>
                  <a:srgbClr val="FFFFFF"/>
                </a:solidFill>
                <a:latin typeface="Lubalin Book for IBM"/>
                <a:cs typeface="Lubalin Book for IBM"/>
              </a:rPr>
              <a:t>Défi du service du centenaire</a:t>
            </a:r>
          </a:p>
          <a:p>
            <a:pPr>
              <a:buClr>
                <a:srgbClr val="4982C3"/>
              </a:buClr>
            </a:pPr>
            <a:r>
              <a:rPr lang="fr-FR" sz="1200" dirty="0">
                <a:solidFill>
                  <a:srgbClr val="FFFFFF"/>
                </a:solidFill>
                <a:latin typeface="Lubalin Book for IBM"/>
                <a:cs typeface="Lubalin Book for IBM"/>
              </a:rPr>
              <a:t>Les Lions lancent le défi du service du centenaire, une initiative mondiale qui vise à aider 100 millions de personnes dans le monde.</a:t>
            </a:r>
          </a:p>
        </p:txBody>
      </p:sp>
      <p:grpSp>
        <p:nvGrpSpPr>
          <p:cNvPr id="61" name="Grouper 5"/>
          <p:cNvGrpSpPr/>
          <p:nvPr/>
        </p:nvGrpSpPr>
        <p:grpSpPr>
          <a:xfrm>
            <a:off x="3952024" y="1461018"/>
            <a:ext cx="1925318" cy="426101"/>
            <a:chOff x="3250272" y="3212723"/>
            <a:chExt cx="1925318" cy="426101"/>
          </a:xfrm>
        </p:grpSpPr>
        <p:sp>
          <p:nvSpPr>
            <p:cNvPr id="62" name="Line 25"/>
            <p:cNvSpPr>
              <a:spLocks noChangeShapeType="1"/>
            </p:cNvSpPr>
            <p:nvPr/>
          </p:nvSpPr>
          <p:spPr bwMode="auto">
            <a:xfrm flipH="1">
              <a:off x="4468777" y="3425957"/>
              <a:ext cx="498888" cy="0"/>
            </a:xfrm>
            <a:prstGeom prst="line">
              <a:avLst/>
            </a:prstGeom>
            <a:noFill/>
            <a:ln w="38100" cap="sq">
              <a:solidFill>
                <a:schemeClr val="bg1"/>
              </a:solidFill>
              <a:prstDash val="solid"/>
              <a:miter lim="800000"/>
              <a:headEnd/>
              <a:tailEnd/>
            </a:ln>
            <a:effectLst>
              <a:outerShdw dist="226187" dir="7740000" algn="tl" rotWithShape="0">
                <a:srgbClr val="000000">
                  <a:alpha val="41000"/>
                </a:srgbClr>
              </a:outerShdw>
            </a:effectLst>
          </p:spPr>
          <p:txBody>
            <a:bodyPr/>
            <a:lstStyle/>
            <a:p>
              <a:pPr fontAlgn="auto">
                <a:spcBef>
                  <a:spcPts val="0"/>
                </a:spcBef>
                <a:spcAft>
                  <a:spcPts val="0"/>
                </a:spcAft>
              </a:pPr>
              <a:endParaRPr lang="en-US">
                <a:latin typeface="+mn-lt"/>
                <a:cs typeface="+mn-cs"/>
              </a:endParaRPr>
            </a:p>
          </p:txBody>
        </p:sp>
        <p:sp>
          <p:nvSpPr>
            <p:cNvPr id="63" name="Ellipse 48"/>
            <p:cNvSpPr/>
            <p:nvPr/>
          </p:nvSpPr>
          <p:spPr>
            <a:xfrm>
              <a:off x="4996924" y="3338064"/>
              <a:ext cx="178666" cy="178666"/>
            </a:xfrm>
            <a:prstGeom prst="ellipse">
              <a:avLst/>
            </a:prstGeom>
            <a:solidFill>
              <a:srgbClr val="07192B"/>
            </a:solidFill>
            <a:ln w="19050" cmpd="sng">
              <a:solidFill>
                <a:schemeClr val="bg1"/>
              </a:solid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Rectangle à coins arrondis 26"/>
            <p:cNvSpPr/>
            <p:nvPr/>
          </p:nvSpPr>
          <p:spPr>
            <a:xfrm>
              <a:off x="3250272" y="3212723"/>
              <a:ext cx="1228252" cy="426101"/>
            </a:xfrm>
            <a:prstGeom prst="roundRect">
              <a:avLst>
                <a:gd name="adj" fmla="val 50000"/>
              </a:avLst>
            </a:prstGeom>
            <a:solidFill>
              <a:schemeClr val="bg1"/>
            </a:solidFill>
            <a:ln>
              <a:noFill/>
            </a:ln>
            <a:effectLst>
              <a:outerShdw dist="226187" dir="7740000" rotWithShape="0">
                <a:schemeClr val="tx1">
                  <a:alpha val="41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65" name="Text Box 17"/>
          <p:cNvSpPr txBox="1">
            <a:spLocks noChangeArrowheads="1"/>
          </p:cNvSpPr>
          <p:nvPr/>
        </p:nvSpPr>
        <p:spPr bwMode="auto">
          <a:xfrm>
            <a:off x="3954912" y="1468253"/>
            <a:ext cx="1222476" cy="426101"/>
          </a:xfrm>
          <a:prstGeom prst="rect">
            <a:avLst/>
          </a:prstGeom>
          <a:noFill/>
          <a:ln w="9525">
            <a:noFill/>
            <a:miter lim="800000"/>
            <a:headEnd/>
            <a:tailEnd/>
          </a:ln>
        </p:spPr>
        <p:txBody>
          <a:bodyPr wrap="square">
            <a:noAutofit/>
          </a:bodyPr>
          <a:lstStyle/>
          <a:p>
            <a:pPr algn="ctr">
              <a:lnSpc>
                <a:spcPts val="2740"/>
              </a:lnSpc>
            </a:pPr>
            <a:r>
              <a:rPr lang="fr-FR" sz="2400" dirty="0">
                <a:solidFill>
                  <a:srgbClr val="07192B"/>
                </a:solidFill>
                <a:latin typeface="Lubalin Demi for IBM"/>
                <a:cs typeface="Lubalin Demi for IBM"/>
              </a:rPr>
              <a:t>2010</a:t>
            </a:r>
            <a:endParaRPr lang="fr-FR" sz="2000" dirty="0">
              <a:solidFill>
                <a:srgbClr val="07192B"/>
              </a:solidFill>
              <a:latin typeface="Lubalin Book for IBM"/>
              <a:cs typeface="Lubalin Book for IBM"/>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136" y="1446353"/>
            <a:ext cx="698774" cy="377842"/>
          </a:xfrm>
          <a:prstGeom prst="rect">
            <a:avLst/>
          </a:prstGeom>
        </p:spPr>
      </p:pic>
      <p:pic>
        <p:nvPicPr>
          <p:cNvPr id="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80" y="3680680"/>
            <a:ext cx="564790" cy="81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7804" y="166514"/>
            <a:ext cx="451356" cy="293034"/>
          </a:xfrm>
          <a:prstGeom prst="rect">
            <a:avLst/>
          </a:prstGeom>
        </p:spPr>
      </p:pic>
      <p:sp>
        <p:nvSpPr>
          <p:cNvPr id="70" name="Titre 1"/>
          <p:cNvSpPr txBox="1">
            <a:spLocks/>
          </p:cNvSpPr>
          <p:nvPr/>
        </p:nvSpPr>
        <p:spPr bwMode="auto">
          <a:xfrm>
            <a:off x="2971015" y="38256"/>
            <a:ext cx="4354438" cy="5528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sz="3200" dirty="0">
                <a:solidFill>
                  <a:srgbClr val="FFCC00"/>
                </a:solidFill>
                <a:latin typeface="Lubalin Book for IBM"/>
                <a:cs typeface="Lubalin Book for IBM"/>
              </a:rPr>
              <a:t>   ans d’histoire</a:t>
            </a:r>
          </a:p>
        </p:txBody>
      </p:sp>
      <p:pic>
        <p:nvPicPr>
          <p:cNvPr id="5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018" y="2211670"/>
            <a:ext cx="857390" cy="4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4053" y="2829304"/>
            <a:ext cx="867468" cy="65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3779" y="4297760"/>
            <a:ext cx="515421"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a:extLst>
              <a:ext uri="{FF2B5EF4-FFF2-40B4-BE49-F238E27FC236}">
                <a16:creationId xmlns:a16="http://schemas.microsoft.com/office/drawing/2014/main" id="{0225902C-A919-E4A7-D5B0-D747082FE91A}"/>
              </a:ext>
            </a:extLst>
          </p:cNvPr>
          <p:cNvPicPr>
            <a:picLocks noChangeAspect="1"/>
          </p:cNvPicPr>
          <p:nvPr/>
        </p:nvPicPr>
        <p:blipFill>
          <a:blip r:embed="rId9"/>
          <a:stretch>
            <a:fillRect/>
          </a:stretch>
        </p:blipFill>
        <p:spPr>
          <a:xfrm>
            <a:off x="7924115" y="213736"/>
            <a:ext cx="776458" cy="73332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6993"/>
            <a:ext cx="9144000" cy="3107498"/>
          </a:xfrm>
          <a:custGeom>
            <a:avLst/>
            <a:gdLst>
              <a:gd name="connsiteX0" fmla="*/ 0 w 9144000"/>
              <a:gd name="connsiteY0" fmla="*/ 0 h 2603305"/>
              <a:gd name="connsiteX1" fmla="*/ 9144000 w 9144000"/>
              <a:gd name="connsiteY1" fmla="*/ 0 h 2603305"/>
              <a:gd name="connsiteX2" fmla="*/ 9144000 w 9144000"/>
              <a:gd name="connsiteY2" fmla="*/ 2603305 h 2603305"/>
              <a:gd name="connsiteX3" fmla="*/ 0 w 9144000"/>
              <a:gd name="connsiteY3" fmla="*/ 2603305 h 2603305"/>
              <a:gd name="connsiteX4" fmla="*/ 0 w 9144000"/>
              <a:gd name="connsiteY4" fmla="*/ 0 h 2603305"/>
              <a:gd name="connsiteX0" fmla="*/ 8141 w 9152141"/>
              <a:gd name="connsiteY0" fmla="*/ 0 h 2961539"/>
              <a:gd name="connsiteX1" fmla="*/ 9152141 w 9152141"/>
              <a:gd name="connsiteY1" fmla="*/ 0 h 2961539"/>
              <a:gd name="connsiteX2" fmla="*/ 9152141 w 9152141"/>
              <a:gd name="connsiteY2" fmla="*/ 2603305 h 2961539"/>
              <a:gd name="connsiteX3" fmla="*/ 0 w 9152141"/>
              <a:gd name="connsiteY3" fmla="*/ 2961539 h 2961539"/>
              <a:gd name="connsiteX4" fmla="*/ 8141 w 9152141"/>
              <a:gd name="connsiteY4" fmla="*/ 0 h 296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141" h="2961539">
                <a:moveTo>
                  <a:pt x="8141" y="0"/>
                </a:moveTo>
                <a:lnTo>
                  <a:pt x="9152141" y="0"/>
                </a:lnTo>
                <a:lnTo>
                  <a:pt x="9152141" y="2603305"/>
                </a:lnTo>
                <a:lnTo>
                  <a:pt x="0" y="2961539"/>
                </a:lnTo>
                <a:cubicBezTo>
                  <a:pt x="2714" y="1974359"/>
                  <a:pt x="5427" y="987180"/>
                  <a:pt x="8141" y="0"/>
                </a:cubicBezTo>
                <a:close/>
              </a:path>
            </a:pathLst>
          </a:custGeom>
          <a:solidFill>
            <a:srgbClr val="437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descr="CARTE MOND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57" y="654706"/>
            <a:ext cx="4070824" cy="1864320"/>
          </a:xfrm>
          <a:prstGeom prst="rect">
            <a:avLst/>
          </a:prstGeom>
        </p:spPr>
      </p:pic>
      <p:sp>
        <p:nvSpPr>
          <p:cNvPr id="15362" name="Titre 1"/>
          <p:cNvSpPr>
            <a:spLocks noGrp="1"/>
          </p:cNvSpPr>
          <p:nvPr>
            <p:ph type="title" idx="4294967295"/>
          </p:nvPr>
        </p:nvSpPr>
        <p:spPr>
          <a:xfrm>
            <a:off x="310954" y="10315"/>
            <a:ext cx="4886874" cy="3080190"/>
          </a:xfrm>
          <a:noFill/>
        </p:spPr>
        <p:txBody>
          <a:bodyPr/>
          <a:lstStyle/>
          <a:p>
            <a:pPr algn="l" eaLnBrk="1" hangingPunct="1"/>
            <a:r>
              <a:rPr lang="fr-FR" sz="2000" dirty="0">
                <a:solidFill>
                  <a:schemeClr val="bg1"/>
                </a:solidFill>
                <a:cs typeface="Lubalin Book for IBM"/>
              </a:rPr>
              <a:t>Aujourd’hui, le Lions Clubs International compte plus de 1 400 000 membres </a:t>
            </a:r>
            <a:br>
              <a:rPr lang="fr-FR" sz="2000" dirty="0">
                <a:solidFill>
                  <a:schemeClr val="bg1"/>
                </a:solidFill>
                <a:cs typeface="Lubalin Book for IBM"/>
              </a:rPr>
            </a:br>
            <a:r>
              <a:rPr lang="fr-FR" sz="2000" dirty="0">
                <a:solidFill>
                  <a:schemeClr val="bg1"/>
                </a:solidFill>
                <a:cs typeface="Lubalin Book for IBM"/>
              </a:rPr>
              <a:t>répartis dans plus de 46 000 clubs </a:t>
            </a:r>
            <a:br>
              <a:rPr lang="fr-FR" sz="2000" dirty="0">
                <a:solidFill>
                  <a:schemeClr val="bg1"/>
                </a:solidFill>
                <a:cs typeface="Lubalin Book for IBM"/>
              </a:rPr>
            </a:br>
            <a:r>
              <a:rPr lang="fr-FR" sz="2000" dirty="0">
                <a:solidFill>
                  <a:schemeClr val="bg1"/>
                </a:solidFill>
                <a:cs typeface="Lubalin Book for IBM"/>
              </a:rPr>
              <a:t>et 220 pays et régions qui interviennent à titre bénévole dans des domaines aussi variés que </a:t>
            </a:r>
            <a:r>
              <a:rPr lang="fr-FR" sz="2000" b="1" i="1" dirty="0">
                <a:solidFill>
                  <a:schemeClr val="bg1"/>
                </a:solidFill>
                <a:cs typeface="Lubalin Book for IBM"/>
              </a:rPr>
              <a:t>la santé, l’éducation, l’environnement, l’aide sociale et humanitaire, la culture et </a:t>
            </a:r>
            <a:br>
              <a:rPr lang="fr-FR" sz="2000" b="1" i="1" dirty="0">
                <a:solidFill>
                  <a:schemeClr val="bg1"/>
                </a:solidFill>
                <a:cs typeface="Lubalin Book for IBM"/>
              </a:rPr>
            </a:br>
            <a:r>
              <a:rPr lang="fr-FR" sz="2000" b="1" i="1" dirty="0">
                <a:solidFill>
                  <a:schemeClr val="bg1"/>
                </a:solidFill>
                <a:cs typeface="Lubalin Book for IBM"/>
              </a:rPr>
              <a:t>les secours d’urgence aux sinistrés…</a:t>
            </a:r>
          </a:p>
        </p:txBody>
      </p:sp>
      <p:pic>
        <p:nvPicPr>
          <p:cNvPr id="10" name="Picture 7" descr="C:\Users\Alain\Lions\Lions (Commissions)\EML\District IDFO\Nouveaux Lion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3963" y="2096001"/>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1" name="Picture 8" descr="C:\Users\Alain\Lions\Lions (Commissions)\EML\District IDFO\Nouveaux Lions\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4489" y="1702411"/>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2" name="Picture 9" descr="C:\Users\Alain\Lions\Lions (Commissions)\EML\District IDFO\Nouveaux Lions\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3902" y="812180"/>
            <a:ext cx="213165" cy="240969"/>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3" name="Picture 10" descr="C:\Users\Alain\Lions\Lions (Commissions)\EML\District IDFO\Nouveaux Lions\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5861" y="812180"/>
            <a:ext cx="213165" cy="240969"/>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4" name="Picture 11" descr="C:\Users\Alain\Lions\Lions (Commissions)\EML\District IDFO\Nouveaux Lions\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1990" y="1209734"/>
            <a:ext cx="213165" cy="240969"/>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5" name="Picture 15" descr="C:\Users\Alain\Lions\Lions (Commissions)\EML\District IDFO\Nouveaux Lions\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0150" y="1506418"/>
            <a:ext cx="213165" cy="240969"/>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6" name="Picture 12" descr="C:\Users\Alain\Lions\Lions (Commissions)\EML\District IDFO\Nouveaux Lions\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09471" y="1277498"/>
            <a:ext cx="213165" cy="240969"/>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7" name="Picture 13" descr="C:\Users\Alain\Lions\Lions (Commissions)\EML\District IDFO\Nouveaux Lions\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3068" y="659090"/>
            <a:ext cx="213165" cy="240969"/>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8" name="Picture 14" descr="C:\Users\Alain\Lions\Lions (Commissions)\EML\District IDFO\Nouveaux Lions\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61752" y="932665"/>
            <a:ext cx="213165" cy="240969"/>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19" name="Picture 16" descr="C:\Users\Alain\Lions\Lions (Commissions)\EML\District IDFO\Nouveaux Lions\1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7358" y="1209670"/>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0" name="Picture 17" descr="C:\Users\Alain\Lions\Lions (Commissions)\EML\District IDFO\Nouveaux Lions\1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66995" y="451445"/>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1" name="Picture 18" descr="C:\Users\Alain\Lions\Lions (Commissions)\EML\District IDFO\Nouveaux Lions\1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72802" y="2045017"/>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3" name="Picture 19" descr="C:\Users\Alain\Lions\Lions (Commissions)\EML\District IDFO\Nouveaux Lions\2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79667" y="571116"/>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4" name="Picture 20" descr="C:\Users\Alain\Lions\Lions (Commissions)\EML\District IDFO\Nouveaux Lions\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92889" y="992093"/>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5" name="Picture 21" descr="C:\Users\Alain\Lions\Lions (Commissions)\EML\District IDFO\Nouveaux Lions\2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83527" y="691632"/>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6" name="Picture 22" descr="C:\Users\Alain\Lions\Lions (Commissions)\EML\District IDFO\Nouveaux Lions\19.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51963" y="1109260"/>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7" name="Picture 23" descr="C:\Users\Alain\Lions\Lions (Commissions)\EML\District IDFO\Nouveaux Lions\18.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04415" y="1453015"/>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8" name="Picture 24" descr="C:\Users\Alain\Lions\Lions (Commissions)\EML\District IDFO\Nouveaux Lions\17.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99500" y="1635042"/>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29" name="Picture 25" descr="C:\Users\Alain\Lions\Lions (Commissions)\EML\District IDFO\Nouveaux Lions\16.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806087" y="1664396"/>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30" name="Picture 26" descr="C:\Users\Alain\Lions\Lions (Commissions)\EML\District IDFO\Nouveaux Lions\14.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931352" y="2045018"/>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31" name="Picture 27" descr="C:\Users\Alain\Lions\Lions (Commissions)\EML\District IDFO\Nouveaux Lions\13.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232667" y="2216518"/>
            <a:ext cx="213222" cy="241033"/>
          </a:xfrm>
          <a:prstGeom prst="rect">
            <a:avLst/>
          </a:prstGeom>
          <a:noFill/>
          <a:ln w="12700">
            <a:solidFill>
              <a:srgbClr val="EBB700"/>
            </a:solidFill>
          </a:ln>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EDF5BCC3-6EA5-1D0D-87F8-55ACBEB0D10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646010" y="3060446"/>
            <a:ext cx="7497990" cy="2061947"/>
          </a:xfrm>
          <a:prstGeom prst="rect">
            <a:avLst/>
          </a:prstGeom>
        </p:spPr>
      </p:pic>
      <p:pic>
        <p:nvPicPr>
          <p:cNvPr id="32" name="Image 31">
            <a:extLst>
              <a:ext uri="{FF2B5EF4-FFF2-40B4-BE49-F238E27FC236}">
                <a16:creationId xmlns:a16="http://schemas.microsoft.com/office/drawing/2014/main" id="{8182929C-7B37-FCC6-4A71-44C27CEF2BA1}"/>
              </a:ext>
            </a:extLst>
          </p:cNvPr>
          <p:cNvPicPr>
            <a:picLocks noChangeAspect="1"/>
          </p:cNvPicPr>
          <p:nvPr/>
        </p:nvPicPr>
        <p:blipFill>
          <a:blip r:embed="rId26"/>
          <a:stretch>
            <a:fillRect/>
          </a:stretch>
        </p:blipFill>
        <p:spPr>
          <a:xfrm>
            <a:off x="145311" y="3306763"/>
            <a:ext cx="1500699" cy="1417328"/>
          </a:xfrm>
          <a:prstGeom prst="rect">
            <a:avLst/>
          </a:prstGeom>
        </p:spPr>
      </p:pic>
    </p:spTree>
    <p:extLst>
      <p:ext uri="{BB962C8B-B14F-4D97-AF65-F5344CB8AC3E}">
        <p14:creationId xmlns:p14="http://schemas.microsoft.com/office/powerpoint/2010/main" val="2786378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41564"/>
            <a:ext cx="9144000" cy="2953397"/>
          </a:xfrm>
          <a:custGeom>
            <a:avLst/>
            <a:gdLst>
              <a:gd name="connsiteX0" fmla="*/ 0 w 9144000"/>
              <a:gd name="connsiteY0" fmla="*/ 0 h 2603305"/>
              <a:gd name="connsiteX1" fmla="*/ 9144000 w 9144000"/>
              <a:gd name="connsiteY1" fmla="*/ 0 h 2603305"/>
              <a:gd name="connsiteX2" fmla="*/ 9144000 w 9144000"/>
              <a:gd name="connsiteY2" fmla="*/ 2603305 h 2603305"/>
              <a:gd name="connsiteX3" fmla="*/ 0 w 9144000"/>
              <a:gd name="connsiteY3" fmla="*/ 2603305 h 2603305"/>
              <a:gd name="connsiteX4" fmla="*/ 0 w 9144000"/>
              <a:gd name="connsiteY4" fmla="*/ 0 h 2603305"/>
              <a:gd name="connsiteX0" fmla="*/ 0 w 9144000"/>
              <a:gd name="connsiteY0" fmla="*/ 0 h 2953397"/>
              <a:gd name="connsiteX1" fmla="*/ 9144000 w 9144000"/>
              <a:gd name="connsiteY1" fmla="*/ 0 h 2953397"/>
              <a:gd name="connsiteX2" fmla="*/ 9144000 w 9144000"/>
              <a:gd name="connsiteY2" fmla="*/ 2603305 h 2953397"/>
              <a:gd name="connsiteX3" fmla="*/ 0 w 9144000"/>
              <a:gd name="connsiteY3" fmla="*/ 2953397 h 2953397"/>
              <a:gd name="connsiteX4" fmla="*/ 0 w 9144000"/>
              <a:gd name="connsiteY4" fmla="*/ 0 h 295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953397">
                <a:moveTo>
                  <a:pt x="0" y="0"/>
                </a:moveTo>
                <a:lnTo>
                  <a:pt x="9144000" y="0"/>
                </a:lnTo>
                <a:lnTo>
                  <a:pt x="9144000" y="2603305"/>
                </a:lnTo>
                <a:lnTo>
                  <a:pt x="0" y="2953397"/>
                </a:lnTo>
                <a:lnTo>
                  <a:pt x="0" y="0"/>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4" name="Image 2" descr="Carte FRANCE3.png"/>
          <p:cNvPicPr>
            <a:picLocks noChangeAspect="1"/>
          </p:cNvPicPr>
          <p:nvPr/>
        </p:nvPicPr>
        <p:blipFill rotWithShape="1">
          <a:blip r:embed="rId3">
            <a:extLst>
              <a:ext uri="{28A0092B-C50C-407E-A947-70E740481C1C}">
                <a14:useLocalDpi xmlns:a14="http://schemas.microsoft.com/office/drawing/2010/main" val="0"/>
              </a:ext>
            </a:extLst>
          </a:blip>
          <a:srcRect l="23546" r="24103" b="-3485"/>
          <a:stretch/>
        </p:blipFill>
        <p:spPr>
          <a:xfrm>
            <a:off x="4638881" y="303059"/>
            <a:ext cx="2592780" cy="2347277"/>
          </a:xfrm>
          <a:prstGeom prst="rect">
            <a:avLst/>
          </a:prstGeom>
        </p:spPr>
      </p:pic>
      <p:sp>
        <p:nvSpPr>
          <p:cNvPr id="15374" name="Rectangle 7"/>
          <p:cNvSpPr>
            <a:spLocks noChangeArrowheads="1"/>
          </p:cNvSpPr>
          <p:nvPr/>
        </p:nvSpPr>
        <p:spPr bwMode="auto">
          <a:xfrm>
            <a:off x="1876919" y="3277684"/>
            <a:ext cx="5390161" cy="1562757"/>
          </a:xfrm>
          <a:prstGeom prst="rect">
            <a:avLst/>
          </a:prstGeom>
          <a:noFill/>
          <a:ln w="9525">
            <a:noFill/>
            <a:miter lim="800000"/>
            <a:headEnd/>
            <a:tailEnd/>
          </a:ln>
        </p:spPr>
        <p:txBody>
          <a:bodyPr>
            <a:noAutofit/>
          </a:bodyPr>
          <a:lstStyle/>
          <a:p>
            <a:r>
              <a:rPr lang="fr-FR" dirty="0">
                <a:solidFill>
                  <a:srgbClr val="4371B3"/>
                </a:solidFill>
                <a:latin typeface="Lubalin Book for IBM"/>
                <a:cs typeface="Lubalin Book for IBM"/>
              </a:rPr>
              <a:t>        </a:t>
            </a:r>
            <a:r>
              <a:rPr lang="fr-FR" sz="1600" b="1" dirty="0">
                <a:solidFill>
                  <a:srgbClr val="4371B3"/>
                </a:solidFill>
                <a:latin typeface="Lubalin Demi for IBM"/>
                <a:cs typeface="Lubalin Demi for IBM"/>
              </a:rPr>
              <a:t>23 000</a:t>
            </a:r>
            <a:r>
              <a:rPr lang="fr-FR" sz="1600" dirty="0">
                <a:solidFill>
                  <a:srgbClr val="4371B3"/>
                </a:solidFill>
                <a:latin typeface="Lubalin Demi for IBM"/>
                <a:cs typeface="Lubalin Demi for IBM"/>
              </a:rPr>
              <a:t>   membres</a:t>
            </a:r>
          </a:p>
          <a:p>
            <a:r>
              <a:rPr lang="fr-FR" sz="1600" dirty="0">
                <a:solidFill>
                  <a:srgbClr val="4371B3"/>
                </a:solidFill>
                <a:latin typeface="Lubalin Demi for IBM"/>
                <a:cs typeface="Lubalin Demi for IBM"/>
              </a:rPr>
              <a:t>          </a:t>
            </a:r>
            <a:r>
              <a:rPr lang="fr-FR" sz="1600" b="1" dirty="0">
                <a:solidFill>
                  <a:srgbClr val="4371B3"/>
                </a:solidFill>
                <a:latin typeface="Lubalin Demi for IBM"/>
                <a:cs typeface="Lubalin Demi for IBM"/>
              </a:rPr>
              <a:t>1 200</a:t>
            </a:r>
            <a:r>
              <a:rPr lang="fr-FR" sz="1600" dirty="0">
                <a:solidFill>
                  <a:srgbClr val="4371B3"/>
                </a:solidFill>
                <a:latin typeface="Lubalin Demi for IBM"/>
                <a:cs typeface="Lubalin Demi for IBM"/>
              </a:rPr>
              <a:t>   clubs</a:t>
            </a:r>
          </a:p>
          <a:p>
            <a:r>
              <a:rPr lang="fr-FR" sz="1600" dirty="0">
                <a:solidFill>
                  <a:srgbClr val="4371B3"/>
                </a:solidFill>
                <a:latin typeface="Lubalin Demi for IBM"/>
                <a:cs typeface="Lubalin Demi for IBM"/>
              </a:rPr>
              <a:t>          </a:t>
            </a:r>
            <a:r>
              <a:rPr lang="fr-FR" sz="1600" b="1" dirty="0">
                <a:solidFill>
                  <a:srgbClr val="4371B3"/>
                </a:solidFill>
                <a:latin typeface="Lubalin Demi for IBM"/>
                <a:cs typeface="Lubalin Demi for IBM"/>
              </a:rPr>
              <a:t>5 000</a:t>
            </a:r>
            <a:r>
              <a:rPr lang="fr-FR" sz="1600" dirty="0">
                <a:solidFill>
                  <a:srgbClr val="4371B3"/>
                </a:solidFill>
                <a:latin typeface="Lubalin Demi for IBM"/>
                <a:cs typeface="Lubalin Demi for IBM"/>
              </a:rPr>
              <a:t>   manifestations annuelles</a:t>
            </a:r>
          </a:p>
          <a:p>
            <a:r>
              <a:rPr lang="fr-FR" sz="1600" dirty="0">
                <a:solidFill>
                  <a:srgbClr val="4371B3"/>
                </a:solidFill>
                <a:latin typeface="Lubalin Demi for IBM"/>
                <a:cs typeface="Lubalin Demi for IBM"/>
              </a:rPr>
              <a:t> </a:t>
            </a:r>
            <a:r>
              <a:rPr lang="fr-FR" sz="1600" b="1" dirty="0">
                <a:solidFill>
                  <a:srgbClr val="4371B3"/>
                </a:solidFill>
                <a:latin typeface="Lubalin Demi for IBM"/>
                <a:cs typeface="Lubalin Demi for IBM"/>
              </a:rPr>
              <a:t>20 000 000</a:t>
            </a:r>
            <a:r>
              <a:rPr lang="fr-FR" sz="1600" dirty="0">
                <a:solidFill>
                  <a:srgbClr val="4371B3"/>
                </a:solidFill>
                <a:latin typeface="Lubalin Demi for IBM"/>
                <a:cs typeface="Lubalin Demi for IBM"/>
              </a:rPr>
              <a:t>   euros collectés et reversés</a:t>
            </a:r>
          </a:p>
          <a:p>
            <a:r>
              <a:rPr lang="fr-FR" sz="1600" dirty="0">
                <a:solidFill>
                  <a:srgbClr val="4371B3"/>
                </a:solidFill>
                <a:latin typeface="Lubalin Demi for IBM"/>
                <a:cs typeface="Lubalin Demi for IBM"/>
              </a:rPr>
              <a:t>   </a:t>
            </a:r>
            <a:r>
              <a:rPr lang="fr-FR" sz="1600" b="1" dirty="0">
                <a:solidFill>
                  <a:srgbClr val="4371B3"/>
                </a:solidFill>
                <a:latin typeface="Lubalin Demi for IBM"/>
                <a:cs typeface="Lubalin Demi for IBM"/>
              </a:rPr>
              <a:t>1 400 000</a:t>
            </a:r>
            <a:r>
              <a:rPr lang="fr-FR" sz="1600" dirty="0">
                <a:solidFill>
                  <a:srgbClr val="4371B3"/>
                </a:solidFill>
                <a:latin typeface="Lubalin Demi for IBM"/>
                <a:cs typeface="Lubalin Demi for IBM"/>
              </a:rPr>
              <a:t>   heures de bénévolat</a:t>
            </a:r>
          </a:p>
          <a:p>
            <a:r>
              <a:rPr lang="fr-FR" sz="1600" dirty="0">
                <a:solidFill>
                  <a:srgbClr val="4371B3"/>
                </a:solidFill>
                <a:latin typeface="Lubalin Demi for IBM"/>
                <a:cs typeface="Lubalin Demi for IBM"/>
              </a:rPr>
              <a:t>  </a:t>
            </a:r>
            <a:r>
              <a:rPr lang="fr-FR" sz="1600" b="1" dirty="0">
                <a:solidFill>
                  <a:srgbClr val="4371B3"/>
                </a:solidFill>
                <a:latin typeface="Lubalin Demi for IBM"/>
                <a:cs typeface="Lubalin Demi for IBM"/>
              </a:rPr>
              <a:t>2 500 000 personnes servies</a:t>
            </a:r>
          </a:p>
          <a:p>
            <a:endParaRPr lang="fr-FR" sz="1600" dirty="0">
              <a:solidFill>
                <a:srgbClr val="4371B3"/>
              </a:solidFill>
              <a:latin typeface="Lubalin Demi for IBM"/>
              <a:cs typeface="Lubalin Demi for IBM"/>
            </a:endParaRPr>
          </a:p>
          <a:p>
            <a:endParaRPr lang="fr-FR" dirty="0">
              <a:solidFill>
                <a:srgbClr val="4371B3"/>
              </a:solidFill>
              <a:latin typeface="Lubalin Demi for IBM"/>
              <a:cs typeface="Lubalin Demi for IBM"/>
            </a:endParaRPr>
          </a:p>
        </p:txBody>
      </p:sp>
      <p:sp>
        <p:nvSpPr>
          <p:cNvPr id="15375" name="Text Box 16"/>
          <p:cNvSpPr txBox="1">
            <a:spLocks noChangeArrowheads="1"/>
          </p:cNvSpPr>
          <p:nvPr/>
        </p:nvSpPr>
        <p:spPr bwMode="auto">
          <a:xfrm>
            <a:off x="1782661" y="2885933"/>
            <a:ext cx="6509173" cy="461665"/>
          </a:xfrm>
          <a:prstGeom prst="rect">
            <a:avLst/>
          </a:prstGeom>
          <a:noFill/>
          <a:ln w="9525">
            <a:noFill/>
            <a:miter lim="800000"/>
            <a:headEnd/>
            <a:tailEnd/>
          </a:ln>
        </p:spPr>
        <p:txBody>
          <a:bodyPr wrap="square">
            <a:spAutoFit/>
          </a:bodyPr>
          <a:lstStyle/>
          <a:p>
            <a:pPr>
              <a:spcBef>
                <a:spcPts val="0"/>
              </a:spcBef>
            </a:pPr>
            <a:r>
              <a:rPr lang="fr-FR" sz="2400" dirty="0">
                <a:solidFill>
                  <a:srgbClr val="416FB4"/>
                </a:solidFill>
                <a:latin typeface="Lubalin Book for IBM"/>
                <a:ea typeface="+mj-ea"/>
                <a:cs typeface="Lubalin Book for IBM"/>
              </a:rPr>
              <a:t>En 2021-2022, le LIONS CLUB France c’est:</a:t>
            </a:r>
          </a:p>
        </p:txBody>
      </p:sp>
      <p:sp>
        <p:nvSpPr>
          <p:cNvPr id="15362" name="Titre 1"/>
          <p:cNvSpPr>
            <a:spLocks noGrp="1"/>
          </p:cNvSpPr>
          <p:nvPr>
            <p:ph type="title" idx="4294967295"/>
          </p:nvPr>
        </p:nvSpPr>
        <p:spPr>
          <a:xfrm>
            <a:off x="488704" y="15132"/>
            <a:ext cx="3641529" cy="1972339"/>
          </a:xfrm>
          <a:noFill/>
        </p:spPr>
        <p:txBody>
          <a:bodyPr/>
          <a:lstStyle/>
          <a:p>
            <a:pPr algn="l" eaLnBrk="1" hangingPunct="1"/>
            <a:r>
              <a:rPr lang="fr-FR" sz="2800" dirty="0">
                <a:solidFill>
                  <a:schemeClr val="bg1"/>
                </a:solidFill>
                <a:latin typeface="Lubalin Book for IBM"/>
                <a:cs typeface="Lubalin Book for IBM"/>
              </a:rPr>
              <a:t>En France, </a:t>
            </a:r>
            <a:br>
              <a:rPr lang="fr-FR" sz="2800" dirty="0">
                <a:solidFill>
                  <a:schemeClr val="bg1"/>
                </a:solidFill>
                <a:latin typeface="Lubalin Book for IBM"/>
                <a:cs typeface="Lubalin Book for IBM"/>
              </a:rPr>
            </a:br>
            <a:r>
              <a:rPr lang="fr-FR" sz="2800" dirty="0">
                <a:solidFill>
                  <a:schemeClr val="bg1"/>
                </a:solidFill>
                <a:latin typeface="Lubalin Book for IBM"/>
                <a:cs typeface="Lubalin Book for IBM"/>
              </a:rPr>
              <a:t>le Premier Lions Club est créé à Paris en 1948</a:t>
            </a:r>
          </a:p>
        </p:txBody>
      </p:sp>
      <p:sp>
        <p:nvSpPr>
          <p:cNvPr id="43" name="Rectangle 187"/>
          <p:cNvSpPr>
            <a:spLocks noChangeArrowheads="1"/>
          </p:cNvSpPr>
          <p:nvPr/>
        </p:nvSpPr>
        <p:spPr bwMode="auto">
          <a:xfrm>
            <a:off x="7189523" y="1295906"/>
            <a:ext cx="1954477" cy="523220"/>
          </a:xfrm>
          <a:prstGeom prst="rect">
            <a:avLst/>
          </a:prstGeom>
          <a:noFill/>
          <a:ln w="9525">
            <a:noFill/>
            <a:miter lim="800000"/>
            <a:headEnd/>
            <a:tailEnd/>
          </a:ln>
        </p:spPr>
        <p:txBody>
          <a:bodyPr wrap="square">
            <a:spAutoFit/>
          </a:bodyPr>
          <a:lstStyle/>
          <a:p>
            <a:r>
              <a:rPr lang="fr-FR" sz="1400" b="1" dirty="0">
                <a:solidFill>
                  <a:schemeClr val="bg1"/>
                </a:solidFill>
                <a:latin typeface="Lubalin Book for IBM"/>
                <a:cs typeface="Lubalin Book for IBM"/>
              </a:rPr>
              <a:t>Maison des Lions</a:t>
            </a:r>
            <a:br>
              <a:rPr lang="fr-FR" sz="1400" dirty="0">
                <a:solidFill>
                  <a:schemeClr val="bg1"/>
                </a:solidFill>
                <a:latin typeface="Lubalin Book for IBM"/>
                <a:cs typeface="Lubalin Book for IBM"/>
              </a:rPr>
            </a:br>
            <a:r>
              <a:rPr lang="fr-FR" sz="1400" dirty="0">
                <a:solidFill>
                  <a:schemeClr val="bg1"/>
                </a:solidFill>
                <a:latin typeface="Lubalin Book for IBM"/>
                <a:cs typeface="Lubalin Book for IBM"/>
              </a:rPr>
              <a:t> Paris</a:t>
            </a:r>
          </a:p>
        </p:txBody>
      </p:sp>
      <p:sp>
        <p:nvSpPr>
          <p:cNvPr id="46" name="Line 25"/>
          <p:cNvSpPr>
            <a:spLocks noChangeShapeType="1"/>
          </p:cNvSpPr>
          <p:nvPr/>
        </p:nvSpPr>
        <p:spPr bwMode="auto">
          <a:xfrm flipH="1" flipV="1">
            <a:off x="6062649" y="975489"/>
            <a:ext cx="1126874" cy="500752"/>
          </a:xfrm>
          <a:prstGeom prst="line">
            <a:avLst/>
          </a:prstGeom>
          <a:noFill/>
          <a:ln w="38100" cap="rnd">
            <a:solidFill>
              <a:schemeClr val="bg1"/>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59" name="Ellipse 22"/>
          <p:cNvSpPr/>
          <p:nvPr/>
        </p:nvSpPr>
        <p:spPr>
          <a:xfrm>
            <a:off x="5839346" y="777999"/>
            <a:ext cx="223303" cy="223303"/>
          </a:xfrm>
          <a:prstGeom prst="ellipse">
            <a:avLst/>
          </a:prstGeom>
          <a:solidFill>
            <a:schemeClr val="bg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Ellipse 41"/>
          <p:cNvSpPr/>
          <p:nvPr/>
        </p:nvSpPr>
        <p:spPr>
          <a:xfrm>
            <a:off x="5877215" y="831594"/>
            <a:ext cx="116111" cy="116111"/>
          </a:xfrm>
          <a:prstGeom prst="ellipse">
            <a:avLst/>
          </a:prstGeom>
          <a:solidFill>
            <a:srgbClr val="FFFFFF"/>
          </a:solidFill>
          <a:ln w="28575"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8" name="Picture 4" descr="http://www.liliaupaysdesmerveilles.com/wp-content/uploads/2013/05/drapeau-fran%C3%A7ai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703" y="3122507"/>
            <a:ext cx="1475737" cy="168572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A16BE186-BFA3-18F8-7069-9D2E64F2DD2C}"/>
              </a:ext>
            </a:extLst>
          </p:cNvPr>
          <p:cNvPicPr>
            <a:picLocks noChangeAspect="1"/>
          </p:cNvPicPr>
          <p:nvPr/>
        </p:nvPicPr>
        <p:blipFill>
          <a:blip r:embed="rId5"/>
          <a:stretch>
            <a:fillRect/>
          </a:stretch>
        </p:blipFill>
        <p:spPr>
          <a:xfrm>
            <a:off x="7688839" y="237558"/>
            <a:ext cx="966590" cy="912891"/>
          </a:xfrm>
          <a:prstGeom prst="rect">
            <a:avLst/>
          </a:prstGeom>
        </p:spPr>
      </p:pic>
      <p:sp>
        <p:nvSpPr>
          <p:cNvPr id="4" name="ZoneTexte 3">
            <a:extLst>
              <a:ext uri="{FF2B5EF4-FFF2-40B4-BE49-F238E27FC236}">
                <a16:creationId xmlns:a16="http://schemas.microsoft.com/office/drawing/2014/main" id="{74A64558-27B4-9C99-58FF-28724EC570B0}"/>
              </a:ext>
            </a:extLst>
          </p:cNvPr>
          <p:cNvSpPr txBox="1"/>
          <p:nvPr/>
        </p:nvSpPr>
        <p:spPr bwMode="auto">
          <a:xfrm>
            <a:off x="6062649" y="3576456"/>
            <a:ext cx="2602205" cy="1077218"/>
          </a:xfrm>
          <a:prstGeom prst="rect">
            <a:avLst/>
          </a:prstGeom>
          <a:solidFill>
            <a:srgbClr val="002060"/>
          </a:solidFill>
          <a:ln w="9525">
            <a:noFill/>
            <a:miter lim="800000"/>
            <a:headEnd/>
            <a:tailEnd/>
          </a:ln>
        </p:spPr>
        <p:txBody>
          <a:bodyPr wrap="square">
            <a:spAutoFit/>
          </a:bodyPr>
          <a:lstStyle/>
          <a:p>
            <a:r>
              <a:rPr lang="fr-FR" sz="1600" b="1" dirty="0">
                <a:solidFill>
                  <a:schemeClr val="bg1"/>
                </a:solidFill>
              </a:rPr>
              <a:t>LE SAVIEZ-VOUS ? </a:t>
            </a:r>
          </a:p>
          <a:p>
            <a:r>
              <a:rPr lang="fr-FR" sz="1200" dirty="0">
                <a:solidFill>
                  <a:schemeClr val="bg1"/>
                </a:solidFill>
              </a:rPr>
              <a:t>1 400 000 heures de bénévolat, c’est l’équivalent du travail accompli par une entreprise de 750 salariés à plein temps. </a:t>
            </a:r>
          </a:p>
        </p:txBody>
      </p:sp>
    </p:spTree>
    <p:extLst>
      <p:ext uri="{BB962C8B-B14F-4D97-AF65-F5344CB8AC3E}">
        <p14:creationId xmlns:p14="http://schemas.microsoft.com/office/powerpoint/2010/main" val="3220173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84"/>
          <p:cNvSpPr/>
          <p:nvPr/>
        </p:nvSpPr>
        <p:spPr>
          <a:xfrm>
            <a:off x="2201683" y="7937"/>
            <a:ext cx="4654496" cy="5143500"/>
          </a:xfrm>
          <a:custGeom>
            <a:avLst/>
            <a:gdLst/>
            <a:ahLst/>
            <a:cxnLst/>
            <a:rect l="l" t="t" r="r" b="b"/>
            <a:pathLst>
              <a:path w="4654496" h="5143500">
                <a:moveTo>
                  <a:pt x="1628510" y="0"/>
                </a:moveTo>
                <a:lnTo>
                  <a:pt x="4654496" y="0"/>
                </a:lnTo>
                <a:lnTo>
                  <a:pt x="3025986" y="5143500"/>
                </a:lnTo>
                <a:lnTo>
                  <a:pt x="0" y="5143500"/>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702" name="AutoShape 2" descr="data:image/jpeg;base64,/9j/4AAQSkZJRgABAQAAAQABAAD/2wCEAAkGBhQSERUUExQVFRUWFxgYFxUXGBcYFxQUFxgVFxcVFxcXHCYeFxkjGhcUHy8gJCcpLCwsFR4xNTAqNSYrLCkBCQoKDgwOGg8PGiwkHyQsLCwsLCwsLCwsLCwsKSwsLCwsLCwpLCwsLCwsLCwsLCwsLCwsLCwsLCwsLCwsLCwsLP/AABEIAMIBAwMBIgACEQEDEQH/xAAcAAAABwEBAAAAAAAAAAAAAAAAAgMEBQYHAQj/xABGEAABAwEFBAcFBQUHAwUAAAABAAIRAwQFEiExBkFRYQcTInGBkaEyscHR8BQjQlJiM3KCouEkQ4OSssLxU5PSCBUXY3P/xAAaAQACAwEBAAAAAAAAAAAAAAABAgADBAUG/8QAMBEAAgIBAwMDAQUJAAAAAAAAAAECEQMSITEEE0EyUWEiBRRxkdEVI0KBocHh8PH/2gAMAwEAAhEDEQA/AK1TfmpJloyUSDmnc5LjyhZvjkoWqWjtBK/ackye7MIxOir7f0j9x6hanXOIpZ9tIHwTBrsyu1ShLGqVhjke49NfUH6CZVH5o9UymzanFNGAryWI2kpuG5JxXKI0ZLTHYoluhkdfFSBbDe4R9eqbUac1AOc+AzT+szLvP18EzZWxFlLsHy8/orrKnaAIIIDgeGUCQpChZwW5jUz5fRTJ9P72OUe4oR5EZpfR9TwWIvO+q93gxrB8CvNtapicSd5J8816ZsTepuYu4Wes/wAXCo73ALzGuitoopjywIIIKDgQQQUIBBBBQgEEEFCAQQQUIBBBBQgE7sA9v93/AHNTRObIcndw96gGKGx1HkYWPdOkNJnOMoGechOKWzNpdpQqZRMtjVzmDX9THjvaeCs13bZUqNg6k4uuDKzWkDJpc4Gln/i1zyLRxTq8ekmkXtNOm/C01znhEl7T1J1/DUdUef3kCFeobBWxzZFIRnrUpNORI0Lp3LqJf209S0Wh9VhNNjsOFkzhDWtbu4xPigiNsWYjNO9yaWW7Az2RE8yfeU7FkPFZFhLNYnvCO92iUFi5owsIQXT7UTu+RtTOZXHVCTEb1IMukb8vf5J0yg0ZCfElWLonLyI+qUSvOu2qcQBqveGSGMBGQgThzJPNGsd0VnUBW6t4gdomZDhqHNJkZjgrBgEzAnjv89VZtkryBLaD2BzSXOl2fAxBy3LT90VU2Z/vO90Z1a7O5sYmubOkgifNJNGSvPSoA2nSMxDyBw009FRaNQEZELDkx6J0a4T1xsUu6n2nHgI805qN7UcB6n69ELvZ2e8k+A/4S1mZid3lUeR2P6dGG+H18VEln3gPeVY3U+x9fW9QopS8Djl55Jo+oo8GkbUs6u5areFjcPHqfm5eXl6j6THYbstI4UHDzLWLy81hJgCSdAF02VY/IVBTVg2XqVIktZPHXy/qpgbD0gDitDgQd1PLx7UhI5IsopqCs9fZBn93XBO8OYR5EEyou2bPVaYmA4cWmfTX0UUkw0RiCCCYAEEEFCAQQQUIBBBBQgFNXFcNe0Mf1FGpVwubiLGl2GQ6AY0mPRQq23oGpf2W0u41mj/Kyf8AcilYJcGcnYC3uOVkrDvAb/qIS9LotvE/3Ed9SkP9y3+t7SRBUoXUYizoit8exSH+KxBbkuo6SajNmWQDVPLNYMXssc/uEjxOi0SybG2anmWmoRvqGfTRGt1IBsAADcAIHktCimZnNlDN2OHtQ3kMz5pFzANPPf5qct7dVDVgrNKKnJsblcIRiilEUKU/uCuGWimSQBMEnICQQmC4SgEfdMNRlSxyxzXYagPZIORMbu9Zfs8/MhXW/wBmK7q4/KSfJ7XfFUXZs/ewub1PJ1emf7touLey3uCe3dR7Xh/T4ptuA+slJWBmvgPrzC56GkyRrt7Hh7/+VG2Cz4rTSbxez/W1S1pHZ8vn8khs9Tm3UuRn/KJ+CshvJFT4LB0uVouu1H9DB/mrU/msK2WuKpWM02ySYxZgM0zkb1ufSrQNS7qzBq91nYO81qXyUfs5crKFNjGCA0eZ3k8ytebJp2XI/TY9W74IC7dh6gEudJ5yZjxzStq2Ie4HtwDwV6YxKPsqz65G3sw5MmtmzNekJaZAGeXDP6zUFbLachvkiRrnxPqthvqjFM6c1mwuvEYGXOOCtxtyRmzKMXZUbxuOQ57NQMThuI1JHPfHIqBWv07pBnIZ4hl3wCfJyzbae6xZ7S9g9nJw7ju8DI8FdG1yUak3sRKCCCYgEEEFCAQQQUIBbv0H0Iu6o781of6MpD5rCF6C6IGYbqpnjUqn+bD/ALUULItpAKQ3pYFNLRaGs7T3NaOLnBo8yiIPAFxRZ2psgyNqs4P/AOtP/wAkE1MBdHqMt7cipKoEwtgyWmJkZVbwaoSsFYLxCga4TijRwRCjuRSoQKUUoxRSgQQttPFY7U39Lj/ID8Fnmy5++8FpdJmKnaG8WH1Y4LMtmnRVHNc/qlszpdK/paL3QEu+u9S13jJveT8vgoqynU8lKWUw1vh8/gucPIk647I+uS5so2baDwpvd55fFGtYgDkPd/wqvfVjecdVrWPbZ6XWVGP0fTOIEDsnOQDuynMKzCryJMrm/pdGgdIFqY2yS5zQPtFCSSAAAZJPkou5tpLLVOGlXpvdGgMHwkCfBYnf9V9X74sYxpMBrSDGWmQHZyMDuUUGZZzO7hGc+Oi15cSlLksw5NEa/wBv2/kepbMJzCcPMBeZdnL36i0Ne4F7Q14LZgGabmg94JB7wpS5bBeVRofZ6lUh35a+HzBcFX2q8l/fvwbVfRhsnQKp0s3hwAj3SB/RQbrhvpzD1loc1oEw6qCTy7IM+KijZLwAYxtYPLzAa0CZkZZtzlPBV5Ksj1eC+9e0GY0g8N8ZeJCzXpJoxamn81MH+Zyurdlbayh1lR7KjgDNNs4oAktD/ZLvQkarP9sbz66pTJ1bTjdpidh9IVjkpcFChKD3K8gggoOBBBBQgEEEFCAXoLo5seK5qLMb6Ze2oQ9hhzSatSCJyO7I5FefV6BuG9RY7osrurqVHdS0tp02Oc5znS78IMDtalNHd7CyKPe+0953Za2ttFU1aYMiQ3BXpzBwuiWnxkHXm3qVq192oucRSstL85AbTDsgCcg6q6PoDN3Zritl82k1LYKlGgyQBhLcM6MptcMzoS4/IKGo2W1XRbSDTNVmWIYSadekTIOhg5Zb2kedr+CRq7Hd4EWao6jTazAyI/YVtQHH73qxizJ7tNyC1S7r2sdWk2o3qWhwnC9jGPadCHNIyIM/BBZHiyX6jqx+0OmSSeJf0/QvTimVqORTpzk0tOi6UTzbK7eBUBaArBeA1UBaUwoyeiFKPRCoQIVwoxRSgQWu0S944tHvcPisqugYawHAkeq1S7T97/B7nD5rJ7XahStVSR7NV48nFYupja2N/SSSuzQaR7JUtZc3NHMfXvVRsG1NB8NLsJJHtCB56eqtN32hoqNJIAgmSQBpOviuc4tclrJe2nXu9/8AyuXVd4rfa6TjAqUWUiRqA8VZPhM+CZV78oH+/pa/9RnLnyUtsvWDjVc0gguYAQQQYbxHemwr6hJ8FI2q6MXWejRArh4qVmsAwYYJa84tT+Fh8VM7YdH/AF9noijha6mIznNpAnTfI38SpvpStfV0bIdwtVOe406zT6FMrpvCvWa2apDYPZaQDqAATqStMr1FvTpaHZTLq6JHOM1K7IzyaCSDzxQOK1e7LpZRpU6Y0ptDW8YAgTzTez08ERu157/NO61RI7fJd9MfSFttUEEboiFDXRdbG1y9urWGJ3d3CdPE8U7tDtU3u22tZUILcRdluyGZJzyOgVb4oZbvck9oLcLPZXPfEsYXGDvDXiO8kt8wsBqXaKzesmCcuWWWY3LQulO0OfRDQ7DLhDAfa5u5AZ8FSLss00wCTzVsPTYuTeaiVy0WZzDDhB9DzB3pJXapdLHjC7P3jmFE2nZQ603g8nZHzGXuTLIip42uCvoJe02J9Mw9pHuPcdCkFYVgQQQUIBeorks4p2OzN/LQog/9tq8vBerXU8NJjeDWjyAHwTREkdcJSLTmjsdkk96IouXHiUEJQRITD63BMbQSnznJlaQtaMRB25QVpGanbbvUHaUQDB6TKVqJIqAClcK6UUoBDWMxVbza4e4/BZVtXSAttcafeOPmZ+K1Oz/tWd7v9JWZ7dMi31uZafNjSs2U1YGRJZgzIkkdk5Ed+YzST7Q45EkjhOXklqjyabZ/CSB4iSmqzrfk1P4OqwbKWqvTealOq+m1uuExidGQIPZdxMg+qryt1go4abG6ZSe92aZqyInb+2rrWwMbWwFrCHABoHbaCMZnfmeWak7loscQ44xiMnCTB4ZKsBis+z150mMw1CAQcp4cpSSjW5owzUXSLjZrMA2GF5P6nE5eOiVtFbOSmjNoKDBk9p4QQfco6vfPWGG+iqsMvcd221hJ3ZZHF4dBJJhoGpJ0AXbBdrnuAALnE5DVX+5rjbZ2mo8jGGkk7qbYkxzjUqKFi9zTuZD0iWDBWaxxBeGS+NG4tGjjlBJ5qlsqYcgN6se0ltNotFSsfxuMcm7h4CB4Ku1xme9aKqNFUXcrYoLUUvRrFxgJiQpO66UNxxO4DiUmiy3VQ7q0mMb2wHTuOnlvUHbbnoPnCOrPEaT+7pHdCmDYi6XPMbwJTG01GjJoxHgN3edytUUlsUttlOtVlNNxa7UeRHEJFT98UC+njPtN1AByaYGfjCgEGqFHF30MdWmz8z2t83AfFb/t7fFos9VvUhxpmnic0AETSqjENNXtexvdKw3ZSlit1lbxr0R51Gr07bXe9FcCS5M6ftBa6dSrSxgmk20dssbmbO01HOIAAgipZ2/xHgpC6tqKlVtdznU2YGu6rGIBcW1a7MWeYFAUXOji5WqBvA0jTcdR3JG02Cm7J1NhGpBa0gmAJOWsADuACIo0uK31bTZ2Vpps6wFwZhc4tbJwhzsQl0ROWsoJ6yy025BjRJJIAjtOJc495JJ8UEaBXyWDEm9oOSSFtGYg5cuUpGrbCZhjsuMCfVbKMZH29QFpKmbXUcZ7Ed7h8FC1xxUFGdRJFK1EmVCBCuORiilAIWme2z94eoIVK24rU6dud1lJtQOZTOZcDpGRaQN3BXM6tPB7f9QVL6TbP/a2HjSb6OeFnzK0aendMSs9+XeAA6yuy/iE/wAT+ScVNo7tc3CbI6OTGNPg4OlVCtZIGKRExrnJz03wN+maSp0yTAWNY4/P5s2amSdspWeo4Czis2TmKmFwA5FuY8ZVhYz4egUTd9jwQDq6cUd2Q9fRTrWK6KA9ggZmlakR80Y5CfT4pG0ZxuBTisb1i1gDg0TiEZRod/JalTsdN9qqUrMQxzQ176TmloAfHapOGrZkRuKyO86skDgNOCnNpb8fUZZrQxxbVBfZ6hblIbhqBxjiHT3ylkk9yW00kehLjudlBmUOcfafx5DgFE9It69TYnNHtVSKY7jJf/KCP4lmXR9tZXo16NCn979ofL2OccmD26k54SBLp3hsHcrB0rXliq0qYP7NheR+p5iD4N9UqjuRvcoNsqYQT5cyoJw96kLwtGLuTBwTPceOwajTxODeJVge0tAaMuY+A+Kj7moS4E7pzS9stzXOwCY0Jbq79I5cT7lEiNhLU9z+zT3e087jwHEpBt3YRvPoE/dAZAaO4Zgch+Ypk1xdmG5cdPQIshGXm4im8AQMJ37lVFcbdEOxEQWkd0/JU9KwMlNlbxZZ7ZQrVA4sp1GvIbGIhpnKSBK2H/5isL9euZ+9TB/0uKwthzXXlSxGrZ6BsvSRdz9LS1v7zajfUthSFHamxvMNtVA/4rB7yvNoQJRsmk9RC2Ujn1lP/O35oLy7KClg0nq+kXycUASMJGZI3kgnL1RHE4jJESI0BjfOuab0SMboxSQ05+zuybrB4rtR+FxIbJ7MuByMHw01W854KYJBAZ1pk59rLg2GlVq0tzI4Eg9/BWJubiM4xZ4NXZaxOuW/cFA24Q9w4E5RmOR5oAI56TKVeEkQoQIUUoyKUCCNoMNnhB8iFVulIRVoO/S4cjDgYPmrVaW9h3cfcq/0mWYvFmjUuePMMPwVOXg0YfUUB9V9QhuuZhoEATrAHh5Kcu66sAJPadkTwEGYH1uTux3WKYyALozO8/JL9QZ3+BWdRNwkWg9oZjfyjKfrkn1lfl9d6bihnM9+6e/cUKQwugHI7t45JxBW01oPHVOLPgcwNcGg/mk5CN4mDnyS12VMNZh5wT35H3q19I90OZYGvc6QXtwiGjODOgzgSkkpXsK5JGaVyw1HAEOI1hSDmtfY3DLH9upakDsuoVJ100Oagrqok1KngPOSj1K5FSM8IqB572hwafDNN/DuB8ov3R5fFGhbrRUrgN/s7uqcNAGEPqNaD+IjIR+Ujeoy33o60OdVfq8lxHAfhaOQbA8FDXrXa9zSI7I56ujWTrAGffmU5qPhgHIIrZbh2c9hpUbNSBoBPifr1RhSl5ATikAATvz+vriu3QZqOdwEqJDWcvG04AKTTGQxOGomSfINTaw1cJ0BJyiTAG4d3JR9W0Y6r3biT4jRSNlrNyyQb8DJeSdpUCRJO7dkEm6kI+skWjUIzaZHApxjDhwKFjUQN9WeWO5A+5UxaDejJpungfcqDVplpIO5BisKF0hcC6FErACEEIXWiclKogVBPPsLRk+oGuGrcLjB4SMpQTaGLqR6Ta773vYd+ISCdGHOf1I9Q/eHcSw/hLTA5aRz1SRP3jNdHD2R6v1aM/FHtBAc05RBntQBprO/uW45o6pP+8qTvwntPwTrqW+14aeKr15/tHxETlBlvgTmfFTdhdNQ4d7AewGvOR1g5DX2gom+mkVXTMkA9qMWm/Dl4JQsiKiRKWekSiAI5FhHKKgEJUEg9xUNty2bPZnAxFRmfew/JTcKO2kshqWOkGiT1lKB4lvxVOb0mjp/WiqNtRGR+Xvy9yMa7Zg5HgQ4HwWiXR0e2d1MivUxVHaQ7DhBG4b/ABUVePRfWpg9W/rmbtA7uIPZPhCyRyp8nQljfgqIY3jHf/VI1K0EdppA7h7lcLo6NatRrjVqikADDSMRn9QJhvgqDa64Zj0OB2E8ScxIndl6hWKcXwyqUZJWyeDgW579Ularda7RQl1Z76VPJoeQ7CDoBOe5FptwywmY36SCMjHMEFGstowWOoyRJe3LOTAdnwAHfvHBNyVz90RVjtRpOl0FroBMRGcA+EoWml2yeefdKQY01Xspje6XcmjMp7ajDz+8fDNGBXPgbuepZ7lGPphSVOnlPL4JpIOJh3fs3fW4D5rl2iKNQrr/AGDzn3lFsR+4eD5IDrkg6A0UhZgDAKaUqakrPT0nL4qhmqHwOqdBzdCpPDkO4ZpKiCBySzzoEYgkRl9VYpPPIqrm7Q/PrA08C10DLLMTKnNpqsUwBqSPfPwUHRJIncMvrzS5bS2H6eMZzSnwJ/8Asrtz6Z7nfMBJuuar+We4g/FO5Rg5Z+7M6L6HG+GyMfYnt1Y4eBSlG09W3sgiocsZ/CP0cCc8/KFIiseJ80HVnHeVZHO14KpfZ18SINBTMch5BBHvL2E/Z8/c3LqnGJFMfvVXuM/wjPRHfYSR/dyf/pc/P+Ip6HH8x8AB8Fx4nUuPiV1TzYKdUsDZbihuEzDGnTPCD2RyUZeFfG6cLW5aN0y+Kc1gOCY1lADR5SBTioEg4IECEIIxXIUCOLssfW1WsnDiOsToCdPBSl97NNY2jTD3gGoyXAgEQ9pyyjfzTG4nRaaX7w9clObe/sBGsiM4k9nKfBUZvQ/wL8HrX4krZbhFJ4ewh0CIcd2e/indSJzBYeO7zGSRsVna2m1rmw4DM8+RCXMDR47nfNc5RXsdXeyJvKgHy10ZiZHOYmNNFSNrtmm1mkPMjc7UtPI/DRaBXc0tIAEyRIiMt/NQd8WAPDWjScTjrlBgc5PuKpnFp2h1JcMx+8rZhqtaRAbTazFueWSMXiMPklKFBr6FR+IB2IYWb3AzJny8yrVfuy/2tpdR7NVjsOIs7BB9kPf+HM6xq4CFVb+sNru53UWmhSl0lrgGvDhIbLXAyM4GcHNdDHq0pyMGSm2o+Bps9ha+o52RMNb3an1hPat2Pe8kDImQkKNy2mo8tewUQDDpjEI1AbJz71NvshptGGSGxvk5Jk2gaVLkjBdBzBdmOSWpWchoDsufHuVyujYe0Wuk2vS6sNdijE4h0tJBygiJB1KhLTY3U3ua9sOaS17eYMGOchF2NGMfBHMsHOQu3jZQWaZjf/VS1GkI080SqQSWnKckKHTIOldjXfpcN/HvSlns7mniJgjjG/vUrSogwd8Z9+8eaD6eEk9x+BQoZMJSpx3buXekqz+0U6x5ngfjvUTabRAJPOUYqhZOyv3/AFsdWAfZHqfr1Ua5rgNSQlnjFLt5JPgdPRFp1Nzh4pWGOzOyu4kHNjL6hFKyUd2M7VoUBXSkpR2uS0WqVnZQXUEBz0IFxwWeWi2Ef3tQf4r/APyUe6+jijra5zzIqPgebhPgu25UeIUbNLrJhWCS2SpWOpranvqH8L3uBHcHmD4SrgzZ2jwd5/0WWXUu9o/2L10/uylPCT6lx0BPgtBZs/S/L5kpdl1UxoxvlPvSPqZ+Ir8/8DLpo+WZ3Tuyo7Rv14J9R2Yqu3Hy+cK/MogaCO5HDVW8uV+a/BfrZasONeCgUtkLS17XtqMbhMgESJ3Tx80hetz27E2obTTqYXg9W6k0Ma2IdBzM5DzWiuak3WedRKG7VSdjqou4ohLBaSG/fEkzkWnd4b06q4CJBfnyJ94KfGwtOrB5Bd+xt4IaSzuIqdstgY8tdiiARIIEmchln/VUfpK2yfRNOjQeWuc3HUcMnAHJrROY0J8lql7ChQpOq1oDGak565QBvJMBeb9srxFottWq0EMc7sA6hgADR3wPVFQ3BOa8DSraKtT8bnci45nj36Z8kqzZu0OB7IP8Q4yhdIGMLW7g2e6yzOfwErTGNmOeRoyRl0VKZl0DuJ+CfWa8XgwHuHu8jKf7QVcNRzAx5jWBlx18VDUaRJ7TSBOY35cykk9I0W5G0bGW+zuslnb9vFOoGy5pJpjG5xc4GQGnMwqBe18/2ysesa8VKric5iTqOSjA4Ngu7LXBxDRBMbhyEqGtDuKXuFiVOy9/bRkDlOnNI3lTJbI1CgNna7rRVZZiQS84abnGIduBPPQcyFfqewl4MbhNJlQbi2rT05hxCca0V6w1ZM6h2v6XaHwOXil3nP63j+ikBsJeDTLbOR/HTz/mXa+z1qZ7Vmq88ID/ACwkqDakQ9qdDctTl5FVy9bTl1Y1OvJu8+Oikb8vFzDhwuD+DmluHmZH/KrnWgTnJOZO8niiJyw2GEjWoTpqjdeTuSZrJRkJgkZHcuko4qormZSBl7lTOPk3dPlr6WEJRmuRCFwFVUa1LccYlxECCWjRrLNbbS53siO5MG4grLT2fJ0lx4NaSn9HYms7Sz1Xd7SPfC6zXueOTKhSxE5TK27YC21HWJgquxOaSJOcNyIE74BVZu3o6rEjrG9W3gBLvTIK82C6+qYGMaWtHIk8yeJVUoouhJkkK43o32kc0gyjxB8vmUs2nyKqcUWqTFWulKtYeXmEkyl4fXNR+01/07DZ3V6rjAyawAYqjzoxvPnuElI4jpkjbbUyjTdUq1GU2NEue50ADmSsvvXp4pCr1dmpdY2YFV5Ia47sLMjE7yR3KItNO335ScHWZ7S5/Ye+WULPTBaQWTm95EgmCTxAyUg3ogZd9GnWc/rqragJMQxmXZwtM6OGp4qOlvyBy2ZG0unqvnjp0GkEiMNV0gTvD+OXimdq6f7W5hDaFBjvz9t0fwkwnlquaka78VNhlrD7I1OKdyh792bpPDWUqTQ95gFogzLY85hIppuqEWXf/g2t/SjXtdndQtMEHtYgGtzbm2IjnkZnLRVKlRdVPY7R3CQD666qyXhsM6zvqU6jCX0y0OcDDYcJEbjI9yjL7slkpCGOc5/5WkEA83R6JtSToLlq4O7MXbUrVCKYLiATkCYiOHeFtGzlW10rK5mCnnIwPbVa+BlIMEGddFQOguy1H3hjDT1bGOxEA4WkxEnic16G6tWxyUCWKzzzb6NQVnl9NwOIyMJjLLInVPbFaYyNNzuUA+9b11E7pRDd7Dqxvk1N3BOyYtabqsldsPa+zv8Aw1AIGLdP4T6Kh35cdcWk0Q01HiINMOdjBzBgZ5r1Gbsp/wDSZ/kafeFHfYPshL2N+5Jl7QM6XF7YzLOLd2o4JW4vhDxhJeTG9ieie1urU6tZvUsY5r5f7ZwkEQzWct8LdOpSVrvmhSGKpWpMBzBc9okcRJzVbtvSzdtOf7TjI3U2Pf6wB6pN2WpUWnqlw0lmd49P1maYo2atV5vc2mPIYiq3benq1vypUaFEcSHVHfzED0R0Mlo2m02FtVpY9oe0iC0iZCq99bDXeGzWDKIA1c9rQByFRYne3SdeNeQ611QNIZFMfyAKtVLS57iXuLjxcST5lMofILRpG0FjuakDgtRefy0mOdP8QhqoNV9J9UNpB4acu0QT3wNEwqvSl2sJqsjIz8CpVETJenZQ3VGYQ0QMpDieQgx8128aOHTOBJTey1Bva1373zBBVeSejwbOn6d5uHQwqOk5aDQcB8yuBSt42cU3low7j2cwJAMSeEwmZeFRrvwb49OoKrEJQSwqjgghfwPS9z1xZaYAgAAcBknLEEFtPPI6Uk8IIKAE4TS2PIGRI7l1BAIzsNpcXZuce8lQ20NMPvSxNeA5uCqcLhIxYmZwcp5oIIPgYubES00g5pDgHA6giQfAriCgj4Mj6QKDW1W4WhuW4AbzwUVsa8uvGiHEkYxrnw4oIKp8iQ5Hf/qBtTx1LA9waTJaCcJIBgkaErGW6oIKw0HpbodoNbZnYWgT1RyAGZp5nJaGEEEqFhwjrUrCCCI7IfaOu5tIlri0xqCR7l582ovu0Y3jr60Tp1j48pQQTY/UF+hlXvtxNXM/gYfHCM03oHJBBXeTL4Gzjmk2HPxQQUH8BH6JJBBVyHQZqfXR+2Z3n/SUEESE3eB7FTu+CjLCwcBoggqc3g6PQ8sb2opsNUEFXHgfP6hZrRwQQQUGp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9703" name="AutoShape 4" descr="data:image/jpeg;base64,/9j/4AAQSkZJRgABAQAAAQABAAD/2wCEAAkGBhQSERUUExQVFRUWFxgYFxUXGBcYFxQUFxgVFxcVFxcXHCYeFxkjGhcUHy8gJCcpLCwsFR4xNTAqNSYrLCkBCQoKDgwOGg8PGiwkHyQsLCwsLCwsLCwsLCwsKSwsLCwsLCwpLCwsLCwsLCwsLCwsLCwsLCwsLCwsLCwsLCwsLP/AABEIAMIBAwMBIgACEQEDEQH/xAAcAAAABwEBAAAAAAAAAAAAAAAAAgMEBQYHAQj/xABGEAABAwEFBAcFBQUHAwUAAAABAAIRAwQFEiExBkFRYQcTInGBkaEyscHR8BQjQlJiM3KCouEkQ4OSssLxU5PSCBUXY3P/xAAaAQACAwEBAAAAAAAAAAAAAAABAgADBAUG/8QAMBEAAgIBAwMDAQUJAAAAAAAAAAECEQMSITEEE0EyUWEiBRRxkdEVI0KBocHh8PH/2gAMAwEAAhEDEQA/AK1TfmpJloyUSDmnc5LjyhZvjkoWqWjtBK/ackye7MIxOir7f0j9x6hanXOIpZ9tIHwTBrsyu1ShLGqVhjke49NfUH6CZVH5o9UymzanFNGAryWI2kpuG5JxXKI0ZLTHYoluhkdfFSBbDe4R9eqbUac1AOc+AzT+szLvP18EzZWxFlLsHy8/orrKnaAIIIDgeGUCQpChZwW5jUz5fRTJ9P72OUe4oR5EZpfR9TwWIvO+q93gxrB8CvNtapicSd5J8816ZsTepuYu4Wes/wAXCo73ALzGuitoopjywIIIKDgQQQUIBBBBQgEEEFCAQQQUIBBBBQgE7sA9v93/AHNTRObIcndw96gGKGx1HkYWPdOkNJnOMoGechOKWzNpdpQqZRMtjVzmDX9THjvaeCs13bZUqNg6k4uuDKzWkDJpc4Gln/i1zyLRxTq8ekmkXtNOm/C01znhEl7T1J1/DUdUef3kCFeobBWxzZFIRnrUpNORI0Lp3LqJf209S0Wh9VhNNjsOFkzhDWtbu4xPigiNsWYjNO9yaWW7Az2RE8yfeU7FkPFZFhLNYnvCO92iUFi5owsIQXT7UTu+RtTOZXHVCTEb1IMukb8vf5J0yg0ZCfElWLonLyI+qUSvOu2qcQBqveGSGMBGQgThzJPNGsd0VnUBW6t4gdomZDhqHNJkZjgrBgEzAnjv89VZtkryBLaD2BzSXOl2fAxBy3LT90VU2Z/vO90Z1a7O5sYmubOkgifNJNGSvPSoA2nSMxDyBw009FRaNQEZELDkx6J0a4T1xsUu6n2nHgI805qN7UcB6n69ELvZ2e8k+A/4S1mZid3lUeR2P6dGG+H18VEln3gPeVY3U+x9fW9QopS8Djl55Jo+oo8GkbUs6u5areFjcPHqfm5eXl6j6THYbstI4UHDzLWLy81hJgCSdAF02VY/IVBTVg2XqVIktZPHXy/qpgbD0gDitDgQd1PLx7UhI5IsopqCs9fZBn93XBO8OYR5EEyou2bPVaYmA4cWmfTX0UUkw0RiCCCYAEEEFCAQQQUIBBBBQgFNXFcNe0Mf1FGpVwubiLGl2GQ6AY0mPRQq23oGpf2W0u41mj/Kyf8AcilYJcGcnYC3uOVkrDvAb/qIS9LotvE/3Ed9SkP9y3+t7SRBUoXUYizoit8exSH+KxBbkuo6SajNmWQDVPLNYMXssc/uEjxOi0SybG2anmWmoRvqGfTRGt1IBsAADcAIHktCimZnNlDN2OHtQ3kMz5pFzANPPf5qct7dVDVgrNKKnJsblcIRiilEUKU/uCuGWimSQBMEnICQQmC4SgEfdMNRlSxyxzXYagPZIORMbu9Zfs8/MhXW/wBmK7q4/KSfJ7XfFUXZs/ewub1PJ1emf7touLey3uCe3dR7Xh/T4ptuA+slJWBmvgPrzC56GkyRrt7Hh7/+VG2Cz4rTSbxez/W1S1pHZ8vn8khs9Tm3UuRn/KJ+CshvJFT4LB0uVouu1H9DB/mrU/msK2WuKpWM02ySYxZgM0zkb1ufSrQNS7qzBq91nYO81qXyUfs5crKFNjGCA0eZ3k8ytebJp2XI/TY9W74IC7dh6gEudJ5yZjxzStq2Ie4HtwDwV6YxKPsqz65G3sw5MmtmzNekJaZAGeXDP6zUFbLachvkiRrnxPqthvqjFM6c1mwuvEYGXOOCtxtyRmzKMXZUbxuOQ57NQMThuI1JHPfHIqBWv07pBnIZ4hl3wCfJyzbae6xZ7S9g9nJw7ju8DI8FdG1yUak3sRKCCCYgEEEFCAQQQUIBbv0H0Iu6o781of6MpD5rCF6C6IGYbqpnjUqn+bD/ALUULItpAKQ3pYFNLRaGs7T3NaOLnBo8yiIPAFxRZ2psgyNqs4P/AOtP/wAkE1MBdHqMt7cipKoEwtgyWmJkZVbwaoSsFYLxCga4TijRwRCjuRSoQKUUoxRSgQQttPFY7U39Lj/ID8Fnmy5++8FpdJmKnaG8WH1Y4LMtmnRVHNc/qlszpdK/paL3QEu+u9S13jJveT8vgoqynU8lKWUw1vh8/gucPIk647I+uS5so2baDwpvd55fFGtYgDkPd/wqvfVjecdVrWPbZ6XWVGP0fTOIEDsnOQDuynMKzCryJMrm/pdGgdIFqY2yS5zQPtFCSSAAAZJPkou5tpLLVOGlXpvdGgMHwkCfBYnf9V9X74sYxpMBrSDGWmQHZyMDuUUGZZzO7hGc+Oi15cSlLksw5NEa/wBv2/kepbMJzCcPMBeZdnL36i0Ne4F7Q14LZgGabmg94JB7wpS5bBeVRofZ6lUh35a+HzBcFX2q8l/fvwbVfRhsnQKp0s3hwAj3SB/RQbrhvpzD1loc1oEw6qCTy7IM+KijZLwAYxtYPLzAa0CZkZZtzlPBV5Ksj1eC+9e0GY0g8N8ZeJCzXpJoxamn81MH+Zyurdlbayh1lR7KjgDNNs4oAktD/ZLvQkarP9sbz66pTJ1bTjdpidh9IVjkpcFChKD3K8gggoOBBBBQgEEEFCAXoLo5seK5qLMb6Ze2oQ9hhzSatSCJyO7I5FefV6BuG9RY7osrurqVHdS0tp02Oc5znS78IMDtalNHd7CyKPe+0953Za2ttFU1aYMiQ3BXpzBwuiWnxkHXm3qVq192oucRSstL85AbTDsgCcg6q6PoDN3Zritl82k1LYKlGgyQBhLcM6MptcMzoS4/IKGo2W1XRbSDTNVmWIYSadekTIOhg5Zb2kedr+CRq7Hd4EWao6jTazAyI/YVtQHH73qxizJ7tNyC1S7r2sdWk2o3qWhwnC9jGPadCHNIyIM/BBZHiyX6jqx+0OmSSeJf0/QvTimVqORTpzk0tOi6UTzbK7eBUBaArBeA1UBaUwoyeiFKPRCoQIVwoxRSgQWu0S944tHvcPisqugYawHAkeq1S7T97/B7nD5rJ7XahStVSR7NV48nFYupja2N/SSSuzQaR7JUtZc3NHMfXvVRsG1NB8NLsJJHtCB56eqtN32hoqNJIAgmSQBpOviuc4tclrJe2nXu9/8AyuXVd4rfa6TjAqUWUiRqA8VZPhM+CZV78oH+/pa/9RnLnyUtsvWDjVc0gguYAQQQYbxHemwr6hJ8FI2q6MXWejRArh4qVmsAwYYJa84tT+Fh8VM7YdH/AF9noijha6mIznNpAnTfI38SpvpStfV0bIdwtVOe406zT6FMrpvCvWa2apDYPZaQDqAATqStMr1FvTpaHZTLq6JHOM1K7IzyaCSDzxQOK1e7LpZRpU6Y0ptDW8YAgTzTez08ERu157/NO61RI7fJd9MfSFttUEEboiFDXRdbG1y9urWGJ3d3CdPE8U7tDtU3u22tZUILcRdluyGZJzyOgVb4oZbvck9oLcLPZXPfEsYXGDvDXiO8kt8wsBqXaKzesmCcuWWWY3LQulO0OfRDQ7DLhDAfa5u5AZ8FSLss00wCTzVsPTYuTeaiVy0WZzDDhB9DzB3pJXapdLHjC7P3jmFE2nZQ603g8nZHzGXuTLIip42uCvoJe02J9Mw9pHuPcdCkFYVgQQQUIBeorks4p2OzN/LQog/9tq8vBerXU8NJjeDWjyAHwTREkdcJSLTmjsdkk96IouXHiUEJQRITD63BMbQSnznJlaQtaMRB25QVpGanbbvUHaUQDB6TKVqJIqAClcK6UUoBDWMxVbza4e4/BZVtXSAttcafeOPmZ+K1Oz/tWd7v9JWZ7dMi31uZafNjSs2U1YGRJZgzIkkdk5Ed+YzST7Q45EkjhOXklqjyabZ/CSB4iSmqzrfk1P4OqwbKWqvTealOq+m1uuExidGQIPZdxMg+qryt1go4abG6ZSe92aZqyInb+2rrWwMbWwFrCHABoHbaCMZnfmeWak7loscQ44xiMnCTB4ZKsBis+z150mMw1CAQcp4cpSSjW5owzUXSLjZrMA2GF5P6nE5eOiVtFbOSmjNoKDBk9p4QQfco6vfPWGG+iqsMvcd221hJ3ZZHF4dBJJhoGpJ0AXbBdrnuAALnE5DVX+5rjbZ2mo8jGGkk7qbYkxzjUqKFi9zTuZD0iWDBWaxxBeGS+NG4tGjjlBJ5qlsqYcgN6se0ltNotFSsfxuMcm7h4CB4Ku1xme9aKqNFUXcrYoLUUvRrFxgJiQpO66UNxxO4DiUmiy3VQ7q0mMb2wHTuOnlvUHbbnoPnCOrPEaT+7pHdCmDYi6XPMbwJTG01GjJoxHgN3edytUUlsUttlOtVlNNxa7UeRHEJFT98UC+njPtN1AByaYGfjCgEGqFHF30MdWmz8z2t83AfFb/t7fFos9VvUhxpmnic0AETSqjENNXtexvdKw3ZSlit1lbxr0R51Gr07bXe9FcCS5M6ftBa6dSrSxgmk20dssbmbO01HOIAAgipZ2/xHgpC6tqKlVtdznU2YGu6rGIBcW1a7MWeYFAUXOji5WqBvA0jTcdR3JG02Cm7J1NhGpBa0gmAJOWsADuACIo0uK31bTZ2Vpps6wFwZhc4tbJwhzsQl0ROWsoJ6yy025BjRJJIAjtOJc495JJ8UEaBXyWDEm9oOSSFtGYg5cuUpGrbCZhjsuMCfVbKMZH29QFpKmbXUcZ7Ed7h8FC1xxUFGdRJFK1EmVCBCuORiilAIWme2z94eoIVK24rU6dud1lJtQOZTOZcDpGRaQN3BXM6tPB7f9QVL6TbP/a2HjSb6OeFnzK0aendMSs9+XeAA6yuy/iE/wAT+ScVNo7tc3CbI6OTGNPg4OlVCtZIGKRExrnJz03wN+maSp0yTAWNY4/P5s2amSdspWeo4Czis2TmKmFwA5FuY8ZVhYz4egUTd9jwQDq6cUd2Q9fRTrWK6KA9ggZmlakR80Y5CfT4pG0ZxuBTisb1i1gDg0TiEZRod/JalTsdN9qqUrMQxzQ176TmloAfHapOGrZkRuKyO86skDgNOCnNpb8fUZZrQxxbVBfZ6hblIbhqBxjiHT3ylkk9yW00kehLjudlBmUOcfafx5DgFE9It69TYnNHtVSKY7jJf/KCP4lmXR9tZXo16NCn979ofL2OccmD26k54SBLp3hsHcrB0rXliq0qYP7NheR+p5iD4N9UqjuRvcoNsqYQT5cyoJw96kLwtGLuTBwTPceOwajTxODeJVge0tAaMuY+A+Kj7moS4E7pzS9stzXOwCY0Jbq79I5cT7lEiNhLU9z+zT3e087jwHEpBt3YRvPoE/dAZAaO4Zgch+Ypk1xdmG5cdPQIshGXm4im8AQMJ37lVFcbdEOxEQWkd0/JU9KwMlNlbxZZ7ZQrVA4sp1GvIbGIhpnKSBK2H/5isL9euZ+9TB/0uKwthzXXlSxGrZ6BsvSRdz9LS1v7zajfUthSFHamxvMNtVA/4rB7yvNoQJRsmk9RC2Ujn1lP/O35oLy7KClg0nq+kXycUASMJGZI3kgnL1RHE4jJESI0BjfOuab0SMboxSQ05+zuybrB4rtR+FxIbJ7MuByMHw01W854KYJBAZ1pk59rLg2GlVq0tzI4Eg9/BWJubiM4xZ4NXZaxOuW/cFA24Q9w4E5RmOR5oAI56TKVeEkQoQIUUoyKUCCNoMNnhB8iFVulIRVoO/S4cjDgYPmrVaW9h3cfcq/0mWYvFmjUuePMMPwVOXg0YfUUB9V9QhuuZhoEATrAHh5Kcu66sAJPadkTwEGYH1uTux3WKYyALozO8/JL9QZ3+BWdRNwkWg9oZjfyjKfrkn1lfl9d6bihnM9+6e/cUKQwugHI7t45JxBW01oPHVOLPgcwNcGg/mk5CN4mDnyS12VMNZh5wT35H3q19I90OZYGvc6QXtwiGjODOgzgSkkpXsK5JGaVyw1HAEOI1hSDmtfY3DLH9upakDsuoVJ100Oagrqok1KngPOSj1K5FSM8IqB572hwafDNN/DuB8ov3R5fFGhbrRUrgN/s7uqcNAGEPqNaD+IjIR+Ujeoy33o60OdVfq8lxHAfhaOQbA8FDXrXa9zSI7I56ujWTrAGffmU5qPhgHIIrZbh2c9hpUbNSBoBPifr1RhSl5ATikAATvz+vriu3QZqOdwEqJDWcvG04AKTTGQxOGomSfINTaw1cJ0BJyiTAG4d3JR9W0Y6r3biT4jRSNlrNyyQb8DJeSdpUCRJO7dkEm6kI+skWjUIzaZHApxjDhwKFjUQN9WeWO5A+5UxaDejJpungfcqDVplpIO5BisKF0hcC6FErACEEIXWiclKogVBPPsLRk+oGuGrcLjB4SMpQTaGLqR6Ta773vYd+ISCdGHOf1I9Q/eHcSw/hLTA5aRz1SRP3jNdHD2R6v1aM/FHtBAc05RBntQBprO/uW45o6pP+8qTvwntPwTrqW+14aeKr15/tHxETlBlvgTmfFTdhdNQ4d7AewGvOR1g5DX2gom+mkVXTMkA9qMWm/Dl4JQsiKiRKWekSiAI5FhHKKgEJUEg9xUNty2bPZnAxFRmfew/JTcKO2kshqWOkGiT1lKB4lvxVOb0mjp/WiqNtRGR+Xvy9yMa7Zg5HgQ4HwWiXR0e2d1MivUxVHaQ7DhBG4b/ABUVePRfWpg9W/rmbtA7uIPZPhCyRyp8nQljfgqIY3jHf/VI1K0EdppA7h7lcLo6NatRrjVqikADDSMRn9QJhvgqDa64Zj0OB2E8ScxIndl6hWKcXwyqUZJWyeDgW579Ularda7RQl1Z76VPJoeQ7CDoBOe5FptwywmY36SCMjHMEFGstowWOoyRJe3LOTAdnwAHfvHBNyVz90RVjtRpOl0FroBMRGcA+EoWml2yeefdKQY01Xspje6XcmjMp7ajDz+8fDNGBXPgbuepZ7lGPphSVOnlPL4JpIOJh3fs3fW4D5rl2iKNQrr/AGDzn3lFsR+4eD5IDrkg6A0UhZgDAKaUqakrPT0nL4qhmqHwOqdBzdCpPDkO4ZpKiCBySzzoEYgkRl9VYpPPIqrm7Q/PrA08C10DLLMTKnNpqsUwBqSPfPwUHRJIncMvrzS5bS2H6eMZzSnwJ/8Asrtz6Z7nfMBJuuar+We4g/FO5Rg5Z+7M6L6HG+GyMfYnt1Y4eBSlG09W3sgiocsZ/CP0cCc8/KFIiseJ80HVnHeVZHO14KpfZ18SINBTMch5BBHvL2E/Z8/c3LqnGJFMfvVXuM/wjPRHfYSR/dyf/pc/P+Ip6HH8x8AB8Fx4nUuPiV1TzYKdUsDZbihuEzDGnTPCD2RyUZeFfG6cLW5aN0y+Kc1gOCY1lADR5SBTioEg4IECEIIxXIUCOLssfW1WsnDiOsToCdPBSl97NNY2jTD3gGoyXAgEQ9pyyjfzTG4nRaaX7w9clObe/sBGsiM4k9nKfBUZvQ/wL8HrX4krZbhFJ4ewh0CIcd2e/indSJzBYeO7zGSRsVna2m1rmw4DM8+RCXMDR47nfNc5RXsdXeyJvKgHy10ZiZHOYmNNFSNrtmm1mkPMjc7UtPI/DRaBXc0tIAEyRIiMt/NQd8WAPDWjScTjrlBgc5PuKpnFp2h1JcMx+8rZhqtaRAbTazFueWSMXiMPklKFBr6FR+IB2IYWb3AzJny8yrVfuy/2tpdR7NVjsOIs7BB9kPf+HM6xq4CFVb+sNru53UWmhSl0lrgGvDhIbLXAyM4GcHNdDHq0pyMGSm2o+Bps9ha+o52RMNb3an1hPat2Pe8kDImQkKNy2mo8tewUQDDpjEI1AbJz71NvshptGGSGxvk5Jk2gaVLkjBdBzBdmOSWpWchoDsufHuVyujYe0Wuk2vS6sNdijE4h0tJBygiJB1KhLTY3U3ua9sOaS17eYMGOchF2NGMfBHMsHOQu3jZQWaZjf/VS1GkI080SqQSWnKckKHTIOldjXfpcN/HvSlns7mniJgjjG/vUrSogwd8Z9+8eaD6eEk9x+BQoZMJSpx3buXekqz+0U6x5ngfjvUTabRAJPOUYqhZOyv3/AFsdWAfZHqfr1Ua5rgNSQlnjFLt5JPgdPRFp1Nzh4pWGOzOyu4kHNjL6hFKyUd2M7VoUBXSkpR2uS0WqVnZQXUEBz0IFxwWeWi2Ef3tQf4r/APyUe6+jijra5zzIqPgebhPgu25UeIUbNLrJhWCS2SpWOpranvqH8L3uBHcHmD4SrgzZ2jwd5/0WWXUu9o/2L10/uylPCT6lx0BPgtBZs/S/L5kpdl1UxoxvlPvSPqZ+Ir8/8DLpo+WZ3Tuyo7Rv14J9R2Yqu3Hy+cK/MogaCO5HDVW8uV+a/BfrZasONeCgUtkLS17XtqMbhMgESJ3Tx80hetz27E2obTTqYXg9W6k0Ma2IdBzM5DzWiuak3WedRKG7VSdjqou4ohLBaSG/fEkzkWnd4b06q4CJBfnyJ94KfGwtOrB5Bd+xt4IaSzuIqdstgY8tdiiARIIEmchln/VUfpK2yfRNOjQeWuc3HUcMnAHJrROY0J8lql7ChQpOq1oDGak565QBvJMBeb9srxFottWq0EMc7sA6hgADR3wPVFQ3BOa8DSraKtT8bnci45nj36Z8kqzZu0OB7IP8Q4yhdIGMLW7g2e6yzOfwErTGNmOeRoyRl0VKZl0DuJ+CfWa8XgwHuHu8jKf7QVcNRzAx5jWBlx18VDUaRJ7TSBOY35cykk9I0W5G0bGW+zuslnb9vFOoGy5pJpjG5xc4GQGnMwqBe18/2ysesa8VKric5iTqOSjA4Ngu7LXBxDRBMbhyEqGtDuKXuFiVOy9/bRkDlOnNI3lTJbI1CgNna7rRVZZiQS84abnGIduBPPQcyFfqewl4MbhNJlQbi2rT05hxCca0V6w1ZM6h2v6XaHwOXil3nP63j+ikBsJeDTLbOR/HTz/mXa+z1qZ7Vmq88ID/ACwkqDakQ9qdDctTl5FVy9bTl1Y1OvJu8+Oikb8vFzDhwuD+DmluHmZH/KrnWgTnJOZO8niiJyw2GEjWoTpqjdeTuSZrJRkJgkZHcuko4qormZSBl7lTOPk3dPlr6WEJRmuRCFwFVUa1LccYlxECCWjRrLNbbS53siO5MG4grLT2fJ0lx4NaSn9HYms7Sz1Xd7SPfC6zXueOTKhSxE5TK27YC21HWJgquxOaSJOcNyIE74BVZu3o6rEjrG9W3gBLvTIK82C6+qYGMaWtHIk8yeJVUoouhJkkK43o32kc0gyjxB8vmUs2nyKqcUWqTFWulKtYeXmEkyl4fXNR+01/07DZ3V6rjAyawAYqjzoxvPnuElI4jpkjbbUyjTdUq1GU2NEue50ADmSsvvXp4pCr1dmpdY2YFV5Ia47sLMjE7yR3KItNO335ScHWZ7S5/Ye+WULPTBaQWTm95EgmCTxAyUg3ogZd9GnWc/rqragJMQxmXZwtM6OGp4qOlvyBy2ZG0unqvnjp0GkEiMNV0gTvD+OXimdq6f7W5hDaFBjvz9t0fwkwnlquaka78VNhlrD7I1OKdyh792bpPDWUqTQ95gFogzLY85hIppuqEWXf/g2t/SjXtdndQtMEHtYgGtzbm2IjnkZnLRVKlRdVPY7R3CQD666qyXhsM6zvqU6jCX0y0OcDDYcJEbjI9yjL7slkpCGOc5/5WkEA83R6JtSToLlq4O7MXbUrVCKYLiATkCYiOHeFtGzlW10rK5mCnnIwPbVa+BlIMEGddFQOguy1H3hjDT1bGOxEA4WkxEnic16G6tWxyUCWKzzzb6NQVnl9NwOIyMJjLLInVPbFaYyNNzuUA+9b11E7pRDd7Dqxvk1N3BOyYtabqsldsPa+zv8Aw1AIGLdP4T6Kh35cdcWk0Q01HiINMOdjBzBgZ5r1Gbsp/wDSZ/kafeFHfYPshL2N+5Jl7QM6XF7YzLOLd2o4JW4vhDxhJeTG9ieie1urU6tZvUsY5r5f7ZwkEQzWct8LdOpSVrvmhSGKpWpMBzBc9okcRJzVbtvSzdtOf7TjI3U2Pf6wB6pN2WpUWnqlw0lmd49P1maYo2atV5vc2mPIYiq3benq1vypUaFEcSHVHfzED0R0Mlo2m02FtVpY9oe0iC0iZCq99bDXeGzWDKIA1c9rQByFRYne3SdeNeQ611QNIZFMfyAKtVLS57iXuLjxcST5lMofILRpG0FjuakDgtRefy0mOdP8QhqoNV9J9UNpB4acu0QT3wNEwqvSl2sJqsjIz8CpVETJenZQ3VGYQ0QMpDieQgx8128aOHTOBJTey1Bva1373zBBVeSejwbOn6d5uHQwqOk5aDQcB8yuBSt42cU3low7j2cwJAMSeEwmZeFRrvwb49OoKrEJQSwqjgghfwPS9z1xZaYAgAAcBknLEEFtPPI6Uk8IIKAE4TS2PIGRI7l1BAIzsNpcXZuce8lQ20NMPvSxNeA5uCqcLhIxYmZwcp5oIIPgYubES00g5pDgHA6giQfAriCgj4Mj6QKDW1W4WhuW4AbzwUVsa8uvGiHEkYxrnw4oIKp8iQ5Hf/qBtTx1LA9waTJaCcJIBgkaErGW6oIKw0HpbodoNbZnYWgT1RyAGZp5nJaGEEEqFhwjrUrCCCI7IfaOu5tIlri0xqCR7l582ovu0Y3jr60Tp1j48pQQTY/UF+hlXvtxNXM/gYfHCM03oHJBBXeTL4Gzjmk2HPxQQUH8BH6JJBBVyHQZqfXR+2Z3n/SUEESE3eB7FTu+CjLCwcBoggqc3g6PQ8sb2opsNUEFXHgfP6hZrRwQQQUGp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57" name="Text Box 17"/>
          <p:cNvSpPr txBox="1">
            <a:spLocks noChangeArrowheads="1"/>
          </p:cNvSpPr>
          <p:nvPr/>
        </p:nvSpPr>
        <p:spPr bwMode="auto">
          <a:xfrm>
            <a:off x="2523811" y="86025"/>
            <a:ext cx="5067461" cy="588964"/>
          </a:xfrm>
          <a:prstGeom prst="rect">
            <a:avLst/>
          </a:prstGeom>
          <a:noFill/>
          <a:ln w="9525">
            <a:noFill/>
            <a:miter lim="800000"/>
            <a:headEnd/>
            <a:tailEnd/>
          </a:ln>
        </p:spPr>
        <p:txBody>
          <a:bodyPr wrap="square">
            <a:noAutofit/>
          </a:bodyPr>
          <a:lstStyle/>
          <a:p>
            <a:pPr>
              <a:lnSpc>
                <a:spcPts val="3240"/>
              </a:lnSpc>
            </a:pPr>
            <a:r>
              <a:rPr lang="fr-FR" sz="3200" dirty="0">
                <a:solidFill>
                  <a:schemeClr val="bg1"/>
                </a:solidFill>
                <a:latin typeface="Lubalin Book for IBM"/>
                <a:cs typeface="Lubalin Book for IBM"/>
              </a:rPr>
              <a:t>Fonctionnement </a:t>
            </a:r>
          </a:p>
          <a:p>
            <a:pPr>
              <a:lnSpc>
                <a:spcPts val="3240"/>
              </a:lnSpc>
            </a:pPr>
            <a:r>
              <a:rPr lang="fr-FR" sz="3200" dirty="0">
                <a:solidFill>
                  <a:schemeClr val="bg1"/>
                </a:solidFill>
                <a:latin typeface="Lubalin Book for IBM"/>
                <a:cs typeface="Lubalin Book for IBM"/>
              </a:rPr>
              <a:t>                     d’un </a:t>
            </a:r>
            <a:r>
              <a:rPr lang="fr-FR" sz="4000" b="1" dirty="0">
                <a:solidFill>
                  <a:schemeClr val="bg1"/>
                </a:solidFill>
                <a:latin typeface="Lubalin Book for IBM"/>
                <a:cs typeface="Lubalin Book for IBM"/>
              </a:rPr>
              <a:t>club</a:t>
            </a:r>
            <a:r>
              <a:rPr lang="fr-FR" sz="3200" dirty="0">
                <a:solidFill>
                  <a:schemeClr val="bg1"/>
                </a:solidFill>
                <a:latin typeface="Lubalin Book for IBM"/>
                <a:cs typeface="Lubalin Book for IBM"/>
              </a:rPr>
              <a:t> </a:t>
            </a:r>
            <a:endParaRPr lang="fr-FR" sz="2800" dirty="0">
              <a:solidFill>
                <a:schemeClr val="bg1"/>
              </a:solidFill>
              <a:latin typeface="Lubalin Book for IBM"/>
              <a:cs typeface="Lubalin Book for IBM"/>
            </a:endParaRPr>
          </a:p>
        </p:txBody>
      </p:sp>
      <p:sp>
        <p:nvSpPr>
          <p:cNvPr id="75" name="Rectangle 20"/>
          <p:cNvSpPr txBox="1">
            <a:spLocks noChangeArrowheads="1"/>
          </p:cNvSpPr>
          <p:nvPr/>
        </p:nvSpPr>
        <p:spPr bwMode="auto">
          <a:xfrm>
            <a:off x="194973" y="714017"/>
            <a:ext cx="2400916" cy="1457620"/>
          </a:xfrm>
          <a:prstGeom prst="rect">
            <a:avLst/>
          </a:prstGeom>
          <a:noFill/>
          <a:ln w="9525">
            <a:noFill/>
            <a:miter lim="800000"/>
            <a:headEnd/>
            <a:tailEnd/>
          </a:ln>
          <a:effectLst/>
        </p:spPr>
        <p:txBody>
          <a:bodyPr lIns="0" tIns="0" rIns="0" bIns="0" anchor="t" anchorCtr="0"/>
          <a:lstStyle/>
          <a:p>
            <a:pPr>
              <a:lnSpc>
                <a:spcPts val="1600"/>
              </a:lnSpc>
              <a:spcBef>
                <a:spcPts val="600"/>
              </a:spcBef>
              <a:buClr>
                <a:srgbClr val="4982C3"/>
              </a:buClr>
            </a:pPr>
            <a:r>
              <a:rPr lang="fr-FR" sz="1600" dirty="0">
                <a:solidFill>
                  <a:schemeClr val="bg1"/>
                </a:solidFill>
                <a:latin typeface="Lubalin Extra Light for IBM"/>
                <a:cs typeface="Lubalin Extra Light for IBM"/>
              </a:rPr>
              <a:t>Le club finance ses actions en organisant des opérations ou manifestations. La totalité des résultats financiers en est affectée à l’œuvre définie au préalable par le club</a:t>
            </a:r>
            <a:r>
              <a:rPr lang="fr-FR" sz="1400" dirty="0">
                <a:solidFill>
                  <a:schemeClr val="bg1"/>
                </a:solidFill>
                <a:latin typeface="Lubalin Extra Light for IBM"/>
                <a:cs typeface="Lubalin Extra Light for IBM"/>
              </a:rPr>
              <a:t>. </a:t>
            </a:r>
          </a:p>
        </p:txBody>
      </p:sp>
      <p:sp>
        <p:nvSpPr>
          <p:cNvPr id="76" name="Rectangle 20"/>
          <p:cNvSpPr txBox="1">
            <a:spLocks noChangeArrowheads="1"/>
          </p:cNvSpPr>
          <p:nvPr/>
        </p:nvSpPr>
        <p:spPr bwMode="auto">
          <a:xfrm>
            <a:off x="6702884" y="957254"/>
            <a:ext cx="2281564" cy="1879684"/>
          </a:xfrm>
          <a:prstGeom prst="rect">
            <a:avLst/>
          </a:prstGeom>
          <a:noFill/>
          <a:ln w="9525">
            <a:noFill/>
            <a:miter lim="800000"/>
            <a:headEnd/>
            <a:tailEnd/>
          </a:ln>
          <a:effectLst/>
        </p:spPr>
        <p:txBody>
          <a:bodyPr lIns="0" tIns="0" rIns="0" bIns="0" anchor="t" anchorCtr="0"/>
          <a:lstStyle/>
          <a:p>
            <a:pPr>
              <a:spcBef>
                <a:spcPts val="0"/>
              </a:spcBef>
              <a:buClr>
                <a:srgbClr val="4982C3"/>
              </a:buClr>
            </a:pPr>
            <a:r>
              <a:rPr lang="fr-FR" sz="1600" dirty="0">
                <a:solidFill>
                  <a:schemeClr val="bg1"/>
                </a:solidFill>
                <a:latin typeface="Lubalin Demi for IBM"/>
                <a:cs typeface="Lubalin Demi for IBM"/>
              </a:rPr>
              <a:t>En France, chaque club est organisé en une association loi 1901.</a:t>
            </a:r>
          </a:p>
          <a:p>
            <a:pPr>
              <a:spcBef>
                <a:spcPts val="600"/>
              </a:spcBef>
              <a:buClr>
                <a:srgbClr val="4982C3"/>
              </a:buClr>
            </a:pPr>
            <a:r>
              <a:rPr lang="fr-FR" sz="1600" dirty="0">
                <a:solidFill>
                  <a:schemeClr val="bg1"/>
                </a:solidFill>
                <a:latin typeface="Lubalin Demi for IBM"/>
                <a:cs typeface="Lubalin Extra Light for IBM"/>
              </a:rPr>
              <a:t>Le bureau (Président, Trésorier, Secrétaire…) change chaque année.</a:t>
            </a:r>
            <a:endParaRPr lang="fr-FR" sz="1600" dirty="0">
              <a:solidFill>
                <a:schemeClr val="bg1"/>
              </a:solidFill>
              <a:latin typeface="Lubalin Extra Light for IBM"/>
              <a:cs typeface="Lubalin Extra Light for IBM"/>
            </a:endParaRPr>
          </a:p>
        </p:txBody>
      </p:sp>
      <p:sp>
        <p:nvSpPr>
          <p:cNvPr id="78" name="Rectangle 20"/>
          <p:cNvSpPr txBox="1">
            <a:spLocks noChangeArrowheads="1"/>
          </p:cNvSpPr>
          <p:nvPr/>
        </p:nvSpPr>
        <p:spPr bwMode="auto">
          <a:xfrm>
            <a:off x="256700" y="3511504"/>
            <a:ext cx="2037104" cy="1120954"/>
          </a:xfrm>
          <a:prstGeom prst="rect">
            <a:avLst/>
          </a:prstGeom>
          <a:noFill/>
          <a:ln w="9525">
            <a:noFill/>
            <a:miter lim="800000"/>
            <a:headEnd/>
            <a:tailEnd/>
          </a:ln>
          <a:effectLst/>
        </p:spPr>
        <p:txBody>
          <a:bodyPr lIns="0" tIns="0" rIns="0" bIns="0" anchor="t" anchorCtr="0"/>
          <a:lstStyle/>
          <a:p>
            <a:pPr>
              <a:spcBef>
                <a:spcPts val="0"/>
              </a:spcBef>
              <a:spcAft>
                <a:spcPts val="600"/>
              </a:spcAft>
              <a:buClr>
                <a:srgbClr val="4982C3"/>
              </a:buClr>
            </a:pPr>
            <a:r>
              <a:rPr lang="fr-FR" sz="1600" dirty="0">
                <a:solidFill>
                  <a:schemeClr val="bg1"/>
                </a:solidFill>
                <a:latin typeface="Lubalin Demi for IBM"/>
                <a:cs typeface="Lubalin Demi for IBM"/>
              </a:rPr>
              <a:t>Les frais de fonctionnement du Lions Club sont entièrement couverts par les cotisations des Lions.</a:t>
            </a:r>
          </a:p>
        </p:txBody>
      </p:sp>
      <p:sp>
        <p:nvSpPr>
          <p:cNvPr id="79" name="Rectangle 20"/>
          <p:cNvSpPr txBox="1">
            <a:spLocks noChangeArrowheads="1"/>
          </p:cNvSpPr>
          <p:nvPr/>
        </p:nvSpPr>
        <p:spPr bwMode="auto">
          <a:xfrm>
            <a:off x="6706886" y="2757101"/>
            <a:ext cx="1890601" cy="873108"/>
          </a:xfrm>
          <a:prstGeom prst="rect">
            <a:avLst/>
          </a:prstGeom>
          <a:noFill/>
          <a:ln w="9525">
            <a:noFill/>
            <a:miter lim="800000"/>
            <a:headEnd/>
            <a:tailEnd/>
          </a:ln>
          <a:effectLst/>
        </p:spPr>
        <p:txBody>
          <a:bodyPr lIns="0" tIns="0" rIns="0" bIns="0" anchor="t" anchorCtr="0"/>
          <a:lstStyle/>
          <a:p>
            <a:pPr>
              <a:spcBef>
                <a:spcPts val="0"/>
              </a:spcBef>
              <a:spcAft>
                <a:spcPts val="600"/>
              </a:spcAft>
              <a:buClr>
                <a:srgbClr val="4982C3"/>
              </a:buClr>
            </a:pPr>
            <a:r>
              <a:rPr lang="fr-FR" sz="1600" dirty="0">
                <a:solidFill>
                  <a:schemeClr val="bg1"/>
                </a:solidFill>
                <a:latin typeface="Lubalin Demi for IBM"/>
                <a:cs typeface="Lubalin Demi for IBM"/>
              </a:rPr>
              <a:t>L’adhésion s’effectue par cooptation, après une période de découverte mutuelle. </a:t>
            </a:r>
            <a:endParaRPr lang="fr-FR" sz="1600" dirty="0">
              <a:solidFill>
                <a:schemeClr val="bg1"/>
              </a:solidFill>
              <a:latin typeface="Lubalin Extra Light for IBM"/>
              <a:cs typeface="Lubalin Book for IBM"/>
            </a:endParaRPr>
          </a:p>
        </p:txBody>
      </p:sp>
      <p:pic>
        <p:nvPicPr>
          <p:cNvPr id="73" name="Image 72"/>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23929" r="30310"/>
          <a:stretch/>
        </p:blipFill>
        <p:spPr>
          <a:xfrm>
            <a:off x="3138050" y="1436460"/>
            <a:ext cx="2633476" cy="2635521"/>
          </a:xfrm>
          <a:prstGeom prst="rect">
            <a:avLst/>
          </a:prstGeom>
        </p:spPr>
      </p:pic>
      <p:sp>
        <p:nvSpPr>
          <p:cNvPr id="85" name="Line 25"/>
          <p:cNvSpPr>
            <a:spLocks noChangeShapeType="1"/>
          </p:cNvSpPr>
          <p:nvPr/>
        </p:nvSpPr>
        <p:spPr bwMode="auto">
          <a:xfrm flipH="1">
            <a:off x="4660264" y="1785794"/>
            <a:ext cx="1821342" cy="325858"/>
          </a:xfrm>
          <a:prstGeom prst="line">
            <a:avLst/>
          </a:prstGeom>
          <a:noFill/>
          <a:ln w="38100" cap="rnd">
            <a:solidFill>
              <a:schemeClr val="bg1"/>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7" name="Line 25"/>
          <p:cNvSpPr>
            <a:spLocks noChangeShapeType="1"/>
          </p:cNvSpPr>
          <p:nvPr/>
        </p:nvSpPr>
        <p:spPr bwMode="auto">
          <a:xfrm flipH="1" flipV="1">
            <a:off x="4652180" y="2319838"/>
            <a:ext cx="1829426" cy="897644"/>
          </a:xfrm>
          <a:prstGeom prst="line">
            <a:avLst/>
          </a:prstGeom>
          <a:noFill/>
          <a:ln w="38100" cap="rnd">
            <a:solidFill>
              <a:schemeClr val="bg1"/>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9" name="Line 25"/>
          <p:cNvSpPr>
            <a:spLocks noChangeShapeType="1"/>
          </p:cNvSpPr>
          <p:nvPr/>
        </p:nvSpPr>
        <p:spPr bwMode="auto">
          <a:xfrm flipH="1">
            <a:off x="1998673" y="2284960"/>
            <a:ext cx="2248293" cy="1373807"/>
          </a:xfrm>
          <a:prstGeom prst="line">
            <a:avLst/>
          </a:prstGeom>
          <a:noFill/>
          <a:ln w="38100" cap="rnd">
            <a:solidFill>
              <a:schemeClr val="bg1"/>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2" name="Ellipse 91"/>
          <p:cNvSpPr/>
          <p:nvPr/>
        </p:nvSpPr>
        <p:spPr>
          <a:xfrm>
            <a:off x="4262026" y="1964869"/>
            <a:ext cx="413536" cy="413536"/>
          </a:xfrm>
          <a:prstGeom prst="ellipse">
            <a:avLst/>
          </a:prstGeom>
          <a:solidFill>
            <a:srgbClr val="4371B3"/>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3" name="Line 25"/>
          <p:cNvSpPr>
            <a:spLocks noChangeShapeType="1"/>
          </p:cNvSpPr>
          <p:nvPr/>
        </p:nvSpPr>
        <p:spPr bwMode="auto">
          <a:xfrm flipH="1" flipV="1">
            <a:off x="2676434" y="1785794"/>
            <a:ext cx="1570532" cy="331622"/>
          </a:xfrm>
          <a:prstGeom prst="line">
            <a:avLst/>
          </a:prstGeom>
          <a:noFill/>
          <a:ln w="38100" cap="rnd">
            <a:solidFill>
              <a:schemeClr val="bg1"/>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Rectangle 7"/>
          <p:cNvSpPr/>
          <p:nvPr/>
        </p:nvSpPr>
        <p:spPr>
          <a:xfrm>
            <a:off x="2575219" y="3895144"/>
            <a:ext cx="2809133" cy="1077218"/>
          </a:xfrm>
          <a:prstGeom prst="rect">
            <a:avLst/>
          </a:prstGeom>
        </p:spPr>
        <p:txBody>
          <a:bodyPr wrap="square">
            <a:spAutoFit/>
          </a:bodyPr>
          <a:lstStyle/>
          <a:p>
            <a:r>
              <a:rPr lang="fr-FR" sz="1600" dirty="0">
                <a:solidFill>
                  <a:schemeClr val="bg1"/>
                </a:solidFill>
                <a:latin typeface="Lubalin Book for IBM"/>
              </a:rPr>
              <a:t>Chacun des clubs locaux possède sa propre personnalité et son projet, dans le respect de la charte internationale.</a:t>
            </a:r>
            <a:endParaRPr lang="en-US" sz="1600" dirty="0">
              <a:solidFill>
                <a:schemeClr val="bg1"/>
              </a:solidFill>
              <a:latin typeface="Lubalin Book for IBM"/>
            </a:endParaRPr>
          </a:p>
        </p:txBody>
      </p:sp>
      <p:pic>
        <p:nvPicPr>
          <p:cNvPr id="38" name="Picture 2" descr="Les amateurs de tulipes ont jusqu’à samedi pour venir ramasser les fleu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48" y="2537854"/>
            <a:ext cx="1358400" cy="76410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7457" y="3988255"/>
            <a:ext cx="1351509" cy="897064"/>
          </a:xfrm>
          <a:prstGeom prst="rect">
            <a:avLst/>
          </a:prstGeom>
          <a:ln w="28575">
            <a:solidFill>
              <a:schemeClr val="bg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6860" y="3987676"/>
            <a:ext cx="1351508" cy="897644"/>
          </a:xfrm>
          <a:prstGeom prst="rect">
            <a:avLst/>
          </a:prstGeom>
          <a:ln w="28575">
            <a:solidFill>
              <a:schemeClr val="bg1"/>
            </a:solidFill>
          </a:ln>
        </p:spPr>
      </p:pic>
      <p:pic>
        <p:nvPicPr>
          <p:cNvPr id="2" name="Image 1">
            <a:extLst>
              <a:ext uri="{FF2B5EF4-FFF2-40B4-BE49-F238E27FC236}">
                <a16:creationId xmlns:a16="http://schemas.microsoft.com/office/drawing/2014/main" id="{DE3050E9-EC31-849F-9235-7B2B388FB3B9}"/>
              </a:ext>
            </a:extLst>
          </p:cNvPr>
          <p:cNvPicPr>
            <a:picLocks noChangeAspect="1"/>
          </p:cNvPicPr>
          <p:nvPr/>
        </p:nvPicPr>
        <p:blipFill>
          <a:blip r:embed="rId7"/>
          <a:stretch>
            <a:fillRect/>
          </a:stretch>
        </p:blipFill>
        <p:spPr>
          <a:xfrm>
            <a:off x="7924115" y="204500"/>
            <a:ext cx="776458" cy="733322"/>
          </a:xfrm>
          <a:prstGeom prst="rect">
            <a:avLst/>
          </a:prstGeom>
        </p:spPr>
      </p:pic>
      <p:sp>
        <p:nvSpPr>
          <p:cNvPr id="3" name="Line 25">
            <a:extLst>
              <a:ext uri="{FF2B5EF4-FFF2-40B4-BE49-F238E27FC236}">
                <a16:creationId xmlns:a16="http://schemas.microsoft.com/office/drawing/2014/main" id="{65C0F5FD-7316-26FF-2145-0CCD5C8F68E8}"/>
              </a:ext>
            </a:extLst>
          </p:cNvPr>
          <p:cNvSpPr>
            <a:spLocks noChangeShapeType="1"/>
          </p:cNvSpPr>
          <p:nvPr/>
        </p:nvSpPr>
        <p:spPr bwMode="auto">
          <a:xfrm flipV="1">
            <a:off x="4035112" y="2378405"/>
            <a:ext cx="413536" cy="1508286"/>
          </a:xfrm>
          <a:prstGeom prst="line">
            <a:avLst/>
          </a:prstGeom>
          <a:noFill/>
          <a:ln w="38100" cap="rnd">
            <a:solidFill>
              <a:schemeClr val="bg1"/>
            </a:solidFill>
            <a:prstDash val="solid"/>
            <a:round/>
            <a:headEnd/>
            <a:tailEnd/>
          </a:ln>
        </p:spPr>
        <p:txBody>
          <a:bodyP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169121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8910"/>
            <a:ext cx="3924153" cy="512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84"/>
          <p:cNvSpPr/>
          <p:nvPr/>
        </p:nvSpPr>
        <p:spPr>
          <a:xfrm flipH="1" flipV="1">
            <a:off x="1513677" y="-24150"/>
            <a:ext cx="3647287"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43500">
                <a:moveTo>
                  <a:pt x="0" y="0"/>
                </a:moveTo>
                <a:lnTo>
                  <a:pt x="5871882" y="0"/>
                </a:lnTo>
                <a:lnTo>
                  <a:pt x="3966882" y="5143500"/>
                </a:lnTo>
                <a:lnTo>
                  <a:pt x="0" y="5143500"/>
                </a:lnTo>
                <a:lnTo>
                  <a:pt x="0" y="0"/>
                </a:lnTo>
                <a:close/>
              </a:path>
            </a:pathLst>
          </a:custGeom>
          <a:solidFill>
            <a:srgbClr val="416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702" name="AutoShape 2" descr="data:image/jpeg;base64,/9j/4AAQSkZJRgABAQAAAQABAAD/2wCEAAkGBhQSERUUExQVFRUWFxgYFxUXGBcYFxQUFxgVFxcVFxcXHCYeFxkjGhcUHy8gJCcpLCwsFR4xNTAqNSYrLCkBCQoKDgwOGg8PGiwkHyQsLCwsLCwsLCwsLCwsKSwsLCwsLCwpLCwsLCwsLCwsLCwsLCwsLCwsLCwsLCwsLCwsLP/AABEIAMIBAwMBIgACEQEDEQH/xAAcAAAABwEBAAAAAAAAAAAAAAAAAgMEBQYHAQj/xABGEAABAwEFBAcFBQUHAwUAAAABAAIRAwQFEiExBkFRYQcTInGBkaEyscHR8BQjQlJiM3KCouEkQ4OSssLxU5PSCBUXY3P/xAAaAQACAwEBAAAAAAAAAAAAAAABAgADBAUG/8QAMBEAAgIBAwMDAQUJAAAAAAAAAAECEQMSITEEE0EyUWEiBRRxkdEVI0KBocHh8PH/2gAMAwEAAhEDEQA/AK1TfmpJloyUSDmnc5LjyhZvjkoWqWjtBK/ackye7MIxOir7f0j9x6hanXOIpZ9tIHwTBrsyu1ShLGqVhjke49NfUH6CZVH5o9UymzanFNGAryWI2kpuG5JxXKI0ZLTHYoluhkdfFSBbDe4R9eqbUac1AOc+AzT+szLvP18EzZWxFlLsHy8/orrKnaAIIIDgeGUCQpChZwW5jUz5fRTJ9P72OUe4oR5EZpfR9TwWIvO+q93gxrB8CvNtapicSd5J8816ZsTepuYu4Wes/wAXCo73ALzGuitoopjywIIIKDgQQQUIBBBBQgEEEFCAQQQUIBBBBQgE7sA9v93/AHNTRObIcndw96gGKGx1HkYWPdOkNJnOMoGechOKWzNpdpQqZRMtjVzmDX9THjvaeCs13bZUqNg6k4uuDKzWkDJpc4Gln/i1zyLRxTq8ekmkXtNOm/C01znhEl7T1J1/DUdUef3kCFeobBWxzZFIRnrUpNORI0Lp3LqJf209S0Wh9VhNNjsOFkzhDWtbu4xPigiNsWYjNO9yaWW7Az2RE8yfeU7FkPFZFhLNYnvCO92iUFi5owsIQXT7UTu+RtTOZXHVCTEb1IMukb8vf5J0yg0ZCfElWLonLyI+qUSvOu2qcQBqveGSGMBGQgThzJPNGsd0VnUBW6t4gdomZDhqHNJkZjgrBgEzAnjv89VZtkryBLaD2BzSXOl2fAxBy3LT90VU2Z/vO90Z1a7O5sYmubOkgifNJNGSvPSoA2nSMxDyBw009FRaNQEZELDkx6J0a4T1xsUu6n2nHgI805qN7UcB6n69ELvZ2e8k+A/4S1mZid3lUeR2P6dGG+H18VEln3gPeVY3U+x9fW9QopS8Djl55Jo+oo8GkbUs6u5areFjcPHqfm5eXl6j6THYbstI4UHDzLWLy81hJgCSdAF02VY/IVBTVg2XqVIktZPHXy/qpgbD0gDitDgQd1PLx7UhI5IsopqCs9fZBn93XBO8OYR5EEyou2bPVaYmA4cWmfTX0UUkw0RiCCCYAEEEFCAQQQUIBBBBQgFNXFcNe0Mf1FGpVwubiLGl2GQ6AY0mPRQq23oGpf2W0u41mj/Kyf8AcilYJcGcnYC3uOVkrDvAb/qIS9LotvE/3Ed9SkP9y3+t7SRBUoXUYizoit8exSH+KxBbkuo6SajNmWQDVPLNYMXssc/uEjxOi0SybG2anmWmoRvqGfTRGt1IBsAADcAIHktCimZnNlDN2OHtQ3kMz5pFzANPPf5qct7dVDVgrNKKnJsblcIRiilEUKU/uCuGWimSQBMEnICQQmC4SgEfdMNRlSxyxzXYagPZIORMbu9Zfs8/MhXW/wBmK7q4/KSfJ7XfFUXZs/ewub1PJ1emf7touLey3uCe3dR7Xh/T4ptuA+slJWBmvgPrzC56GkyRrt7Hh7/+VG2Cz4rTSbxez/W1S1pHZ8vn8khs9Tm3UuRn/KJ+CshvJFT4LB0uVouu1H9DB/mrU/msK2WuKpWM02ySYxZgM0zkb1ufSrQNS7qzBq91nYO81qXyUfs5crKFNjGCA0eZ3k8ytebJp2XI/TY9W74IC7dh6gEudJ5yZjxzStq2Ie4HtwDwV6YxKPsqz65G3sw5MmtmzNekJaZAGeXDP6zUFbLachvkiRrnxPqthvqjFM6c1mwuvEYGXOOCtxtyRmzKMXZUbxuOQ57NQMThuI1JHPfHIqBWv07pBnIZ4hl3wCfJyzbae6xZ7S9g9nJw7ju8DI8FdG1yUak3sRKCCCYgEEEFCAQQQUIBbv0H0Iu6o781of6MpD5rCF6C6IGYbqpnjUqn+bD/ALUULItpAKQ3pYFNLRaGs7T3NaOLnBo8yiIPAFxRZ2psgyNqs4P/AOtP/wAkE1MBdHqMt7cipKoEwtgyWmJkZVbwaoSsFYLxCga4TijRwRCjuRSoQKUUoxRSgQQttPFY7U39Lj/ID8Fnmy5++8FpdJmKnaG8WH1Y4LMtmnRVHNc/qlszpdK/paL3QEu+u9S13jJveT8vgoqynU8lKWUw1vh8/gucPIk647I+uS5so2baDwpvd55fFGtYgDkPd/wqvfVjecdVrWPbZ6XWVGP0fTOIEDsnOQDuynMKzCryJMrm/pdGgdIFqY2yS5zQPtFCSSAAAZJPkou5tpLLVOGlXpvdGgMHwkCfBYnf9V9X74sYxpMBrSDGWmQHZyMDuUUGZZzO7hGc+Oi15cSlLksw5NEa/wBv2/kepbMJzCcPMBeZdnL36i0Ne4F7Q14LZgGabmg94JB7wpS5bBeVRofZ6lUh35a+HzBcFX2q8l/fvwbVfRhsnQKp0s3hwAj3SB/RQbrhvpzD1loc1oEw6qCTy7IM+KijZLwAYxtYPLzAa0CZkZZtzlPBV5Ksj1eC+9e0GY0g8N8ZeJCzXpJoxamn81MH+Zyurdlbayh1lR7KjgDNNs4oAktD/ZLvQkarP9sbz66pTJ1bTjdpidh9IVjkpcFChKD3K8gggoOBBBBQgEEEFCAXoLo5seK5qLMb6Ze2oQ9hhzSatSCJyO7I5FefV6BuG9RY7osrurqVHdS0tp02Oc5znS78IMDtalNHd7CyKPe+0953Za2ttFU1aYMiQ3BXpzBwuiWnxkHXm3qVq192oucRSstL85AbTDsgCcg6q6PoDN3Zritl82k1LYKlGgyQBhLcM6MptcMzoS4/IKGo2W1XRbSDTNVmWIYSadekTIOhg5Zb2kedr+CRq7Hd4EWao6jTazAyI/YVtQHH73qxizJ7tNyC1S7r2sdWk2o3qWhwnC9jGPadCHNIyIM/BBZHiyX6jqx+0OmSSeJf0/QvTimVqORTpzk0tOi6UTzbK7eBUBaArBeA1UBaUwoyeiFKPRCoQIVwoxRSgQWu0S944tHvcPisqugYawHAkeq1S7T97/B7nD5rJ7XahStVSR7NV48nFYupja2N/SSSuzQaR7JUtZc3NHMfXvVRsG1NB8NLsJJHtCB56eqtN32hoqNJIAgmSQBpOviuc4tclrJe2nXu9/8AyuXVd4rfa6TjAqUWUiRqA8VZPhM+CZV78oH+/pa/9RnLnyUtsvWDjVc0gguYAQQQYbxHemwr6hJ8FI2q6MXWejRArh4qVmsAwYYJa84tT+Fh8VM7YdH/AF9noijha6mIznNpAnTfI38SpvpStfV0bIdwtVOe406zT6FMrpvCvWa2apDYPZaQDqAATqStMr1FvTpaHZTLq6JHOM1K7IzyaCSDzxQOK1e7LpZRpU6Y0ptDW8YAgTzTez08ERu157/NO61RI7fJd9MfSFttUEEboiFDXRdbG1y9urWGJ3d3CdPE8U7tDtU3u22tZUILcRdluyGZJzyOgVb4oZbvck9oLcLPZXPfEsYXGDvDXiO8kt8wsBqXaKzesmCcuWWWY3LQulO0OfRDQ7DLhDAfa5u5AZ8FSLss00wCTzVsPTYuTeaiVy0WZzDDhB9DzB3pJXapdLHjC7P3jmFE2nZQ603g8nZHzGXuTLIip42uCvoJe02J9Mw9pHuPcdCkFYVgQQQUIBeorks4p2OzN/LQog/9tq8vBerXU8NJjeDWjyAHwTREkdcJSLTmjsdkk96IouXHiUEJQRITD63BMbQSnznJlaQtaMRB25QVpGanbbvUHaUQDB6TKVqJIqAClcK6UUoBDWMxVbza4e4/BZVtXSAttcafeOPmZ+K1Oz/tWd7v9JWZ7dMi31uZafNjSs2U1YGRJZgzIkkdk5Ed+YzST7Q45EkjhOXklqjyabZ/CSB4iSmqzrfk1P4OqwbKWqvTealOq+m1uuExidGQIPZdxMg+qryt1go4abG6ZSe92aZqyInb+2rrWwMbWwFrCHABoHbaCMZnfmeWak7loscQ44xiMnCTB4ZKsBis+z150mMw1CAQcp4cpSSjW5owzUXSLjZrMA2GF5P6nE5eOiVtFbOSmjNoKDBk9p4QQfco6vfPWGG+iqsMvcd221hJ3ZZHF4dBJJhoGpJ0AXbBdrnuAALnE5DVX+5rjbZ2mo8jGGkk7qbYkxzjUqKFi9zTuZD0iWDBWaxxBeGS+NG4tGjjlBJ5qlsqYcgN6se0ltNotFSsfxuMcm7h4CB4Ku1xme9aKqNFUXcrYoLUUvRrFxgJiQpO66UNxxO4DiUmiy3VQ7q0mMb2wHTuOnlvUHbbnoPnCOrPEaT+7pHdCmDYi6XPMbwJTG01GjJoxHgN3edytUUlsUttlOtVlNNxa7UeRHEJFT98UC+njPtN1AByaYGfjCgEGqFHF30MdWmz8z2t83AfFb/t7fFos9VvUhxpmnic0AETSqjENNXtexvdKw3ZSlit1lbxr0R51Gr07bXe9FcCS5M6ftBa6dSrSxgmk20dssbmbO01HOIAAgipZ2/xHgpC6tqKlVtdznU2YGu6rGIBcW1a7MWeYFAUXOji5WqBvA0jTcdR3JG02Cm7J1NhGpBa0gmAJOWsADuACIo0uK31bTZ2Vpps6wFwZhc4tbJwhzsQl0ROWsoJ6yy025BjRJJIAjtOJc495JJ8UEaBXyWDEm9oOSSFtGYg5cuUpGrbCZhjsuMCfVbKMZH29QFpKmbXUcZ7Ed7h8FC1xxUFGdRJFK1EmVCBCuORiilAIWme2z94eoIVK24rU6dud1lJtQOZTOZcDpGRaQN3BXM6tPB7f9QVL6TbP/a2HjSb6OeFnzK0aendMSs9+XeAA6yuy/iE/wAT+ScVNo7tc3CbI6OTGNPg4OlVCtZIGKRExrnJz03wN+maSp0yTAWNY4/P5s2amSdspWeo4Czis2TmKmFwA5FuY8ZVhYz4egUTd9jwQDq6cUd2Q9fRTrWK6KA9ggZmlakR80Y5CfT4pG0ZxuBTisb1i1gDg0TiEZRod/JalTsdN9qqUrMQxzQ176TmloAfHapOGrZkRuKyO86skDgNOCnNpb8fUZZrQxxbVBfZ6hblIbhqBxjiHT3ylkk9yW00kehLjudlBmUOcfafx5DgFE9It69TYnNHtVSKY7jJf/KCP4lmXR9tZXo16NCn979ofL2OccmD26k54SBLp3hsHcrB0rXliq0qYP7NheR+p5iD4N9UqjuRvcoNsqYQT5cyoJw96kLwtGLuTBwTPceOwajTxODeJVge0tAaMuY+A+Kj7moS4E7pzS9stzXOwCY0Jbq79I5cT7lEiNhLU9z+zT3e087jwHEpBt3YRvPoE/dAZAaO4Zgch+Ypk1xdmG5cdPQIshGXm4im8AQMJ37lVFcbdEOxEQWkd0/JU9KwMlNlbxZZ7ZQrVA4sp1GvIbGIhpnKSBK2H/5isL9euZ+9TB/0uKwthzXXlSxGrZ6BsvSRdz9LS1v7zajfUthSFHamxvMNtVA/4rB7yvNoQJRsmk9RC2Ujn1lP/O35oLy7KClg0nq+kXycUASMJGZI3kgnL1RHE4jJESI0BjfOuab0SMboxSQ05+zuybrB4rtR+FxIbJ7MuByMHw01W854KYJBAZ1pk59rLg2GlVq0tzI4Eg9/BWJubiM4xZ4NXZaxOuW/cFA24Q9w4E5RmOR5oAI56TKVeEkQoQIUUoyKUCCNoMNnhB8iFVulIRVoO/S4cjDgYPmrVaW9h3cfcq/0mWYvFmjUuePMMPwVOXg0YfUUB9V9QhuuZhoEATrAHh5Kcu66sAJPadkTwEGYH1uTux3WKYyALozO8/JL9QZ3+BWdRNwkWg9oZjfyjKfrkn1lfl9d6bihnM9+6e/cUKQwugHI7t45JxBW01oPHVOLPgcwNcGg/mk5CN4mDnyS12VMNZh5wT35H3q19I90OZYGvc6QXtwiGjODOgzgSkkpXsK5JGaVyw1HAEOI1hSDmtfY3DLH9upakDsuoVJ100Oagrqok1KngPOSj1K5FSM8IqB572hwafDNN/DuB8ov3R5fFGhbrRUrgN/s7uqcNAGEPqNaD+IjIR+Ujeoy33o60OdVfq8lxHAfhaOQbA8FDXrXa9zSI7I56ujWTrAGffmU5qPhgHIIrZbh2c9hpUbNSBoBPifr1RhSl5ATikAATvz+vriu3QZqOdwEqJDWcvG04AKTTGQxOGomSfINTaw1cJ0BJyiTAG4d3JR9W0Y6r3biT4jRSNlrNyyQb8DJeSdpUCRJO7dkEm6kI+skWjUIzaZHApxjDhwKFjUQN9WeWO5A+5UxaDejJpungfcqDVplpIO5BisKF0hcC6FErACEEIXWiclKogVBPPsLRk+oGuGrcLjB4SMpQTaGLqR6Ta773vYd+ISCdGHOf1I9Q/eHcSw/hLTA5aRz1SRP3jNdHD2R6v1aM/FHtBAc05RBntQBprO/uW45o6pP+8qTvwntPwTrqW+14aeKr15/tHxETlBlvgTmfFTdhdNQ4d7AewGvOR1g5DX2gom+mkVXTMkA9qMWm/Dl4JQsiKiRKWekSiAI5FhHKKgEJUEg9xUNty2bPZnAxFRmfew/JTcKO2kshqWOkGiT1lKB4lvxVOb0mjp/WiqNtRGR+Xvy9yMa7Zg5HgQ4HwWiXR0e2d1MivUxVHaQ7DhBG4b/ABUVePRfWpg9W/rmbtA7uIPZPhCyRyp8nQljfgqIY3jHf/VI1K0EdppA7h7lcLo6NatRrjVqikADDSMRn9QJhvgqDa64Zj0OB2E8ScxIndl6hWKcXwyqUZJWyeDgW579Ularda7RQl1Z76VPJoeQ7CDoBOe5FptwywmY36SCMjHMEFGstowWOoyRJe3LOTAdnwAHfvHBNyVz90RVjtRpOl0FroBMRGcA+EoWml2yeefdKQY01Xspje6XcmjMp7ajDz+8fDNGBXPgbuepZ7lGPphSVOnlPL4JpIOJh3fs3fW4D5rl2iKNQrr/AGDzn3lFsR+4eD5IDrkg6A0UhZgDAKaUqakrPT0nL4qhmqHwOqdBzdCpPDkO4ZpKiCBySzzoEYgkRl9VYpPPIqrm7Q/PrA08C10DLLMTKnNpqsUwBqSPfPwUHRJIncMvrzS5bS2H6eMZzSnwJ/8Asrtz6Z7nfMBJuuar+We4g/FO5Rg5Z+7M6L6HG+GyMfYnt1Y4eBSlG09W3sgiocsZ/CP0cCc8/KFIiseJ80HVnHeVZHO14KpfZ18SINBTMch5BBHvL2E/Z8/c3LqnGJFMfvVXuM/wjPRHfYSR/dyf/pc/P+Ip6HH8x8AB8Fx4nUuPiV1TzYKdUsDZbihuEzDGnTPCD2RyUZeFfG6cLW5aN0y+Kc1gOCY1lADR5SBTioEg4IECEIIxXIUCOLssfW1WsnDiOsToCdPBSl97NNY2jTD3gGoyXAgEQ9pyyjfzTG4nRaaX7w9clObe/sBGsiM4k9nKfBUZvQ/wL8HrX4krZbhFJ4ewh0CIcd2e/indSJzBYeO7zGSRsVna2m1rmw4DM8+RCXMDR47nfNc5RXsdXeyJvKgHy10ZiZHOYmNNFSNrtmm1mkPMjc7UtPI/DRaBXc0tIAEyRIiMt/NQd8WAPDWjScTjrlBgc5PuKpnFp2h1JcMx+8rZhqtaRAbTazFueWSMXiMPklKFBr6FR+IB2IYWb3AzJny8yrVfuy/2tpdR7NVjsOIs7BB9kPf+HM6xq4CFVb+sNru53UWmhSl0lrgGvDhIbLXAyM4GcHNdDHq0pyMGSm2o+Bps9ha+o52RMNb3an1hPat2Pe8kDImQkKNy2mo8tewUQDDpjEI1AbJz71NvshptGGSGxvk5Jk2gaVLkjBdBzBdmOSWpWchoDsufHuVyujYe0Wuk2vS6sNdijE4h0tJBygiJB1KhLTY3U3ua9sOaS17eYMGOchF2NGMfBHMsHOQu3jZQWaZjf/VS1GkI080SqQSWnKckKHTIOldjXfpcN/HvSlns7mniJgjjG/vUrSogwd8Z9+8eaD6eEk9x+BQoZMJSpx3buXekqz+0U6x5ngfjvUTabRAJPOUYqhZOyv3/AFsdWAfZHqfr1Ua5rgNSQlnjFLt5JPgdPRFp1Nzh4pWGOzOyu4kHNjL6hFKyUd2M7VoUBXSkpR2uS0WqVnZQXUEBz0IFxwWeWi2Ef3tQf4r/APyUe6+jijra5zzIqPgebhPgu25UeIUbNLrJhWCS2SpWOpranvqH8L3uBHcHmD4SrgzZ2jwd5/0WWXUu9o/2L10/uylPCT6lx0BPgtBZs/S/L5kpdl1UxoxvlPvSPqZ+Ir8/8DLpo+WZ3Tuyo7Rv14J9R2Yqu3Hy+cK/MogaCO5HDVW8uV+a/BfrZasONeCgUtkLS17XtqMbhMgESJ3Tx80hetz27E2obTTqYXg9W6k0Ma2IdBzM5DzWiuak3WedRKG7VSdjqou4ohLBaSG/fEkzkWnd4b06q4CJBfnyJ94KfGwtOrB5Bd+xt4IaSzuIqdstgY8tdiiARIIEmchln/VUfpK2yfRNOjQeWuc3HUcMnAHJrROY0J8lql7ChQpOq1oDGak565QBvJMBeb9srxFottWq0EMc7sA6hgADR3wPVFQ3BOa8DSraKtT8bnci45nj36Z8kqzZu0OB7IP8Q4yhdIGMLW7g2e6yzOfwErTGNmOeRoyRl0VKZl0DuJ+CfWa8XgwHuHu8jKf7QVcNRzAx5jWBlx18VDUaRJ7TSBOY35cykk9I0W5G0bGW+zuslnb9vFOoGy5pJpjG5xc4GQGnMwqBe18/2ysesa8VKric5iTqOSjA4Ngu7LXBxDRBMbhyEqGtDuKXuFiVOy9/bRkDlOnNI3lTJbI1CgNna7rRVZZiQS84abnGIduBPPQcyFfqewl4MbhNJlQbi2rT05hxCca0V6w1ZM6h2v6XaHwOXil3nP63j+ikBsJeDTLbOR/HTz/mXa+z1qZ7Vmq88ID/ACwkqDakQ9qdDctTl5FVy9bTl1Y1OvJu8+Oikb8vFzDhwuD+DmluHmZH/KrnWgTnJOZO8niiJyw2GEjWoTpqjdeTuSZrJRkJgkZHcuko4qormZSBl7lTOPk3dPlr6WEJRmuRCFwFVUa1LccYlxECCWjRrLNbbS53siO5MG4grLT2fJ0lx4NaSn9HYms7Sz1Xd7SPfC6zXueOTKhSxE5TK27YC21HWJgquxOaSJOcNyIE74BVZu3o6rEjrG9W3gBLvTIK82C6+qYGMaWtHIk8yeJVUoouhJkkK43o32kc0gyjxB8vmUs2nyKqcUWqTFWulKtYeXmEkyl4fXNR+01/07DZ3V6rjAyawAYqjzoxvPnuElI4jpkjbbUyjTdUq1GU2NEue50ADmSsvvXp4pCr1dmpdY2YFV5Ia47sLMjE7yR3KItNO335ScHWZ7S5/Ye+WULPTBaQWTm95EgmCTxAyUg3ogZd9GnWc/rqragJMQxmXZwtM6OGp4qOlvyBy2ZG0unqvnjp0GkEiMNV0gTvD+OXimdq6f7W5hDaFBjvz9t0fwkwnlquaka78VNhlrD7I1OKdyh792bpPDWUqTQ95gFogzLY85hIppuqEWXf/g2t/SjXtdndQtMEHtYgGtzbm2IjnkZnLRVKlRdVPY7R3CQD666qyXhsM6zvqU6jCX0y0OcDDYcJEbjI9yjL7slkpCGOc5/5WkEA83R6JtSToLlq4O7MXbUrVCKYLiATkCYiOHeFtGzlW10rK5mCnnIwPbVa+BlIMEGddFQOguy1H3hjDT1bGOxEA4WkxEnic16G6tWxyUCWKzzzb6NQVnl9NwOIyMJjLLInVPbFaYyNNzuUA+9b11E7pRDd7Dqxvk1N3BOyYtabqsldsPa+zv8Aw1AIGLdP4T6Kh35cdcWk0Q01HiINMOdjBzBgZ5r1Gbsp/wDSZ/kafeFHfYPshL2N+5Jl7QM6XF7YzLOLd2o4JW4vhDxhJeTG9ieie1urU6tZvUsY5r5f7ZwkEQzWct8LdOpSVrvmhSGKpWpMBzBc9okcRJzVbtvSzdtOf7TjI3U2Pf6wB6pN2WpUWnqlw0lmd49P1maYo2atV5vc2mPIYiq3benq1vypUaFEcSHVHfzED0R0Mlo2m02FtVpY9oe0iC0iZCq99bDXeGzWDKIA1c9rQByFRYne3SdeNeQ611QNIZFMfyAKtVLS57iXuLjxcST5lMofILRpG0FjuakDgtRefy0mOdP8QhqoNV9J9UNpB4acu0QT3wNEwqvSl2sJqsjIz8CpVETJenZQ3VGYQ0QMpDieQgx8128aOHTOBJTey1Bva1373zBBVeSejwbOn6d5uHQwqOk5aDQcB8yuBSt42cU3low7j2cwJAMSeEwmZeFRrvwb49OoKrEJQSwqjgghfwPS9z1xZaYAgAAcBknLEEFtPPI6Uk8IIKAE4TS2PIGRI7l1BAIzsNpcXZuce8lQ20NMPvSxNeA5uCqcLhIxYmZwcp5oIIPgYubES00g5pDgHA6giQfAriCgj4Mj6QKDW1W4WhuW4AbzwUVsa8uvGiHEkYxrnw4oIKp8iQ5Hf/qBtTx1LA9waTJaCcJIBgkaErGW6oIKw0HpbodoNbZnYWgT1RyAGZp5nJaGEEEqFhwjrUrCCCI7IfaOu5tIlri0xqCR7l582ovu0Y3jr60Tp1j48pQQTY/UF+hlXvtxNXM/gYfHCM03oHJBBXeTL4Gzjmk2HPxQQUH8BH6JJBBVyHQZqfXR+2Z3n/SUEESE3eB7FTu+CjLCwcBoggqc3g6PQ8sb2opsNUEFXHgfP6hZrRwQQQUGp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9703" name="AutoShape 4" descr="data:image/jpeg;base64,/9j/4AAQSkZJRgABAQAAAQABAAD/2wCEAAkGBhQSERUUExQVFRUWFxgYFxUXGBcYFxQUFxgVFxcVFxcXHCYeFxkjGhcUHy8gJCcpLCwsFR4xNTAqNSYrLCkBCQoKDgwOGg8PGiwkHyQsLCwsLCwsLCwsLCwsKSwsLCwsLCwpLCwsLCwsLCwsLCwsLCwsLCwsLCwsLCwsLCwsLP/AABEIAMIBAwMBIgACEQEDEQH/xAAcAAAABwEBAAAAAAAAAAAAAAAAAgMEBQYHAQj/xABGEAABAwEFBAcFBQUHAwUAAAABAAIRAwQFEiExBkFRYQcTInGBkaEyscHR8BQjQlJiM3KCouEkQ4OSssLxU5PSCBUXY3P/xAAaAQACAwEBAAAAAAAAAAAAAAABAgADBAUG/8QAMBEAAgIBAwMDAQUJAAAAAAAAAAECEQMSITEEE0EyUWEiBRRxkdEVI0KBocHh8PH/2gAMAwEAAhEDEQA/AK1TfmpJloyUSDmnc5LjyhZvjkoWqWjtBK/ackye7MIxOir7f0j9x6hanXOIpZ9tIHwTBrsyu1ShLGqVhjke49NfUH6CZVH5o9UymzanFNGAryWI2kpuG5JxXKI0ZLTHYoluhkdfFSBbDe4R9eqbUac1AOc+AzT+szLvP18EzZWxFlLsHy8/orrKnaAIIIDgeGUCQpChZwW5jUz5fRTJ9P72OUe4oR5EZpfR9TwWIvO+q93gxrB8CvNtapicSd5J8816ZsTepuYu4Wes/wAXCo73ALzGuitoopjywIIIKDgQQQUIBBBBQgEEEFCAQQQUIBBBBQgE7sA9v93/AHNTRObIcndw96gGKGx1HkYWPdOkNJnOMoGechOKWzNpdpQqZRMtjVzmDX9THjvaeCs13bZUqNg6k4uuDKzWkDJpc4Gln/i1zyLRxTq8ekmkXtNOm/C01znhEl7T1J1/DUdUef3kCFeobBWxzZFIRnrUpNORI0Lp3LqJf209S0Wh9VhNNjsOFkzhDWtbu4xPigiNsWYjNO9yaWW7Az2RE8yfeU7FkPFZFhLNYnvCO92iUFi5owsIQXT7UTu+RtTOZXHVCTEb1IMukb8vf5J0yg0ZCfElWLonLyI+qUSvOu2qcQBqveGSGMBGQgThzJPNGsd0VnUBW6t4gdomZDhqHNJkZjgrBgEzAnjv89VZtkryBLaD2BzSXOl2fAxBy3LT90VU2Z/vO90Z1a7O5sYmubOkgifNJNGSvPSoA2nSMxDyBw009FRaNQEZELDkx6J0a4T1xsUu6n2nHgI805qN7UcB6n69ELvZ2e8k+A/4S1mZid3lUeR2P6dGG+H18VEln3gPeVY3U+x9fW9QopS8Djl55Jo+oo8GkbUs6u5areFjcPHqfm5eXl6j6THYbstI4UHDzLWLy81hJgCSdAF02VY/IVBTVg2XqVIktZPHXy/qpgbD0gDitDgQd1PLx7UhI5IsopqCs9fZBn93XBO8OYR5EEyou2bPVaYmA4cWmfTX0UUkw0RiCCCYAEEEFCAQQQUIBBBBQgFNXFcNe0Mf1FGpVwubiLGl2GQ6AY0mPRQq23oGpf2W0u41mj/Kyf8AcilYJcGcnYC3uOVkrDvAb/qIS9LotvE/3Ed9SkP9y3+t7SRBUoXUYizoit8exSH+KxBbkuo6SajNmWQDVPLNYMXssc/uEjxOi0SybG2anmWmoRvqGfTRGt1IBsAADcAIHktCimZnNlDN2OHtQ3kMz5pFzANPPf5qct7dVDVgrNKKnJsblcIRiilEUKU/uCuGWimSQBMEnICQQmC4SgEfdMNRlSxyxzXYagPZIORMbu9Zfs8/MhXW/wBmK7q4/KSfJ7XfFUXZs/ewub1PJ1emf7touLey3uCe3dR7Xh/T4ptuA+slJWBmvgPrzC56GkyRrt7Hh7/+VG2Cz4rTSbxez/W1S1pHZ8vn8khs9Tm3UuRn/KJ+CshvJFT4LB0uVouu1H9DB/mrU/msK2WuKpWM02ySYxZgM0zkb1ufSrQNS7qzBq91nYO81qXyUfs5crKFNjGCA0eZ3k8ytebJp2XI/TY9W74IC7dh6gEudJ5yZjxzStq2Ie4HtwDwV6YxKPsqz65G3sw5MmtmzNekJaZAGeXDP6zUFbLachvkiRrnxPqthvqjFM6c1mwuvEYGXOOCtxtyRmzKMXZUbxuOQ57NQMThuI1JHPfHIqBWv07pBnIZ4hl3wCfJyzbae6xZ7S9g9nJw7ju8DI8FdG1yUak3sRKCCCYgEEEFCAQQQUIBbv0H0Iu6o781of6MpD5rCF6C6IGYbqpnjUqn+bD/ALUULItpAKQ3pYFNLRaGs7T3NaOLnBo8yiIPAFxRZ2psgyNqs4P/AOtP/wAkE1MBdHqMt7cipKoEwtgyWmJkZVbwaoSsFYLxCga4TijRwRCjuRSoQKUUoxRSgQQttPFY7U39Lj/ID8Fnmy5++8FpdJmKnaG8WH1Y4LMtmnRVHNc/qlszpdK/paL3QEu+u9S13jJveT8vgoqynU8lKWUw1vh8/gucPIk647I+uS5so2baDwpvd55fFGtYgDkPd/wqvfVjecdVrWPbZ6XWVGP0fTOIEDsnOQDuynMKzCryJMrm/pdGgdIFqY2yS5zQPtFCSSAAAZJPkou5tpLLVOGlXpvdGgMHwkCfBYnf9V9X74sYxpMBrSDGWmQHZyMDuUUGZZzO7hGc+Oi15cSlLksw5NEa/wBv2/kepbMJzCcPMBeZdnL36i0Ne4F7Q14LZgGabmg94JB7wpS5bBeVRofZ6lUh35a+HzBcFX2q8l/fvwbVfRhsnQKp0s3hwAj3SB/RQbrhvpzD1loc1oEw6qCTy7IM+KijZLwAYxtYPLzAa0CZkZZtzlPBV5Ksj1eC+9e0GY0g8N8ZeJCzXpJoxamn81MH+Zyurdlbayh1lR7KjgDNNs4oAktD/ZLvQkarP9sbz66pTJ1bTjdpidh9IVjkpcFChKD3K8gggoOBBBBQgEEEFCAXoLo5seK5qLMb6Ze2oQ9hhzSatSCJyO7I5FefV6BuG9RY7osrurqVHdS0tp02Oc5znS78IMDtalNHd7CyKPe+0953Za2ttFU1aYMiQ3BXpzBwuiWnxkHXm3qVq192oucRSstL85AbTDsgCcg6q6PoDN3Zritl82k1LYKlGgyQBhLcM6MptcMzoS4/IKGo2W1XRbSDTNVmWIYSadekTIOhg5Zb2kedr+CRq7Hd4EWao6jTazAyI/YVtQHH73qxizJ7tNyC1S7r2sdWk2o3qWhwnC9jGPadCHNIyIM/BBZHiyX6jqx+0OmSSeJf0/QvTimVqORTpzk0tOi6UTzbK7eBUBaArBeA1UBaUwoyeiFKPRCoQIVwoxRSgQWu0S944tHvcPisqugYawHAkeq1S7T97/B7nD5rJ7XahStVSR7NV48nFYupja2N/SSSuzQaR7JUtZc3NHMfXvVRsG1NB8NLsJJHtCB56eqtN32hoqNJIAgmSQBpOviuc4tclrJe2nXu9/8AyuXVd4rfa6TjAqUWUiRqA8VZPhM+CZV78oH+/pa/9RnLnyUtsvWDjVc0gguYAQQQYbxHemwr6hJ8FI2q6MXWejRArh4qVmsAwYYJa84tT+Fh8VM7YdH/AF9noijha6mIznNpAnTfI38SpvpStfV0bIdwtVOe406zT6FMrpvCvWa2apDYPZaQDqAATqStMr1FvTpaHZTLq6JHOM1K7IzyaCSDzxQOK1e7LpZRpU6Y0ptDW8YAgTzTez08ERu157/NO61RI7fJd9MfSFttUEEboiFDXRdbG1y9urWGJ3d3CdPE8U7tDtU3u22tZUILcRdluyGZJzyOgVb4oZbvck9oLcLPZXPfEsYXGDvDXiO8kt8wsBqXaKzesmCcuWWWY3LQulO0OfRDQ7DLhDAfa5u5AZ8FSLss00wCTzVsPTYuTeaiVy0WZzDDhB9DzB3pJXapdLHjC7P3jmFE2nZQ603g8nZHzGXuTLIip42uCvoJe02J9Mw9pHuPcdCkFYVgQQQUIBeorks4p2OzN/LQog/9tq8vBerXU8NJjeDWjyAHwTREkdcJSLTmjsdkk96IouXHiUEJQRITD63BMbQSnznJlaQtaMRB25QVpGanbbvUHaUQDB6TKVqJIqAClcK6UUoBDWMxVbza4e4/BZVtXSAttcafeOPmZ+K1Oz/tWd7v9JWZ7dMi31uZafNjSs2U1YGRJZgzIkkdk5Ed+YzST7Q45EkjhOXklqjyabZ/CSB4iSmqzrfk1P4OqwbKWqvTealOq+m1uuExidGQIPZdxMg+qryt1go4abG6ZSe92aZqyInb+2rrWwMbWwFrCHABoHbaCMZnfmeWak7loscQ44xiMnCTB4ZKsBis+z150mMw1CAQcp4cpSSjW5owzUXSLjZrMA2GF5P6nE5eOiVtFbOSmjNoKDBk9p4QQfco6vfPWGG+iqsMvcd221hJ3ZZHF4dBJJhoGpJ0AXbBdrnuAALnE5DVX+5rjbZ2mo8jGGkk7qbYkxzjUqKFi9zTuZD0iWDBWaxxBeGS+NG4tGjjlBJ5qlsqYcgN6se0ltNotFSsfxuMcm7h4CB4Ku1xme9aKqNFUXcrYoLUUvRrFxgJiQpO66UNxxO4DiUmiy3VQ7q0mMb2wHTuOnlvUHbbnoPnCOrPEaT+7pHdCmDYi6XPMbwJTG01GjJoxHgN3edytUUlsUttlOtVlNNxa7UeRHEJFT98UC+njPtN1AByaYGfjCgEGqFHF30MdWmz8z2t83AfFb/t7fFos9VvUhxpmnic0AETSqjENNXtexvdKw3ZSlit1lbxr0R51Gr07bXe9FcCS5M6ftBa6dSrSxgmk20dssbmbO01HOIAAgipZ2/xHgpC6tqKlVtdznU2YGu6rGIBcW1a7MWeYFAUXOji5WqBvA0jTcdR3JG02Cm7J1NhGpBa0gmAJOWsADuACIo0uK31bTZ2Vpps6wFwZhc4tbJwhzsQl0ROWsoJ6yy025BjRJJIAjtOJc495JJ8UEaBXyWDEm9oOSSFtGYg5cuUpGrbCZhjsuMCfVbKMZH29QFpKmbXUcZ7Ed7h8FC1xxUFGdRJFK1EmVCBCuORiilAIWme2z94eoIVK24rU6dud1lJtQOZTOZcDpGRaQN3BXM6tPB7f9QVL6TbP/a2HjSb6OeFnzK0aendMSs9+XeAA6yuy/iE/wAT+ScVNo7tc3CbI6OTGNPg4OlVCtZIGKRExrnJz03wN+maSp0yTAWNY4/P5s2amSdspWeo4Czis2TmKmFwA5FuY8ZVhYz4egUTd9jwQDq6cUd2Q9fRTrWK6KA9ggZmlakR80Y5CfT4pG0ZxuBTisb1i1gDg0TiEZRod/JalTsdN9qqUrMQxzQ176TmloAfHapOGrZkRuKyO86skDgNOCnNpb8fUZZrQxxbVBfZ6hblIbhqBxjiHT3ylkk9yW00kehLjudlBmUOcfafx5DgFE9It69TYnNHtVSKY7jJf/KCP4lmXR9tZXo16NCn979ofL2OccmD26k54SBLp3hsHcrB0rXliq0qYP7NheR+p5iD4N9UqjuRvcoNsqYQT5cyoJw96kLwtGLuTBwTPceOwajTxODeJVge0tAaMuY+A+Kj7moS4E7pzS9stzXOwCY0Jbq79I5cT7lEiNhLU9z+zT3e087jwHEpBt3YRvPoE/dAZAaO4Zgch+Ypk1xdmG5cdPQIshGXm4im8AQMJ37lVFcbdEOxEQWkd0/JU9KwMlNlbxZZ7ZQrVA4sp1GvIbGIhpnKSBK2H/5isL9euZ+9TB/0uKwthzXXlSxGrZ6BsvSRdz9LS1v7zajfUthSFHamxvMNtVA/4rB7yvNoQJRsmk9RC2Ujn1lP/O35oLy7KClg0nq+kXycUASMJGZI3kgnL1RHE4jJESI0BjfOuab0SMboxSQ05+zuybrB4rtR+FxIbJ7MuByMHw01W854KYJBAZ1pk59rLg2GlVq0tzI4Eg9/BWJubiM4xZ4NXZaxOuW/cFA24Q9w4E5RmOR5oAI56TKVeEkQoQIUUoyKUCCNoMNnhB8iFVulIRVoO/S4cjDgYPmrVaW9h3cfcq/0mWYvFmjUuePMMPwVOXg0YfUUB9V9QhuuZhoEATrAHh5Kcu66sAJPadkTwEGYH1uTux3WKYyALozO8/JL9QZ3+BWdRNwkWg9oZjfyjKfrkn1lfl9d6bihnM9+6e/cUKQwugHI7t45JxBW01oPHVOLPgcwNcGg/mk5CN4mDnyS12VMNZh5wT35H3q19I90OZYGvc6QXtwiGjODOgzgSkkpXsK5JGaVyw1HAEOI1hSDmtfY3DLH9upakDsuoVJ100Oagrqok1KngPOSj1K5FSM8IqB572hwafDNN/DuB8ov3R5fFGhbrRUrgN/s7uqcNAGEPqNaD+IjIR+Ujeoy33o60OdVfq8lxHAfhaOQbA8FDXrXa9zSI7I56ujWTrAGffmU5qPhgHIIrZbh2c9hpUbNSBoBPifr1RhSl5ATikAATvz+vriu3QZqOdwEqJDWcvG04AKTTGQxOGomSfINTaw1cJ0BJyiTAG4d3JR9W0Y6r3biT4jRSNlrNyyQb8DJeSdpUCRJO7dkEm6kI+skWjUIzaZHApxjDhwKFjUQN9WeWO5A+5UxaDejJpungfcqDVplpIO5BisKF0hcC6FErACEEIXWiclKogVBPPsLRk+oGuGrcLjB4SMpQTaGLqR6Ta773vYd+ISCdGHOf1I9Q/eHcSw/hLTA5aRz1SRP3jNdHD2R6v1aM/FHtBAc05RBntQBprO/uW45o6pP+8qTvwntPwTrqW+14aeKr15/tHxETlBlvgTmfFTdhdNQ4d7AewGvOR1g5DX2gom+mkVXTMkA9qMWm/Dl4JQsiKiRKWekSiAI5FhHKKgEJUEg9xUNty2bPZnAxFRmfew/JTcKO2kshqWOkGiT1lKB4lvxVOb0mjp/WiqNtRGR+Xvy9yMa7Zg5HgQ4HwWiXR0e2d1MivUxVHaQ7DhBG4b/ABUVePRfWpg9W/rmbtA7uIPZPhCyRyp8nQljfgqIY3jHf/VI1K0EdppA7h7lcLo6NatRrjVqikADDSMRn9QJhvgqDa64Zj0OB2E8ScxIndl6hWKcXwyqUZJWyeDgW579Ularda7RQl1Z76VPJoeQ7CDoBOe5FptwywmY36SCMjHMEFGstowWOoyRJe3LOTAdnwAHfvHBNyVz90RVjtRpOl0FroBMRGcA+EoWml2yeefdKQY01Xspje6XcmjMp7ajDz+8fDNGBXPgbuepZ7lGPphSVOnlPL4JpIOJh3fs3fW4D5rl2iKNQrr/AGDzn3lFsR+4eD5IDrkg6A0UhZgDAKaUqakrPT0nL4qhmqHwOqdBzdCpPDkO4ZpKiCBySzzoEYgkRl9VYpPPIqrm7Q/PrA08C10DLLMTKnNpqsUwBqSPfPwUHRJIncMvrzS5bS2H6eMZzSnwJ/8Asrtz6Z7nfMBJuuar+We4g/FO5Rg5Z+7M6L6HG+GyMfYnt1Y4eBSlG09W3sgiocsZ/CP0cCc8/KFIiseJ80HVnHeVZHO14KpfZ18SINBTMch5BBHvL2E/Z8/c3LqnGJFMfvVXuM/wjPRHfYSR/dyf/pc/P+Ip6HH8x8AB8Fx4nUuPiV1TzYKdUsDZbihuEzDGnTPCD2RyUZeFfG6cLW5aN0y+Kc1gOCY1lADR5SBTioEg4IECEIIxXIUCOLssfW1WsnDiOsToCdPBSl97NNY2jTD3gGoyXAgEQ9pyyjfzTG4nRaaX7w9clObe/sBGsiM4k9nKfBUZvQ/wL8HrX4krZbhFJ4ewh0CIcd2e/indSJzBYeO7zGSRsVna2m1rmw4DM8+RCXMDR47nfNc5RXsdXeyJvKgHy10ZiZHOYmNNFSNrtmm1mkPMjc7UtPI/DRaBXc0tIAEyRIiMt/NQd8WAPDWjScTjrlBgc5PuKpnFp2h1JcMx+8rZhqtaRAbTazFueWSMXiMPklKFBr6FR+IB2IYWb3AzJny8yrVfuy/2tpdR7NVjsOIs7BB9kPf+HM6xq4CFVb+sNru53UWmhSl0lrgGvDhIbLXAyM4GcHNdDHq0pyMGSm2o+Bps9ha+o52RMNb3an1hPat2Pe8kDImQkKNy2mo8tewUQDDpjEI1AbJz71NvshptGGSGxvk5Jk2gaVLkjBdBzBdmOSWpWchoDsufHuVyujYe0Wuk2vS6sNdijE4h0tJBygiJB1KhLTY3U3ua9sOaS17eYMGOchF2NGMfBHMsHOQu3jZQWaZjf/VS1GkI080SqQSWnKckKHTIOldjXfpcN/HvSlns7mniJgjjG/vUrSogwd8Z9+8eaD6eEk9x+BQoZMJSpx3buXekqz+0U6x5ngfjvUTabRAJPOUYqhZOyv3/AFsdWAfZHqfr1Ua5rgNSQlnjFLt5JPgdPRFp1Nzh4pWGOzOyu4kHNjL6hFKyUd2M7VoUBXSkpR2uS0WqVnZQXUEBz0IFxwWeWi2Ef3tQf4r/APyUe6+jijra5zzIqPgebhPgu25UeIUbNLrJhWCS2SpWOpranvqH8L3uBHcHmD4SrgzZ2jwd5/0WWXUu9o/2L10/uylPCT6lx0BPgtBZs/S/L5kpdl1UxoxvlPvSPqZ+Ir8/8DLpo+WZ3Tuyo7Rv14J9R2Yqu3Hy+cK/MogaCO5HDVW8uV+a/BfrZasONeCgUtkLS17XtqMbhMgESJ3Tx80hetz27E2obTTqYXg9W6k0Ma2IdBzM5DzWiuak3WedRKG7VSdjqou4ohLBaSG/fEkzkWnd4b06q4CJBfnyJ94KfGwtOrB5Bd+xt4IaSzuIqdstgY8tdiiARIIEmchln/VUfpK2yfRNOjQeWuc3HUcMnAHJrROY0J8lql7ChQpOq1oDGak565QBvJMBeb9srxFottWq0EMc7sA6hgADR3wPVFQ3BOa8DSraKtT8bnci45nj36Z8kqzZu0OB7IP8Q4yhdIGMLW7g2e6yzOfwErTGNmOeRoyRl0VKZl0DuJ+CfWa8XgwHuHu8jKf7QVcNRzAx5jWBlx18VDUaRJ7TSBOY35cykk9I0W5G0bGW+zuslnb9vFOoGy5pJpjG5xc4GQGnMwqBe18/2ysesa8VKric5iTqOSjA4Ngu7LXBxDRBMbhyEqGtDuKXuFiVOy9/bRkDlOnNI3lTJbI1CgNna7rRVZZiQS84abnGIduBPPQcyFfqewl4MbhNJlQbi2rT05hxCca0V6w1ZM6h2v6XaHwOXil3nP63j+ikBsJeDTLbOR/HTz/mXa+z1qZ7Vmq88ID/ACwkqDakQ9qdDctTl5FVy9bTl1Y1OvJu8+Oikb8vFzDhwuD+DmluHmZH/KrnWgTnJOZO8niiJyw2GEjWoTpqjdeTuSZrJRkJgkZHcuko4qormZSBl7lTOPk3dPlr6WEJRmuRCFwFVUa1LccYlxECCWjRrLNbbS53siO5MG4grLT2fJ0lx4NaSn9HYms7Sz1Xd7SPfC6zXueOTKhSxE5TK27YC21HWJgquxOaSJOcNyIE74BVZu3o6rEjrG9W3gBLvTIK82C6+qYGMaWtHIk8yeJVUoouhJkkK43o32kc0gyjxB8vmUs2nyKqcUWqTFWulKtYeXmEkyl4fXNR+01/07DZ3V6rjAyawAYqjzoxvPnuElI4jpkjbbUyjTdUq1GU2NEue50ADmSsvvXp4pCr1dmpdY2YFV5Ia47sLMjE7yR3KItNO335ScHWZ7S5/Ye+WULPTBaQWTm95EgmCTxAyUg3ogZd9GnWc/rqragJMQxmXZwtM6OGp4qOlvyBy2ZG0unqvnjp0GkEiMNV0gTvD+OXimdq6f7W5hDaFBjvz9t0fwkwnlquaka78VNhlrD7I1OKdyh792bpPDWUqTQ95gFogzLY85hIppuqEWXf/g2t/SjXtdndQtMEHtYgGtzbm2IjnkZnLRVKlRdVPY7R3CQD666qyXhsM6zvqU6jCX0y0OcDDYcJEbjI9yjL7slkpCGOc5/5WkEA83R6JtSToLlq4O7MXbUrVCKYLiATkCYiOHeFtGzlW10rK5mCnnIwPbVa+BlIMEGddFQOguy1H3hjDT1bGOxEA4WkxEnic16G6tWxyUCWKzzzb6NQVnl9NwOIyMJjLLInVPbFaYyNNzuUA+9b11E7pRDd7Dqxvk1N3BOyYtabqsldsPa+zv8Aw1AIGLdP4T6Kh35cdcWk0Q01HiINMOdjBzBgZ5r1Gbsp/wDSZ/kafeFHfYPshL2N+5Jl7QM6XF7YzLOLd2o4JW4vhDxhJeTG9ieie1urU6tZvUsY5r5f7ZwkEQzWct8LdOpSVrvmhSGKpWpMBzBc9okcRJzVbtvSzdtOf7TjI3U2Pf6wB6pN2WpUWnqlw0lmd49P1maYo2atV5vc2mPIYiq3benq1vypUaFEcSHVHfzED0R0Mlo2m02FtVpY9oe0iC0iZCq99bDXeGzWDKIA1c9rQByFRYne3SdeNeQ611QNIZFMfyAKtVLS57iXuLjxcST5lMofILRpG0FjuakDgtRefy0mOdP8QhqoNV9J9UNpB4acu0QT3wNEwqvSl2sJqsjIz8CpVETJenZQ3VGYQ0QMpDieQgx8128aOHTOBJTey1Bva1373zBBVeSejwbOn6d5uHQwqOk5aDQcB8yuBSt42cU3low7j2cwJAMSeEwmZeFRrvwb49OoKrEJQSwqjgghfwPS9z1xZaYAgAAcBknLEEFtPPI6Uk8IIKAE4TS2PIGRI7l1BAIzsNpcXZuce8lQ20NMPvSxNeA5uCqcLhIxYmZwcp5oIIPgYubES00g5pDgHA6giQfAriCgj4Mj6QKDW1W4WhuW4AbzwUVsa8uvGiHEkYxrnw4oIKp8iQ5Hf/qBtTx1LA9waTJaCcJIBgkaErGW6oIKw0HpbodoNbZnYWgT1RyAGZp5nJaGEEEqFhwjrUrCCCI7IfaOu5tIlri0xqCR7l582ovu0Y3jr60Tp1j48pQQTY/UF+hlXvtxNXM/gYfHCM03oHJBBXeTL4Gzjmk2HPxQQUH8BH6JJBBVyHQZqfXR+2Z3n/SUEESE3eB7FTu+CjLCwcBoggqc3g6PQ8sb2opsNUEFXHgfP6hZrRwQQQUGp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grpSp>
        <p:nvGrpSpPr>
          <p:cNvPr id="7" name="Grouper 6"/>
          <p:cNvGrpSpPr/>
          <p:nvPr/>
        </p:nvGrpSpPr>
        <p:grpSpPr>
          <a:xfrm>
            <a:off x="5357927" y="3112572"/>
            <a:ext cx="2566024" cy="1880462"/>
            <a:chOff x="6929006" y="2931418"/>
            <a:chExt cx="2231661" cy="2017138"/>
          </a:xfrm>
        </p:grpSpPr>
        <p:sp>
          <p:nvSpPr>
            <p:cNvPr id="48" name="Trapèze 47"/>
            <p:cNvSpPr/>
            <p:nvPr/>
          </p:nvSpPr>
          <p:spPr>
            <a:xfrm>
              <a:off x="6929006" y="3334690"/>
              <a:ext cx="2231661" cy="1554557"/>
            </a:xfrm>
            <a:prstGeom prst="trapezoid">
              <a:avLst>
                <a:gd name="adj" fmla="val 7674"/>
              </a:avLst>
            </a:prstGeom>
            <a:solidFill>
              <a:srgbClr val="325587">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8" name="Grouper 37"/>
            <p:cNvGrpSpPr/>
            <p:nvPr/>
          </p:nvGrpSpPr>
          <p:grpSpPr>
            <a:xfrm>
              <a:off x="7001564" y="2931418"/>
              <a:ext cx="2156303" cy="2017138"/>
              <a:chOff x="533668" y="2044494"/>
              <a:chExt cx="2156303" cy="2017138"/>
            </a:xfrm>
          </p:grpSpPr>
          <p:sp>
            <p:nvSpPr>
              <p:cNvPr id="39" name="Rectangle 20"/>
              <p:cNvSpPr txBox="1">
                <a:spLocks noChangeArrowheads="1"/>
              </p:cNvSpPr>
              <p:nvPr/>
            </p:nvSpPr>
            <p:spPr bwMode="auto">
              <a:xfrm>
                <a:off x="533668" y="2601174"/>
                <a:ext cx="2156303" cy="1460458"/>
              </a:xfrm>
              <a:prstGeom prst="rect">
                <a:avLst/>
              </a:prstGeom>
              <a:solidFill>
                <a:schemeClr val="accent4">
                  <a:lumMod val="75000"/>
                </a:schemeClr>
              </a:solidFill>
              <a:ln w="9525">
                <a:noFill/>
                <a:miter lim="800000"/>
                <a:headEnd/>
                <a:tailEnd/>
              </a:ln>
              <a:effectLst/>
            </p:spPr>
            <p:txBody>
              <a:bodyPr lIns="180000" tIns="374400" rIns="72000" anchor="t" anchorCtr="0"/>
              <a:lstStyle/>
              <a:p>
                <a:pPr>
                  <a:lnSpc>
                    <a:spcPts val="1400"/>
                  </a:lnSpc>
                  <a:spcBef>
                    <a:spcPts val="600"/>
                  </a:spcBef>
                  <a:buClr>
                    <a:srgbClr val="4982C3"/>
                  </a:buClr>
                </a:pPr>
                <a:r>
                  <a:rPr lang="fr-FR" sz="1400" b="1" dirty="0">
                    <a:solidFill>
                      <a:schemeClr val="bg1"/>
                    </a:solidFill>
                    <a:latin typeface="Lubalin Book for IBM"/>
                    <a:cs typeface="Lubalin Book for IBM"/>
                  </a:rPr>
                  <a:t>Vaccination contre la rougeole</a:t>
                </a:r>
              </a:p>
              <a:p>
                <a:pPr>
                  <a:lnSpc>
                    <a:spcPts val="1400"/>
                  </a:lnSpc>
                  <a:spcBef>
                    <a:spcPts val="600"/>
                  </a:spcBef>
                  <a:buClr>
                    <a:srgbClr val="4982C3"/>
                  </a:buClr>
                </a:pPr>
                <a:r>
                  <a:rPr lang="fr-FR" sz="1200" dirty="0">
                    <a:solidFill>
                      <a:schemeClr val="bg1"/>
                    </a:solidFill>
                    <a:latin typeface="Lubalin Book for IBM"/>
                    <a:cs typeface="Lubalin Book for IBM"/>
                  </a:rPr>
                  <a:t>un dollar = un vaccin = une vie</a:t>
                </a:r>
              </a:p>
              <a:p>
                <a:pPr>
                  <a:lnSpc>
                    <a:spcPts val="1400"/>
                  </a:lnSpc>
                  <a:spcBef>
                    <a:spcPts val="600"/>
                  </a:spcBef>
                  <a:buClr>
                    <a:srgbClr val="4982C3"/>
                  </a:buClr>
                </a:pPr>
                <a:r>
                  <a:rPr lang="fr-FR" sz="1200" dirty="0">
                    <a:solidFill>
                      <a:schemeClr val="bg1"/>
                    </a:solidFill>
                    <a:latin typeface="Lubalin Book for IBM"/>
                    <a:cs typeface="Lubalin Book for IBM"/>
                  </a:rPr>
                  <a:t>41 millions d’enfants vaccinés</a:t>
                </a:r>
              </a:p>
              <a:p>
                <a:pPr>
                  <a:lnSpc>
                    <a:spcPts val="1400"/>
                  </a:lnSpc>
                  <a:spcBef>
                    <a:spcPts val="600"/>
                  </a:spcBef>
                  <a:buClr>
                    <a:srgbClr val="4982C3"/>
                  </a:buClr>
                </a:pPr>
                <a:endParaRPr lang="fr-FR" sz="1400" b="1" dirty="0">
                  <a:solidFill>
                    <a:schemeClr val="bg1"/>
                  </a:solidFill>
                  <a:latin typeface="Lubalin Book for IBM"/>
                  <a:cs typeface="Lubalin Book for IBM"/>
                </a:endParaRPr>
              </a:p>
            </p:txBody>
          </p:sp>
          <p:sp>
            <p:nvSpPr>
              <p:cNvPr id="40" name="Ellipse 39"/>
              <p:cNvSpPr/>
              <p:nvPr/>
            </p:nvSpPr>
            <p:spPr>
              <a:xfrm>
                <a:off x="1137372" y="2044494"/>
                <a:ext cx="548978" cy="615988"/>
              </a:xfrm>
              <a:prstGeom prst="ellipse">
                <a:avLst/>
              </a:prstGeom>
              <a:solidFill>
                <a:srgbClr val="4371B3"/>
              </a:solidFill>
              <a:ln>
                <a:noFill/>
              </a:ln>
              <a:effectLst>
                <a:outerShdw blurRad="14605" dist="61087" dir="5400000" rotWithShape="0">
                  <a:schemeClr val="accent2">
                    <a:lumMod val="50000"/>
                    <a:alpha val="78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spcBef>
                    <a:spcPts val="600"/>
                  </a:spcBef>
                </a:pPr>
                <a:endParaRPr lang="fr-FR" sz="1000"/>
              </a:p>
            </p:txBody>
          </p:sp>
        </p:grpSp>
      </p:grpSp>
      <p:grpSp>
        <p:nvGrpSpPr>
          <p:cNvPr id="8" name="Grouper 7"/>
          <p:cNvGrpSpPr/>
          <p:nvPr/>
        </p:nvGrpSpPr>
        <p:grpSpPr>
          <a:xfrm>
            <a:off x="2455156" y="1451456"/>
            <a:ext cx="2120816" cy="2381030"/>
            <a:chOff x="4681243" y="3600769"/>
            <a:chExt cx="2274671" cy="2048549"/>
          </a:xfrm>
          <a:solidFill>
            <a:schemeClr val="accent3">
              <a:lumMod val="75000"/>
            </a:schemeClr>
          </a:solidFill>
        </p:grpSpPr>
        <p:sp>
          <p:nvSpPr>
            <p:cNvPr id="49" name="Trapèze 48"/>
            <p:cNvSpPr/>
            <p:nvPr/>
          </p:nvSpPr>
          <p:spPr>
            <a:xfrm>
              <a:off x="4804638" y="4223868"/>
              <a:ext cx="2151276" cy="1425450"/>
            </a:xfrm>
            <a:prstGeom prst="trapezoid">
              <a:avLst>
                <a:gd name="adj" fmla="val 7674"/>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5" name="Grouper 34"/>
            <p:cNvGrpSpPr/>
            <p:nvPr/>
          </p:nvGrpSpPr>
          <p:grpSpPr>
            <a:xfrm>
              <a:off x="4681243" y="3600769"/>
              <a:ext cx="2078632" cy="1908849"/>
              <a:chOff x="390737" y="2710624"/>
              <a:chExt cx="2078632" cy="1908849"/>
            </a:xfrm>
            <a:grpFill/>
          </p:grpSpPr>
          <p:sp>
            <p:nvSpPr>
              <p:cNvPr id="36" name="Rectangle 20"/>
              <p:cNvSpPr txBox="1">
                <a:spLocks noChangeArrowheads="1"/>
              </p:cNvSpPr>
              <p:nvPr/>
            </p:nvSpPr>
            <p:spPr bwMode="auto">
              <a:xfrm>
                <a:off x="390737" y="3264270"/>
                <a:ext cx="2078632" cy="1355203"/>
              </a:xfrm>
              <a:prstGeom prst="rect">
                <a:avLst/>
              </a:prstGeom>
              <a:grpFill/>
              <a:ln w="9525">
                <a:noFill/>
                <a:miter lim="800000"/>
                <a:headEnd/>
                <a:tailEnd/>
              </a:ln>
              <a:effectLst/>
            </p:spPr>
            <p:txBody>
              <a:bodyPr lIns="180000" tIns="374400" rIns="180000" anchor="t" anchorCtr="0"/>
              <a:lstStyle/>
              <a:p>
                <a:pPr>
                  <a:lnSpc>
                    <a:spcPts val="1620"/>
                  </a:lnSpc>
                  <a:spcBef>
                    <a:spcPct val="20000"/>
                  </a:spcBef>
                  <a:buClr>
                    <a:srgbClr val="4982C3"/>
                  </a:buClr>
                </a:pPr>
                <a:r>
                  <a:rPr lang="fr-FR" sz="1400" b="1" dirty="0">
                    <a:solidFill>
                      <a:schemeClr val="bg1"/>
                    </a:solidFill>
                    <a:latin typeface="Lubalin Book for IBM"/>
                    <a:cs typeface="Lubalin Book for IBM"/>
                  </a:rPr>
                  <a:t>Jeunesse et santé</a:t>
                </a:r>
              </a:p>
              <a:p>
                <a:pPr>
                  <a:lnSpc>
                    <a:spcPts val="1620"/>
                  </a:lnSpc>
                  <a:spcBef>
                    <a:spcPct val="20000"/>
                  </a:spcBef>
                  <a:buClr>
                    <a:srgbClr val="4982C3"/>
                  </a:buClr>
                </a:pPr>
                <a:r>
                  <a:rPr lang="fr-FR" sz="1100" dirty="0">
                    <a:solidFill>
                      <a:schemeClr val="bg1"/>
                    </a:solidFill>
                    <a:latin typeface="Lubalin Book for IBM"/>
                    <a:cs typeface="Lubalin Book for IBM"/>
                  </a:rPr>
                  <a:t>2 millions d’euros collectés en 10 ans pour financer la recherche en cancérologie pédiatrique</a:t>
                </a:r>
              </a:p>
            </p:txBody>
          </p:sp>
          <p:sp>
            <p:nvSpPr>
              <p:cNvPr id="37" name="Ellipse 36"/>
              <p:cNvSpPr/>
              <p:nvPr/>
            </p:nvSpPr>
            <p:spPr>
              <a:xfrm>
                <a:off x="1021984" y="2710624"/>
                <a:ext cx="670398" cy="615988"/>
              </a:xfrm>
              <a:prstGeom prst="ellipse">
                <a:avLst/>
              </a:prstGeom>
              <a:grpFill/>
              <a:ln>
                <a:noFill/>
              </a:ln>
              <a:effectLst>
                <a:outerShdw blurRad="14605" dist="61087" dir="5400000" rotWithShape="0">
                  <a:srgbClr val="1A5123">
                    <a:alpha val="9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14" name="Group 13"/>
          <p:cNvGrpSpPr/>
          <p:nvPr/>
        </p:nvGrpSpPr>
        <p:grpSpPr>
          <a:xfrm>
            <a:off x="4612776" y="333575"/>
            <a:ext cx="2020895" cy="2752126"/>
            <a:chOff x="4775922" y="79321"/>
            <a:chExt cx="2077884" cy="2419811"/>
          </a:xfrm>
        </p:grpSpPr>
        <p:sp>
          <p:nvSpPr>
            <p:cNvPr id="96" name="Trapèze 5"/>
            <p:cNvSpPr/>
            <p:nvPr/>
          </p:nvSpPr>
          <p:spPr>
            <a:xfrm>
              <a:off x="4830832" y="907542"/>
              <a:ext cx="2022974" cy="1246873"/>
            </a:xfrm>
            <a:prstGeom prst="trapezoid">
              <a:avLst>
                <a:gd name="adj" fmla="val 7674"/>
              </a:avLst>
            </a:prstGeom>
            <a:solidFill>
              <a:srgbClr val="32558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8" name="Grouper 17"/>
            <p:cNvGrpSpPr/>
            <p:nvPr/>
          </p:nvGrpSpPr>
          <p:grpSpPr>
            <a:xfrm>
              <a:off x="4775922" y="79321"/>
              <a:ext cx="1970000" cy="2419811"/>
              <a:chOff x="4345592" y="366531"/>
              <a:chExt cx="1970000" cy="2141167"/>
            </a:xfrm>
          </p:grpSpPr>
          <p:sp>
            <p:nvSpPr>
              <p:cNvPr id="53" name="Trapèze 52"/>
              <p:cNvSpPr/>
              <p:nvPr/>
            </p:nvSpPr>
            <p:spPr>
              <a:xfrm>
                <a:off x="4491288" y="855271"/>
                <a:ext cx="1824304" cy="1082468"/>
              </a:xfrm>
              <a:prstGeom prst="trapezoid">
                <a:avLst>
                  <a:gd name="adj" fmla="val 7674"/>
                </a:avLst>
              </a:prstGeom>
              <a:solidFill>
                <a:srgbClr val="325587">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2" name="Grouper 31"/>
              <p:cNvGrpSpPr/>
              <p:nvPr/>
            </p:nvGrpSpPr>
            <p:grpSpPr>
              <a:xfrm>
                <a:off x="4345592" y="366531"/>
                <a:ext cx="1923480" cy="2141167"/>
                <a:chOff x="328150" y="1935874"/>
                <a:chExt cx="1923480" cy="2141167"/>
              </a:xfrm>
            </p:grpSpPr>
            <p:sp>
              <p:nvSpPr>
                <p:cNvPr id="33" name="Rectangle 20"/>
                <p:cNvSpPr txBox="1">
                  <a:spLocks noChangeArrowheads="1"/>
                </p:cNvSpPr>
                <p:nvPr/>
              </p:nvSpPr>
              <p:spPr bwMode="auto">
                <a:xfrm>
                  <a:off x="328150" y="2784803"/>
                  <a:ext cx="1923480" cy="1292238"/>
                </a:xfrm>
                <a:prstGeom prst="rect">
                  <a:avLst/>
                </a:prstGeom>
                <a:solidFill>
                  <a:srgbClr val="FFCC00"/>
                </a:solidFill>
                <a:ln w="9525">
                  <a:solidFill>
                    <a:srgbClr val="FFCC00"/>
                  </a:solidFill>
                  <a:miter lim="800000"/>
                  <a:headEnd/>
                  <a:tailEnd/>
                </a:ln>
                <a:effectLst/>
              </p:spPr>
              <p:txBody>
                <a:bodyPr lIns="180000" tIns="374400" rIns="144000" anchor="t" anchorCtr="0"/>
                <a:lstStyle/>
                <a:p>
                  <a:pPr>
                    <a:lnSpc>
                      <a:spcPts val="1400"/>
                    </a:lnSpc>
                    <a:spcBef>
                      <a:spcPts val="600"/>
                    </a:spcBef>
                    <a:buClr>
                      <a:srgbClr val="4982C3"/>
                    </a:buClr>
                  </a:pPr>
                  <a:r>
                    <a:rPr lang="fr-FR" sz="1400" b="1" dirty="0">
                      <a:solidFill>
                        <a:schemeClr val="bg1"/>
                      </a:solidFill>
                      <a:latin typeface="Lubalin Book for IBM"/>
                      <a:cs typeface="Lubalin Book for IBM"/>
                    </a:rPr>
                    <a:t>Lions Alzheimer</a:t>
                  </a:r>
                </a:p>
                <a:p>
                  <a:pPr>
                    <a:lnSpc>
                      <a:spcPts val="1400"/>
                    </a:lnSpc>
                    <a:spcBef>
                      <a:spcPts val="600"/>
                    </a:spcBef>
                    <a:buClr>
                      <a:srgbClr val="4982C3"/>
                    </a:buClr>
                  </a:pPr>
                  <a:r>
                    <a:rPr lang="fr-FR" sz="1100" dirty="0">
                      <a:solidFill>
                        <a:schemeClr val="bg1"/>
                      </a:solidFill>
                      <a:latin typeface="Lubalin Book for IBM"/>
                      <a:cs typeface="Lubalin Book for IBM"/>
                    </a:rPr>
                    <a:t>200 centres ouverts dans 68 départements de  France</a:t>
                  </a:r>
                </a:p>
                <a:p>
                  <a:pPr>
                    <a:lnSpc>
                      <a:spcPts val="1400"/>
                    </a:lnSpc>
                    <a:spcBef>
                      <a:spcPts val="600"/>
                    </a:spcBef>
                    <a:buClr>
                      <a:srgbClr val="4982C3"/>
                    </a:buClr>
                  </a:pPr>
                  <a:r>
                    <a:rPr lang="fr-FR" sz="1100" dirty="0">
                      <a:solidFill>
                        <a:schemeClr val="bg1"/>
                      </a:solidFill>
                      <a:latin typeface="Lubalin Book for IBM"/>
                      <a:cs typeface="Lubalin Book for IBM"/>
                    </a:rPr>
                    <a:t>400 000 journées d’accueil par an</a:t>
                  </a:r>
                </a:p>
                <a:p>
                  <a:pPr>
                    <a:lnSpc>
                      <a:spcPts val="1400"/>
                    </a:lnSpc>
                    <a:spcBef>
                      <a:spcPts val="600"/>
                    </a:spcBef>
                    <a:buClr>
                      <a:srgbClr val="4982C3"/>
                    </a:buClr>
                  </a:pPr>
                  <a:endParaRPr lang="fr-FR" sz="1200" dirty="0">
                    <a:solidFill>
                      <a:schemeClr val="bg1"/>
                    </a:solidFill>
                    <a:latin typeface="Lubalin Book for IBM"/>
                    <a:cs typeface="Lubalin Book for IBM"/>
                  </a:endParaRPr>
                </a:p>
              </p:txBody>
            </p:sp>
            <p:sp>
              <p:nvSpPr>
                <p:cNvPr id="34" name="Ellipse 33"/>
                <p:cNvSpPr/>
                <p:nvPr/>
              </p:nvSpPr>
              <p:spPr>
                <a:xfrm>
                  <a:off x="1000853" y="1935874"/>
                  <a:ext cx="698460" cy="615988"/>
                </a:xfrm>
                <a:prstGeom prst="ellipse">
                  <a:avLst/>
                </a:prstGeom>
                <a:solidFill>
                  <a:srgbClr val="4371B3"/>
                </a:solidFill>
                <a:ln>
                  <a:noFill/>
                </a:ln>
                <a:effectLst>
                  <a:outerShdw blurRad="14605" dist="61087" dir="5400000" rotWithShape="0">
                    <a:schemeClr val="accent6">
                      <a:lumMod val="50000"/>
                      <a:alpha val="78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spcBef>
                      <a:spcPts val="600"/>
                    </a:spcBef>
                  </a:pPr>
                  <a:endParaRPr lang="fr-FR" sz="1000"/>
                </a:p>
              </p:txBody>
            </p:sp>
          </p:grpSp>
        </p:grpSp>
      </p:grpSp>
      <p:grpSp>
        <p:nvGrpSpPr>
          <p:cNvPr id="15" name="Group 14"/>
          <p:cNvGrpSpPr/>
          <p:nvPr/>
        </p:nvGrpSpPr>
        <p:grpSpPr>
          <a:xfrm>
            <a:off x="6959033" y="889234"/>
            <a:ext cx="1951594" cy="1961489"/>
            <a:chOff x="6996418" y="199629"/>
            <a:chExt cx="1951594" cy="1961489"/>
          </a:xfrm>
        </p:grpSpPr>
        <p:sp>
          <p:nvSpPr>
            <p:cNvPr id="6" name="Trapèze 5"/>
            <p:cNvSpPr/>
            <p:nvPr/>
          </p:nvSpPr>
          <p:spPr>
            <a:xfrm>
              <a:off x="7028047" y="872999"/>
              <a:ext cx="1919965" cy="1288119"/>
            </a:xfrm>
            <a:prstGeom prst="trapezoid">
              <a:avLst>
                <a:gd name="adj" fmla="val 7674"/>
              </a:avLst>
            </a:prstGeom>
            <a:solidFill>
              <a:srgbClr val="325587">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 name="Grouper 4"/>
            <p:cNvGrpSpPr/>
            <p:nvPr/>
          </p:nvGrpSpPr>
          <p:grpSpPr>
            <a:xfrm>
              <a:off x="6996418" y="199629"/>
              <a:ext cx="1870154" cy="1850896"/>
              <a:chOff x="414109" y="2027216"/>
              <a:chExt cx="2078632" cy="1503202"/>
            </a:xfrm>
          </p:grpSpPr>
          <p:sp>
            <p:nvSpPr>
              <p:cNvPr id="17" name="Rectangle 20"/>
              <p:cNvSpPr txBox="1">
                <a:spLocks noChangeArrowheads="1"/>
              </p:cNvSpPr>
              <p:nvPr/>
            </p:nvSpPr>
            <p:spPr bwMode="auto">
              <a:xfrm>
                <a:off x="414109" y="2369155"/>
                <a:ext cx="2078632" cy="1161263"/>
              </a:xfrm>
              <a:prstGeom prst="rect">
                <a:avLst/>
              </a:prstGeom>
              <a:solidFill>
                <a:srgbClr val="25978E"/>
              </a:solidFill>
              <a:ln w="9525">
                <a:noFill/>
                <a:miter lim="800000"/>
                <a:headEnd/>
                <a:tailEnd/>
              </a:ln>
              <a:effectLst/>
            </p:spPr>
            <p:txBody>
              <a:bodyPr lIns="180000" tIns="374400" rIns="180000" anchor="t" anchorCtr="0"/>
              <a:lstStyle/>
              <a:p>
                <a:pPr>
                  <a:lnSpc>
                    <a:spcPts val="1400"/>
                  </a:lnSpc>
                  <a:spcBef>
                    <a:spcPts val="600"/>
                  </a:spcBef>
                  <a:buClr>
                    <a:srgbClr val="4982C3"/>
                  </a:buClr>
                </a:pPr>
                <a:r>
                  <a:rPr lang="fr-FR" sz="1400" b="1" dirty="0">
                    <a:solidFill>
                      <a:schemeClr val="bg1"/>
                    </a:solidFill>
                    <a:latin typeface="Lubalin Book for IBM"/>
                    <a:cs typeface="Lubalin Book for IBM"/>
                  </a:rPr>
                  <a:t>« Téléthon Lions Club, bonjour ! »</a:t>
                </a:r>
              </a:p>
              <a:p>
                <a:pPr>
                  <a:lnSpc>
                    <a:spcPts val="1400"/>
                  </a:lnSpc>
                  <a:spcBef>
                    <a:spcPts val="600"/>
                  </a:spcBef>
                  <a:buClr>
                    <a:srgbClr val="4982C3"/>
                  </a:buClr>
                </a:pPr>
                <a:r>
                  <a:rPr lang="fr-FR" sz="1100" dirty="0">
                    <a:solidFill>
                      <a:schemeClr val="bg1"/>
                    </a:solidFill>
                    <a:latin typeface="Lubalin Book for IBM"/>
                    <a:cs typeface="Lubalin Book for IBM"/>
                  </a:rPr>
                  <a:t>20 000 Lions derrière les téléphones du 3637 dans 47 centres d’appel</a:t>
                </a:r>
              </a:p>
            </p:txBody>
          </p:sp>
          <p:sp>
            <p:nvSpPr>
              <p:cNvPr id="4" name="Ellipse 3"/>
              <p:cNvSpPr/>
              <p:nvPr/>
            </p:nvSpPr>
            <p:spPr>
              <a:xfrm>
                <a:off x="1137372" y="2027216"/>
                <a:ext cx="698441" cy="546876"/>
              </a:xfrm>
              <a:prstGeom prst="ellipse">
                <a:avLst/>
              </a:prstGeom>
              <a:solidFill>
                <a:srgbClr val="4371B3"/>
              </a:solidFill>
              <a:ln>
                <a:noFill/>
              </a:ln>
              <a:effectLst>
                <a:outerShdw blurRad="14605" dist="61087" dir="5400000" rotWithShape="0">
                  <a:schemeClr val="accent5">
                    <a:lumMod val="50000"/>
                    <a:alpha val="78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spcBef>
                    <a:spcPts val="600"/>
                  </a:spcBef>
                </a:pPr>
                <a:endParaRPr lang="fr-FR" sz="1000"/>
              </a:p>
            </p:txBody>
          </p:sp>
        </p:grpSp>
        <p:pic>
          <p:nvPicPr>
            <p:cNvPr id="89" name="Imag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3347" y="302951"/>
              <a:ext cx="454759" cy="431073"/>
            </a:xfrm>
            <a:prstGeom prst="rect">
              <a:avLst/>
            </a:prstGeom>
          </p:spPr>
        </p:pic>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7830" y="568372"/>
            <a:ext cx="316566" cy="50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5361" y="3125129"/>
            <a:ext cx="300990" cy="53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 Box 17"/>
          <p:cNvSpPr txBox="1">
            <a:spLocks noChangeArrowheads="1"/>
          </p:cNvSpPr>
          <p:nvPr/>
        </p:nvSpPr>
        <p:spPr bwMode="auto">
          <a:xfrm>
            <a:off x="2344360" y="19016"/>
            <a:ext cx="5079213" cy="584179"/>
          </a:xfrm>
          <a:prstGeom prst="rect">
            <a:avLst/>
          </a:prstGeom>
          <a:noFill/>
          <a:ln w="9525">
            <a:noFill/>
            <a:miter lim="800000"/>
            <a:headEnd/>
            <a:tailEnd/>
          </a:ln>
        </p:spPr>
        <p:txBody>
          <a:bodyPr wrap="square">
            <a:noAutofit/>
          </a:bodyPr>
          <a:lstStyle/>
          <a:p>
            <a:pPr>
              <a:lnSpc>
                <a:spcPts val="3240"/>
              </a:lnSpc>
            </a:pPr>
            <a:r>
              <a:rPr lang="fr-FR" sz="3200" b="1" dirty="0">
                <a:solidFill>
                  <a:schemeClr val="bg1"/>
                </a:solidFill>
                <a:latin typeface="Lubalin Book for IBM"/>
                <a:cs typeface="Lubalin Book for IBM"/>
              </a:rPr>
              <a:t>Notre impact :  des exemples</a:t>
            </a:r>
          </a:p>
        </p:txBody>
      </p:sp>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1572" y="1475362"/>
            <a:ext cx="376048" cy="62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FB7BBAB6-8276-74F9-1EE6-CEF2B65C4FE6}"/>
              </a:ext>
            </a:extLst>
          </p:cNvPr>
          <p:cNvPicPr>
            <a:picLocks noChangeAspect="1"/>
          </p:cNvPicPr>
          <p:nvPr/>
        </p:nvPicPr>
        <p:blipFill>
          <a:blip r:embed="rId8"/>
          <a:stretch>
            <a:fillRect/>
          </a:stretch>
        </p:blipFill>
        <p:spPr>
          <a:xfrm>
            <a:off x="7924115" y="204500"/>
            <a:ext cx="776458" cy="733322"/>
          </a:xfrm>
          <a:prstGeom prst="rect">
            <a:avLst/>
          </a:prstGeom>
        </p:spPr>
      </p:pic>
    </p:spTree>
    <p:extLst>
      <p:ext uri="{BB962C8B-B14F-4D97-AF65-F5344CB8AC3E}">
        <p14:creationId xmlns:p14="http://schemas.microsoft.com/office/powerpoint/2010/main" val="621419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8910"/>
            <a:ext cx="3924153" cy="512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84"/>
          <p:cNvSpPr/>
          <p:nvPr/>
        </p:nvSpPr>
        <p:spPr>
          <a:xfrm flipH="1" flipV="1">
            <a:off x="1999588" y="-8910"/>
            <a:ext cx="3647287"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3966882 w 9144000"/>
              <a:gd name="connsiteY2" fmla="*/ 5143500 h 5143500"/>
              <a:gd name="connsiteX3" fmla="*/ 0 w 9144000"/>
              <a:gd name="connsiteY3" fmla="*/ 5143500 h 5143500"/>
              <a:gd name="connsiteX4" fmla="*/ 0 w 9144000"/>
              <a:gd name="connsiteY4" fmla="*/ 0 h 5143500"/>
              <a:gd name="connsiteX0" fmla="*/ 0 w 5871882"/>
              <a:gd name="connsiteY0" fmla="*/ 0 h 5143500"/>
              <a:gd name="connsiteX1" fmla="*/ 5871882 w 5871882"/>
              <a:gd name="connsiteY1" fmla="*/ 0 h 5143500"/>
              <a:gd name="connsiteX2" fmla="*/ 3966882 w 5871882"/>
              <a:gd name="connsiteY2" fmla="*/ 5143500 h 5143500"/>
              <a:gd name="connsiteX3" fmla="*/ 0 w 5871882"/>
              <a:gd name="connsiteY3" fmla="*/ 5143500 h 5143500"/>
              <a:gd name="connsiteX4" fmla="*/ 0 w 5871882"/>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882" h="5143500">
                <a:moveTo>
                  <a:pt x="0" y="0"/>
                </a:moveTo>
                <a:lnTo>
                  <a:pt x="5871882" y="0"/>
                </a:lnTo>
                <a:lnTo>
                  <a:pt x="3966882" y="5143500"/>
                </a:lnTo>
                <a:lnTo>
                  <a:pt x="0" y="5143500"/>
                </a:lnTo>
                <a:lnTo>
                  <a:pt x="0" y="0"/>
                </a:lnTo>
                <a:close/>
              </a:path>
            </a:pathLst>
          </a:custGeom>
          <a:solidFill>
            <a:srgbClr val="416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702" name="AutoShape 2" descr="data:image/jpeg;base64,/9j/4AAQSkZJRgABAQAAAQABAAD/2wCEAAkGBhQSERUUExQVFRUWFxgYFxUXGBcYFxQUFxgVFxcVFxcXHCYeFxkjGhcUHy8gJCcpLCwsFR4xNTAqNSYrLCkBCQoKDgwOGg8PGiwkHyQsLCwsLCwsLCwsLCwsKSwsLCwsLCwpLCwsLCwsLCwsLCwsLCwsLCwsLCwsLCwsLCwsLP/AABEIAMIBAwMBIgACEQEDEQH/xAAcAAAABwEBAAAAAAAAAAAAAAAAAgMEBQYHAQj/xABGEAABAwEFBAcFBQUHAwUAAAABAAIRAwQFEiExBkFRYQcTInGBkaEyscHR8BQjQlJiM3KCouEkQ4OSssLxU5PSCBUXY3P/xAAaAQACAwEBAAAAAAAAAAAAAAABAgADBAUG/8QAMBEAAgIBAwMDAQUJAAAAAAAAAAECEQMSITEEE0EyUWEiBRRxkdEVI0KBocHh8PH/2gAMAwEAAhEDEQA/AK1TfmpJloyUSDmnc5LjyhZvjkoWqWjtBK/ackye7MIxOir7f0j9x6hanXOIpZ9tIHwTBrsyu1ShLGqVhjke49NfUH6CZVH5o9UymzanFNGAryWI2kpuG5JxXKI0ZLTHYoluhkdfFSBbDe4R9eqbUac1AOc+AzT+szLvP18EzZWxFlLsHy8/orrKnaAIIIDgeGUCQpChZwW5jUz5fRTJ9P72OUe4oR5EZpfR9TwWIvO+q93gxrB8CvNtapicSd5J8816ZsTepuYu4Wes/wAXCo73ALzGuitoopjywIIIKDgQQQUIBBBBQgEEEFCAQQQUIBBBBQgE7sA9v93/AHNTRObIcndw96gGKGx1HkYWPdOkNJnOMoGechOKWzNpdpQqZRMtjVzmDX9THjvaeCs13bZUqNg6k4uuDKzWkDJpc4Gln/i1zyLRxTq8ekmkXtNOm/C01znhEl7T1J1/DUdUef3kCFeobBWxzZFIRnrUpNORI0Lp3LqJf209S0Wh9VhNNjsOFkzhDWtbu4xPigiNsWYjNO9yaWW7Az2RE8yfeU7FkPFZFhLNYnvCO92iUFi5owsIQXT7UTu+RtTOZXHVCTEb1IMukb8vf5J0yg0ZCfElWLonLyI+qUSvOu2qcQBqveGSGMBGQgThzJPNGsd0VnUBW6t4gdomZDhqHNJkZjgrBgEzAnjv89VZtkryBLaD2BzSXOl2fAxBy3LT90VU2Z/vO90Z1a7O5sYmubOkgifNJNGSvPSoA2nSMxDyBw009FRaNQEZELDkx6J0a4T1xsUu6n2nHgI805qN7UcB6n69ELvZ2e8k+A/4S1mZid3lUeR2P6dGG+H18VEln3gPeVY3U+x9fW9QopS8Djl55Jo+oo8GkbUs6u5areFjcPHqfm5eXl6j6THYbstI4UHDzLWLy81hJgCSdAF02VY/IVBTVg2XqVIktZPHXy/qpgbD0gDitDgQd1PLx7UhI5IsopqCs9fZBn93XBO8OYR5EEyou2bPVaYmA4cWmfTX0UUkw0RiCCCYAEEEFCAQQQUIBBBBQgFNXFcNe0Mf1FGpVwubiLGl2GQ6AY0mPRQq23oGpf2W0u41mj/Kyf8AcilYJcGcnYC3uOVkrDvAb/qIS9LotvE/3Ed9SkP9y3+t7SRBUoXUYizoit8exSH+KxBbkuo6SajNmWQDVPLNYMXssc/uEjxOi0SybG2anmWmoRvqGfTRGt1IBsAADcAIHktCimZnNlDN2OHtQ3kMz5pFzANPPf5qct7dVDVgrNKKnJsblcIRiilEUKU/uCuGWimSQBMEnICQQmC4SgEfdMNRlSxyxzXYagPZIORMbu9Zfs8/MhXW/wBmK7q4/KSfJ7XfFUXZs/ewub1PJ1emf7touLey3uCe3dR7Xh/T4ptuA+slJWBmvgPrzC56GkyRrt7Hh7/+VG2Cz4rTSbxez/W1S1pHZ8vn8khs9Tm3UuRn/KJ+CshvJFT4LB0uVouu1H9DB/mrU/msK2WuKpWM02ySYxZgM0zkb1ufSrQNS7qzBq91nYO81qXyUfs5crKFNjGCA0eZ3k8ytebJp2XI/TY9W74IC7dh6gEudJ5yZjxzStq2Ie4HtwDwV6YxKPsqz65G3sw5MmtmzNekJaZAGeXDP6zUFbLachvkiRrnxPqthvqjFM6c1mwuvEYGXOOCtxtyRmzKMXZUbxuOQ57NQMThuI1JHPfHIqBWv07pBnIZ4hl3wCfJyzbae6xZ7S9g9nJw7ju8DI8FdG1yUak3sRKCCCYgEEEFCAQQQUIBbv0H0Iu6o781of6MpD5rCF6C6IGYbqpnjUqn+bD/ALUULItpAKQ3pYFNLRaGs7T3NaOLnBo8yiIPAFxRZ2psgyNqs4P/AOtP/wAkE1MBdHqMt7cipKoEwtgyWmJkZVbwaoSsFYLxCga4TijRwRCjuRSoQKUUoxRSgQQttPFY7U39Lj/ID8Fnmy5++8FpdJmKnaG8WH1Y4LMtmnRVHNc/qlszpdK/paL3QEu+u9S13jJveT8vgoqynU8lKWUw1vh8/gucPIk647I+uS5so2baDwpvd55fFGtYgDkPd/wqvfVjecdVrWPbZ6XWVGP0fTOIEDsnOQDuynMKzCryJMrm/pdGgdIFqY2yS5zQPtFCSSAAAZJPkou5tpLLVOGlXpvdGgMHwkCfBYnf9V9X74sYxpMBrSDGWmQHZyMDuUUGZZzO7hGc+Oi15cSlLksw5NEa/wBv2/kepbMJzCcPMBeZdnL36i0Ne4F7Q14LZgGabmg94JB7wpS5bBeVRofZ6lUh35a+HzBcFX2q8l/fvwbVfRhsnQKp0s3hwAj3SB/RQbrhvpzD1loc1oEw6qCTy7IM+KijZLwAYxtYPLzAa0CZkZZtzlPBV5Ksj1eC+9e0GY0g8N8ZeJCzXpJoxamn81MH+Zyurdlbayh1lR7KjgDNNs4oAktD/ZLvQkarP9sbz66pTJ1bTjdpidh9IVjkpcFChKD3K8gggoOBBBBQgEEEFCAXoLo5seK5qLMb6Ze2oQ9hhzSatSCJyO7I5FefV6BuG9RY7osrurqVHdS0tp02Oc5znS78IMDtalNHd7CyKPe+0953Za2ttFU1aYMiQ3BXpzBwuiWnxkHXm3qVq192oucRSstL85AbTDsgCcg6q6PoDN3Zritl82k1LYKlGgyQBhLcM6MptcMzoS4/IKGo2W1XRbSDTNVmWIYSadekTIOhg5Zb2kedr+CRq7Hd4EWao6jTazAyI/YVtQHH73qxizJ7tNyC1S7r2sdWk2o3qWhwnC9jGPadCHNIyIM/BBZHiyX6jqx+0OmSSeJf0/QvTimVqORTpzk0tOi6UTzbK7eBUBaArBeA1UBaUwoyeiFKPRCoQIVwoxRSgQWu0S944tHvcPisqugYawHAkeq1S7T97/B7nD5rJ7XahStVSR7NV48nFYupja2N/SSSuzQaR7JUtZc3NHMfXvVRsG1NB8NLsJJHtCB56eqtN32hoqNJIAgmSQBpOviuc4tclrJe2nXu9/8AyuXVd4rfa6TjAqUWUiRqA8VZPhM+CZV78oH+/pa/9RnLnyUtsvWDjVc0gguYAQQQYbxHemwr6hJ8FI2q6MXWejRArh4qVmsAwYYJa84tT+Fh8VM7YdH/AF9noijha6mIznNpAnTfI38SpvpStfV0bIdwtVOe406zT6FMrpvCvWa2apDYPZaQDqAATqStMr1FvTpaHZTLq6JHOM1K7IzyaCSDzxQOK1e7LpZRpU6Y0ptDW8YAgTzTez08ERu157/NO61RI7fJd9MfSFttUEEboiFDXRdbG1y9urWGJ3d3CdPE8U7tDtU3u22tZUILcRdluyGZJzyOgVb4oZbvck9oLcLPZXPfEsYXGDvDXiO8kt8wsBqXaKzesmCcuWWWY3LQulO0OfRDQ7DLhDAfa5u5AZ8FSLss00wCTzVsPTYuTeaiVy0WZzDDhB9DzB3pJXapdLHjC7P3jmFE2nZQ603g8nZHzGXuTLIip42uCvoJe02J9Mw9pHuPcdCkFYVgQQQUIBeorks4p2OzN/LQog/9tq8vBerXU8NJjeDWjyAHwTREkdcJSLTmjsdkk96IouXHiUEJQRITD63BMbQSnznJlaQtaMRB25QVpGanbbvUHaUQDB6TKVqJIqAClcK6UUoBDWMxVbza4e4/BZVtXSAttcafeOPmZ+K1Oz/tWd7v9JWZ7dMi31uZafNjSs2U1YGRJZgzIkkdk5Ed+YzST7Q45EkjhOXklqjyabZ/CSB4iSmqzrfk1P4OqwbKWqvTealOq+m1uuExidGQIPZdxMg+qryt1go4abG6ZSe92aZqyInb+2rrWwMbWwFrCHABoHbaCMZnfmeWak7loscQ44xiMnCTB4ZKsBis+z150mMw1CAQcp4cpSSjW5owzUXSLjZrMA2GF5P6nE5eOiVtFbOSmjNoKDBk9p4QQfco6vfPWGG+iqsMvcd221hJ3ZZHF4dBJJhoGpJ0AXbBdrnuAALnE5DVX+5rjbZ2mo8jGGkk7qbYkxzjUqKFi9zTuZD0iWDBWaxxBeGS+NG4tGjjlBJ5qlsqYcgN6se0ltNotFSsfxuMcm7h4CB4Ku1xme9aKqNFUXcrYoLUUvRrFxgJiQpO66UNxxO4DiUmiy3VQ7q0mMb2wHTuOnlvUHbbnoPnCOrPEaT+7pHdCmDYi6XPMbwJTG01GjJoxHgN3edytUUlsUttlOtVlNNxa7UeRHEJFT98UC+njPtN1AByaYGfjCgEGqFHF30MdWmz8z2t83AfFb/t7fFos9VvUhxpmnic0AETSqjENNXtexvdKw3ZSlit1lbxr0R51Gr07bXe9FcCS5M6ftBa6dSrSxgmk20dssbmbO01HOIAAgipZ2/xHgpC6tqKlVtdznU2YGu6rGIBcW1a7MWeYFAUXOji5WqBvA0jTcdR3JG02Cm7J1NhGpBa0gmAJOWsADuACIo0uK31bTZ2Vpps6wFwZhc4tbJwhzsQl0ROWsoJ6yy025BjRJJIAjtOJc495JJ8UEaBXyWDEm9oOSSFtGYg5cuUpGrbCZhjsuMCfVbKMZH29QFpKmbXUcZ7Ed7h8FC1xxUFGdRJFK1EmVCBCuORiilAIWme2z94eoIVK24rU6dud1lJtQOZTOZcDpGRaQN3BXM6tPB7f9QVL6TbP/a2HjSb6OeFnzK0aendMSs9+XeAA6yuy/iE/wAT+ScVNo7tc3CbI6OTGNPg4OlVCtZIGKRExrnJz03wN+maSp0yTAWNY4/P5s2amSdspWeo4Czis2TmKmFwA5FuY8ZVhYz4egUTd9jwQDq6cUd2Q9fRTrWK6KA9ggZmlakR80Y5CfT4pG0ZxuBTisb1i1gDg0TiEZRod/JalTsdN9qqUrMQxzQ176TmloAfHapOGrZkRuKyO86skDgNOCnNpb8fUZZrQxxbVBfZ6hblIbhqBxjiHT3ylkk9yW00kehLjudlBmUOcfafx5DgFE9It69TYnNHtVSKY7jJf/KCP4lmXR9tZXo16NCn979ofL2OccmD26k54SBLp3hsHcrB0rXliq0qYP7NheR+p5iD4N9UqjuRvcoNsqYQT5cyoJw96kLwtGLuTBwTPceOwajTxODeJVge0tAaMuY+A+Kj7moS4E7pzS9stzXOwCY0Jbq79I5cT7lEiNhLU9z+zT3e087jwHEpBt3YRvPoE/dAZAaO4Zgch+Ypk1xdmG5cdPQIshGXm4im8AQMJ37lVFcbdEOxEQWkd0/JU9KwMlNlbxZZ7ZQrVA4sp1GvIbGIhpnKSBK2H/5isL9euZ+9TB/0uKwthzXXlSxGrZ6BsvSRdz9LS1v7zajfUthSFHamxvMNtVA/4rB7yvNoQJRsmk9RC2Ujn1lP/O35oLy7KClg0nq+kXycUASMJGZI3kgnL1RHE4jJESI0BjfOuab0SMboxSQ05+zuybrB4rtR+FxIbJ7MuByMHw01W854KYJBAZ1pk59rLg2GlVq0tzI4Eg9/BWJubiM4xZ4NXZaxOuW/cFA24Q9w4E5RmOR5oAI56TKVeEkQoQIUUoyKUCCNoMNnhB8iFVulIRVoO/S4cjDgYPmrVaW9h3cfcq/0mWYvFmjUuePMMPwVOXg0YfUUB9V9QhuuZhoEATrAHh5Kcu66sAJPadkTwEGYH1uTux3WKYyALozO8/JL9QZ3+BWdRNwkWg9oZjfyjKfrkn1lfl9d6bihnM9+6e/cUKQwugHI7t45JxBW01oPHVOLPgcwNcGg/mk5CN4mDnyS12VMNZh5wT35H3q19I90OZYGvc6QXtwiGjODOgzgSkkpXsK5JGaVyw1HAEOI1hSDmtfY3DLH9upakDsuoVJ100Oagrqok1KngPOSj1K5FSM8IqB572hwafDNN/DuB8ov3R5fFGhbrRUrgN/s7uqcNAGEPqNaD+IjIR+Ujeoy33o60OdVfq8lxHAfhaOQbA8FDXrXa9zSI7I56ujWTrAGffmU5qPhgHIIrZbh2c9hpUbNSBoBPifr1RhSl5ATikAATvz+vriu3QZqOdwEqJDWcvG04AKTTGQxOGomSfINTaw1cJ0BJyiTAG4d3JR9W0Y6r3biT4jRSNlrNyyQb8DJeSdpUCRJO7dkEm6kI+skWjUIzaZHApxjDhwKFjUQN9WeWO5A+5UxaDejJpungfcqDVplpIO5BisKF0hcC6FErACEEIXWiclKogVBPPsLRk+oGuGrcLjB4SMpQTaGLqR6Ta773vYd+ISCdGHOf1I9Q/eHcSw/hLTA5aRz1SRP3jNdHD2R6v1aM/FHtBAc05RBntQBprO/uW45o6pP+8qTvwntPwTrqW+14aeKr15/tHxETlBlvgTmfFTdhdNQ4d7AewGvOR1g5DX2gom+mkVXTMkA9qMWm/Dl4JQsiKiRKWekSiAI5FhHKKgEJUEg9xUNty2bPZnAxFRmfew/JTcKO2kshqWOkGiT1lKB4lvxVOb0mjp/WiqNtRGR+Xvy9yMa7Zg5HgQ4HwWiXR0e2d1MivUxVHaQ7DhBG4b/ABUVePRfWpg9W/rmbtA7uIPZPhCyRyp8nQljfgqIY3jHf/VI1K0EdppA7h7lcLo6NatRrjVqikADDSMRn9QJhvgqDa64Zj0OB2E8ScxIndl6hWKcXwyqUZJWyeDgW579Ularda7RQl1Z76VPJoeQ7CDoBOe5FptwywmY36SCMjHMEFGstowWOoyRJe3LOTAdnwAHfvHBNyVz90RVjtRpOl0FroBMRGcA+EoWml2yeefdKQY01Xspje6XcmjMp7ajDz+8fDNGBXPgbuepZ7lGPphSVOnlPL4JpIOJh3fs3fW4D5rl2iKNQrr/AGDzn3lFsR+4eD5IDrkg6A0UhZgDAKaUqakrPT0nL4qhmqHwOqdBzdCpPDkO4ZpKiCBySzzoEYgkRl9VYpPPIqrm7Q/PrA08C10DLLMTKnNpqsUwBqSPfPwUHRJIncMvrzS5bS2H6eMZzSnwJ/8Asrtz6Z7nfMBJuuar+We4g/FO5Rg5Z+7M6L6HG+GyMfYnt1Y4eBSlG09W3sgiocsZ/CP0cCc8/KFIiseJ80HVnHeVZHO14KpfZ18SINBTMch5BBHvL2E/Z8/c3LqnGJFMfvVXuM/wjPRHfYSR/dyf/pc/P+Ip6HH8x8AB8Fx4nUuPiV1TzYKdUsDZbihuEzDGnTPCD2RyUZeFfG6cLW5aN0y+Kc1gOCY1lADR5SBTioEg4IECEIIxXIUCOLssfW1WsnDiOsToCdPBSl97NNY2jTD3gGoyXAgEQ9pyyjfzTG4nRaaX7w9clObe/sBGsiM4k9nKfBUZvQ/wL8HrX4krZbhFJ4ewh0CIcd2e/indSJzBYeO7zGSRsVna2m1rmw4DM8+RCXMDR47nfNc5RXsdXeyJvKgHy10ZiZHOYmNNFSNrtmm1mkPMjc7UtPI/DRaBXc0tIAEyRIiMt/NQd8WAPDWjScTjrlBgc5PuKpnFp2h1JcMx+8rZhqtaRAbTazFueWSMXiMPklKFBr6FR+IB2IYWb3AzJny8yrVfuy/2tpdR7NVjsOIs7BB9kPf+HM6xq4CFVb+sNru53UWmhSl0lrgGvDhIbLXAyM4GcHNdDHq0pyMGSm2o+Bps9ha+o52RMNb3an1hPat2Pe8kDImQkKNy2mo8tewUQDDpjEI1AbJz71NvshptGGSGxvk5Jk2gaVLkjBdBzBdmOSWpWchoDsufHuVyujYe0Wuk2vS6sNdijE4h0tJBygiJB1KhLTY3U3ua9sOaS17eYMGOchF2NGMfBHMsHOQu3jZQWaZjf/VS1GkI080SqQSWnKckKHTIOldjXfpcN/HvSlns7mniJgjjG/vUrSogwd8Z9+8eaD6eEk9x+BQoZMJSpx3buXekqz+0U6x5ngfjvUTabRAJPOUYqhZOyv3/AFsdWAfZHqfr1Ua5rgNSQlnjFLt5JPgdPRFp1Nzh4pWGOzOyu4kHNjL6hFKyUd2M7VoUBXSkpR2uS0WqVnZQXUEBz0IFxwWeWi2Ef3tQf4r/APyUe6+jijra5zzIqPgebhPgu25UeIUbNLrJhWCS2SpWOpranvqH8L3uBHcHmD4SrgzZ2jwd5/0WWXUu9o/2L10/uylPCT6lx0BPgtBZs/S/L5kpdl1UxoxvlPvSPqZ+Ir8/8DLpo+WZ3Tuyo7Rv14J9R2Yqu3Hy+cK/MogaCO5HDVW8uV+a/BfrZasONeCgUtkLS17XtqMbhMgESJ3Tx80hetz27E2obTTqYXg9W6k0Ma2IdBzM5DzWiuak3WedRKG7VSdjqou4ohLBaSG/fEkzkWnd4b06q4CJBfnyJ94KfGwtOrB5Bd+xt4IaSzuIqdstgY8tdiiARIIEmchln/VUfpK2yfRNOjQeWuc3HUcMnAHJrROY0J8lql7ChQpOq1oDGak565QBvJMBeb9srxFottWq0EMc7sA6hgADR3wPVFQ3BOa8DSraKtT8bnci45nj36Z8kqzZu0OB7IP8Q4yhdIGMLW7g2e6yzOfwErTGNmOeRoyRl0VKZl0DuJ+CfWa8XgwHuHu8jKf7QVcNRzAx5jWBlx18VDUaRJ7TSBOY35cykk9I0W5G0bGW+zuslnb9vFOoGy5pJpjG5xc4GQGnMwqBe18/2ysesa8VKric5iTqOSjA4Ngu7LXBxDRBMbhyEqGtDuKXuFiVOy9/bRkDlOnNI3lTJbI1CgNna7rRVZZiQS84abnGIduBPPQcyFfqewl4MbhNJlQbi2rT05hxCca0V6w1ZM6h2v6XaHwOXil3nP63j+ikBsJeDTLbOR/HTz/mXa+z1qZ7Vmq88ID/ACwkqDakQ9qdDctTl5FVy9bTl1Y1OvJu8+Oikb8vFzDhwuD+DmluHmZH/KrnWgTnJOZO8niiJyw2GEjWoTpqjdeTuSZrJRkJgkZHcuko4qormZSBl7lTOPk3dPlr6WEJRmuRCFwFVUa1LccYlxECCWjRrLNbbS53siO5MG4grLT2fJ0lx4NaSn9HYms7Sz1Xd7SPfC6zXueOTKhSxE5TK27YC21HWJgquxOaSJOcNyIE74BVZu3o6rEjrG9W3gBLvTIK82C6+qYGMaWtHIk8yeJVUoouhJkkK43o32kc0gyjxB8vmUs2nyKqcUWqTFWulKtYeXmEkyl4fXNR+01/07DZ3V6rjAyawAYqjzoxvPnuElI4jpkjbbUyjTdUq1GU2NEue50ADmSsvvXp4pCr1dmpdY2YFV5Ia47sLMjE7yR3KItNO335ScHWZ7S5/Ye+WULPTBaQWTm95EgmCTxAyUg3ogZd9GnWc/rqragJMQxmXZwtM6OGp4qOlvyBy2ZG0unqvnjp0GkEiMNV0gTvD+OXimdq6f7W5hDaFBjvz9t0fwkwnlquaka78VNhlrD7I1OKdyh792bpPDWUqTQ95gFogzLY85hIppuqEWXf/g2t/SjXtdndQtMEHtYgGtzbm2IjnkZnLRVKlRdVPY7R3CQD666qyXhsM6zvqU6jCX0y0OcDDYcJEbjI9yjL7slkpCGOc5/5WkEA83R6JtSToLlq4O7MXbUrVCKYLiATkCYiOHeFtGzlW10rK5mCnnIwPbVa+BlIMEGddFQOguy1H3hjDT1bGOxEA4WkxEnic16G6tWxyUCWKzzzb6NQVnl9NwOIyMJjLLInVPbFaYyNNzuUA+9b11E7pRDd7Dqxvk1N3BOyYtabqsldsPa+zv8Aw1AIGLdP4T6Kh35cdcWk0Q01HiINMOdjBzBgZ5r1Gbsp/wDSZ/kafeFHfYPshL2N+5Jl7QM6XF7YzLOLd2o4JW4vhDxhJeTG9ieie1urU6tZvUsY5r5f7ZwkEQzWct8LdOpSVrvmhSGKpWpMBzBc9okcRJzVbtvSzdtOf7TjI3U2Pf6wB6pN2WpUWnqlw0lmd49P1maYo2atV5vc2mPIYiq3benq1vypUaFEcSHVHfzED0R0Mlo2m02FtVpY9oe0iC0iZCq99bDXeGzWDKIA1c9rQByFRYne3SdeNeQ611QNIZFMfyAKtVLS57iXuLjxcST5lMofILRpG0FjuakDgtRefy0mOdP8QhqoNV9J9UNpB4acu0QT3wNEwqvSl2sJqsjIz8CpVETJenZQ3VGYQ0QMpDieQgx8128aOHTOBJTey1Bva1373zBBVeSejwbOn6d5uHQwqOk5aDQcB8yuBSt42cU3low7j2cwJAMSeEwmZeFRrvwb49OoKrEJQSwqjgghfwPS9z1xZaYAgAAcBknLEEFtPPI6Uk8IIKAE4TS2PIGRI7l1BAIzsNpcXZuce8lQ20NMPvSxNeA5uCqcLhIxYmZwcp5oIIPgYubES00g5pDgHA6giQfAriCgj4Mj6QKDW1W4WhuW4AbzwUVsa8uvGiHEkYxrnw4oIKp8iQ5Hf/qBtTx1LA9waTJaCcJIBgkaErGW6oIKw0HpbodoNbZnYWgT1RyAGZp5nJaGEEEqFhwjrUrCCCI7IfaOu5tIlri0xqCR7l582ovu0Y3jr60Tp1j48pQQTY/UF+hlXvtxNXM/gYfHCM03oHJBBXeTL4Gzjmk2HPxQQUH8BH6JJBBVyHQZqfXR+2Z3n/SUEESE3eB7FTu+CjLCwcBoggqc3g6PQ8sb2opsNUEFXHgfP6hZrRwQQQUGp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9703" name="AutoShape 4" descr="data:image/jpeg;base64,/9j/4AAQSkZJRgABAQAAAQABAAD/2wCEAAkGBhQSERUUExQVFRUWFxgYFxUXGBcYFxQUFxgVFxcVFxcXHCYeFxkjGhcUHy8gJCcpLCwsFR4xNTAqNSYrLCkBCQoKDgwOGg8PGiwkHyQsLCwsLCwsLCwsLCwsKSwsLCwsLCwpLCwsLCwsLCwsLCwsLCwsLCwsLCwsLCwsLCwsLP/AABEIAMIBAwMBIgACEQEDEQH/xAAcAAAABwEBAAAAAAAAAAAAAAAAAgMEBQYHAQj/xABGEAABAwEFBAcFBQUHAwUAAAABAAIRAwQFEiExBkFRYQcTInGBkaEyscHR8BQjQlJiM3KCouEkQ4OSssLxU5PSCBUXY3P/xAAaAQACAwEBAAAAAAAAAAAAAAABAgADBAUG/8QAMBEAAgIBAwMDAQUJAAAAAAAAAAECEQMSITEEE0EyUWEiBRRxkdEVI0KBocHh8PH/2gAMAwEAAhEDEQA/AK1TfmpJloyUSDmnc5LjyhZvjkoWqWjtBK/ackye7MIxOir7f0j9x6hanXOIpZ9tIHwTBrsyu1ShLGqVhjke49NfUH6CZVH5o9UymzanFNGAryWI2kpuG5JxXKI0ZLTHYoluhkdfFSBbDe4R9eqbUac1AOc+AzT+szLvP18EzZWxFlLsHy8/orrKnaAIIIDgeGUCQpChZwW5jUz5fRTJ9P72OUe4oR5EZpfR9TwWIvO+q93gxrB8CvNtapicSd5J8816ZsTepuYu4Wes/wAXCo73ALzGuitoopjywIIIKDgQQQUIBBBBQgEEEFCAQQQUIBBBBQgE7sA9v93/AHNTRObIcndw96gGKGx1HkYWPdOkNJnOMoGechOKWzNpdpQqZRMtjVzmDX9THjvaeCs13bZUqNg6k4uuDKzWkDJpc4Gln/i1zyLRxTq8ekmkXtNOm/C01znhEl7T1J1/DUdUef3kCFeobBWxzZFIRnrUpNORI0Lp3LqJf209S0Wh9VhNNjsOFkzhDWtbu4xPigiNsWYjNO9yaWW7Az2RE8yfeU7FkPFZFhLNYnvCO92iUFi5owsIQXT7UTu+RtTOZXHVCTEb1IMukb8vf5J0yg0ZCfElWLonLyI+qUSvOu2qcQBqveGSGMBGQgThzJPNGsd0VnUBW6t4gdomZDhqHNJkZjgrBgEzAnjv89VZtkryBLaD2BzSXOl2fAxBy3LT90VU2Z/vO90Z1a7O5sYmubOkgifNJNGSvPSoA2nSMxDyBw009FRaNQEZELDkx6J0a4T1xsUu6n2nHgI805qN7UcB6n69ELvZ2e8k+A/4S1mZid3lUeR2P6dGG+H18VEln3gPeVY3U+x9fW9QopS8Djl55Jo+oo8GkbUs6u5areFjcPHqfm5eXl6j6THYbstI4UHDzLWLy81hJgCSdAF02VY/IVBTVg2XqVIktZPHXy/qpgbD0gDitDgQd1PLx7UhI5IsopqCs9fZBn93XBO8OYR5EEyou2bPVaYmA4cWmfTX0UUkw0RiCCCYAEEEFCAQQQUIBBBBQgFNXFcNe0Mf1FGpVwubiLGl2GQ6AY0mPRQq23oGpf2W0u41mj/Kyf8AcilYJcGcnYC3uOVkrDvAb/qIS9LotvE/3Ed9SkP9y3+t7SRBUoXUYizoit8exSH+KxBbkuo6SajNmWQDVPLNYMXssc/uEjxOi0SybG2anmWmoRvqGfTRGt1IBsAADcAIHktCimZnNlDN2OHtQ3kMz5pFzANPPf5qct7dVDVgrNKKnJsblcIRiilEUKU/uCuGWimSQBMEnICQQmC4SgEfdMNRlSxyxzXYagPZIORMbu9Zfs8/MhXW/wBmK7q4/KSfJ7XfFUXZs/ewub1PJ1emf7touLey3uCe3dR7Xh/T4ptuA+slJWBmvgPrzC56GkyRrt7Hh7/+VG2Cz4rTSbxez/W1S1pHZ8vn8khs9Tm3UuRn/KJ+CshvJFT4LB0uVouu1H9DB/mrU/msK2WuKpWM02ySYxZgM0zkb1ufSrQNS7qzBq91nYO81qXyUfs5crKFNjGCA0eZ3k8ytebJp2XI/TY9W74IC7dh6gEudJ5yZjxzStq2Ie4HtwDwV6YxKPsqz65G3sw5MmtmzNekJaZAGeXDP6zUFbLachvkiRrnxPqthvqjFM6c1mwuvEYGXOOCtxtyRmzKMXZUbxuOQ57NQMThuI1JHPfHIqBWv07pBnIZ4hl3wCfJyzbae6xZ7S9g9nJw7ju8DI8FdG1yUak3sRKCCCYgEEEFCAQQQUIBbv0H0Iu6o781of6MpD5rCF6C6IGYbqpnjUqn+bD/ALUULItpAKQ3pYFNLRaGs7T3NaOLnBo8yiIPAFxRZ2psgyNqs4P/AOtP/wAkE1MBdHqMt7cipKoEwtgyWmJkZVbwaoSsFYLxCga4TijRwRCjuRSoQKUUoxRSgQQttPFY7U39Lj/ID8Fnmy5++8FpdJmKnaG8WH1Y4LMtmnRVHNc/qlszpdK/paL3QEu+u9S13jJveT8vgoqynU8lKWUw1vh8/gucPIk647I+uS5so2baDwpvd55fFGtYgDkPd/wqvfVjecdVrWPbZ6XWVGP0fTOIEDsnOQDuynMKzCryJMrm/pdGgdIFqY2yS5zQPtFCSSAAAZJPkou5tpLLVOGlXpvdGgMHwkCfBYnf9V9X74sYxpMBrSDGWmQHZyMDuUUGZZzO7hGc+Oi15cSlLksw5NEa/wBv2/kepbMJzCcPMBeZdnL36i0Ne4F7Q14LZgGabmg94JB7wpS5bBeVRofZ6lUh35a+HzBcFX2q8l/fvwbVfRhsnQKp0s3hwAj3SB/RQbrhvpzD1loc1oEw6qCTy7IM+KijZLwAYxtYPLzAa0CZkZZtzlPBV5Ksj1eC+9e0GY0g8N8ZeJCzXpJoxamn81MH+Zyurdlbayh1lR7KjgDNNs4oAktD/ZLvQkarP9sbz66pTJ1bTjdpidh9IVjkpcFChKD3K8gggoOBBBBQgEEEFCAXoLo5seK5qLMb6Ze2oQ9hhzSatSCJyO7I5FefV6BuG9RY7osrurqVHdS0tp02Oc5znS78IMDtalNHd7CyKPe+0953Za2ttFU1aYMiQ3BXpzBwuiWnxkHXm3qVq192oucRSstL85AbTDsgCcg6q6PoDN3Zritl82k1LYKlGgyQBhLcM6MptcMzoS4/IKGo2W1XRbSDTNVmWIYSadekTIOhg5Zb2kedr+CRq7Hd4EWao6jTazAyI/YVtQHH73qxizJ7tNyC1S7r2sdWk2o3qWhwnC9jGPadCHNIyIM/BBZHiyX6jqx+0OmSSeJf0/QvTimVqORTpzk0tOi6UTzbK7eBUBaArBeA1UBaUwoyeiFKPRCoQIVwoxRSgQWu0S944tHvcPisqugYawHAkeq1S7T97/B7nD5rJ7XahStVSR7NV48nFYupja2N/SSSuzQaR7JUtZc3NHMfXvVRsG1NB8NLsJJHtCB56eqtN32hoqNJIAgmSQBpOviuc4tclrJe2nXu9/8AyuXVd4rfa6TjAqUWUiRqA8VZPhM+CZV78oH+/pa/9RnLnyUtsvWDjVc0gguYAQQQYbxHemwr6hJ8FI2q6MXWejRArh4qVmsAwYYJa84tT+Fh8VM7YdH/AF9noijha6mIznNpAnTfI38SpvpStfV0bIdwtVOe406zT6FMrpvCvWa2apDYPZaQDqAATqStMr1FvTpaHZTLq6JHOM1K7IzyaCSDzxQOK1e7LpZRpU6Y0ptDW8YAgTzTez08ERu157/NO61RI7fJd9MfSFttUEEboiFDXRdbG1y9urWGJ3d3CdPE8U7tDtU3u22tZUILcRdluyGZJzyOgVb4oZbvck9oLcLPZXPfEsYXGDvDXiO8kt8wsBqXaKzesmCcuWWWY3LQulO0OfRDQ7DLhDAfa5u5AZ8FSLss00wCTzVsPTYuTeaiVy0WZzDDhB9DzB3pJXapdLHjC7P3jmFE2nZQ603g8nZHzGXuTLIip42uCvoJe02J9Mw9pHuPcdCkFYVgQQQUIBeorks4p2OzN/LQog/9tq8vBerXU8NJjeDWjyAHwTREkdcJSLTmjsdkk96IouXHiUEJQRITD63BMbQSnznJlaQtaMRB25QVpGanbbvUHaUQDB6TKVqJIqAClcK6UUoBDWMxVbza4e4/BZVtXSAttcafeOPmZ+K1Oz/tWd7v9JWZ7dMi31uZafNjSs2U1YGRJZgzIkkdk5Ed+YzST7Q45EkjhOXklqjyabZ/CSB4iSmqzrfk1P4OqwbKWqvTealOq+m1uuExidGQIPZdxMg+qryt1go4abG6ZSe92aZqyInb+2rrWwMbWwFrCHABoHbaCMZnfmeWak7loscQ44xiMnCTB4ZKsBis+z150mMw1CAQcp4cpSSjW5owzUXSLjZrMA2GF5P6nE5eOiVtFbOSmjNoKDBk9p4QQfco6vfPWGG+iqsMvcd221hJ3ZZHF4dBJJhoGpJ0AXbBdrnuAALnE5DVX+5rjbZ2mo8jGGkk7qbYkxzjUqKFi9zTuZD0iWDBWaxxBeGS+NG4tGjjlBJ5qlsqYcgN6se0ltNotFSsfxuMcm7h4CB4Ku1xme9aKqNFUXcrYoLUUvRrFxgJiQpO66UNxxO4DiUmiy3VQ7q0mMb2wHTuOnlvUHbbnoPnCOrPEaT+7pHdCmDYi6XPMbwJTG01GjJoxHgN3edytUUlsUttlOtVlNNxa7UeRHEJFT98UC+njPtN1AByaYGfjCgEGqFHF30MdWmz8z2t83AfFb/t7fFos9VvUhxpmnic0AETSqjENNXtexvdKw3ZSlit1lbxr0R51Gr07bXe9FcCS5M6ftBa6dSrSxgmk20dssbmbO01HOIAAgipZ2/xHgpC6tqKlVtdznU2YGu6rGIBcW1a7MWeYFAUXOji5WqBvA0jTcdR3JG02Cm7J1NhGpBa0gmAJOWsADuACIo0uK31bTZ2Vpps6wFwZhc4tbJwhzsQl0ROWsoJ6yy025BjRJJIAjtOJc495JJ8UEaBXyWDEm9oOSSFtGYg5cuUpGrbCZhjsuMCfVbKMZH29QFpKmbXUcZ7Ed7h8FC1xxUFGdRJFK1EmVCBCuORiilAIWme2z94eoIVK24rU6dud1lJtQOZTOZcDpGRaQN3BXM6tPB7f9QVL6TbP/a2HjSb6OeFnzK0aendMSs9+XeAA6yuy/iE/wAT+ScVNo7tc3CbI6OTGNPg4OlVCtZIGKRExrnJz03wN+maSp0yTAWNY4/P5s2amSdspWeo4Czis2TmKmFwA5FuY8ZVhYz4egUTd9jwQDq6cUd2Q9fRTrWK6KA9ggZmlakR80Y5CfT4pG0ZxuBTisb1i1gDg0TiEZRod/JalTsdN9qqUrMQxzQ176TmloAfHapOGrZkRuKyO86skDgNOCnNpb8fUZZrQxxbVBfZ6hblIbhqBxjiHT3ylkk9yW00kehLjudlBmUOcfafx5DgFE9It69TYnNHtVSKY7jJf/KCP4lmXR9tZXo16NCn979ofL2OccmD26k54SBLp3hsHcrB0rXliq0qYP7NheR+p5iD4N9UqjuRvcoNsqYQT5cyoJw96kLwtGLuTBwTPceOwajTxODeJVge0tAaMuY+A+Kj7moS4E7pzS9stzXOwCY0Jbq79I5cT7lEiNhLU9z+zT3e087jwHEpBt3YRvPoE/dAZAaO4Zgch+Ypk1xdmG5cdPQIshGXm4im8AQMJ37lVFcbdEOxEQWkd0/JU9KwMlNlbxZZ7ZQrVA4sp1GvIbGIhpnKSBK2H/5isL9euZ+9TB/0uKwthzXXlSxGrZ6BsvSRdz9LS1v7zajfUthSFHamxvMNtVA/4rB7yvNoQJRsmk9RC2Ujn1lP/O35oLy7KClg0nq+kXycUASMJGZI3kgnL1RHE4jJESI0BjfOuab0SMboxSQ05+zuybrB4rtR+FxIbJ7MuByMHw01W854KYJBAZ1pk59rLg2GlVq0tzI4Eg9/BWJubiM4xZ4NXZaxOuW/cFA24Q9w4E5RmOR5oAI56TKVeEkQoQIUUoyKUCCNoMNnhB8iFVulIRVoO/S4cjDgYPmrVaW9h3cfcq/0mWYvFmjUuePMMPwVOXg0YfUUB9V9QhuuZhoEATrAHh5Kcu66sAJPadkTwEGYH1uTux3WKYyALozO8/JL9QZ3+BWdRNwkWg9oZjfyjKfrkn1lfl9d6bihnM9+6e/cUKQwugHI7t45JxBW01oPHVOLPgcwNcGg/mk5CN4mDnyS12VMNZh5wT35H3q19I90OZYGvc6QXtwiGjODOgzgSkkpXsK5JGaVyw1HAEOI1hSDmtfY3DLH9upakDsuoVJ100Oagrqok1KngPOSj1K5FSM8IqB572hwafDNN/DuB8ov3R5fFGhbrRUrgN/s7uqcNAGEPqNaD+IjIR+Ujeoy33o60OdVfq8lxHAfhaOQbA8FDXrXa9zSI7I56ujWTrAGffmU5qPhgHIIrZbh2c9hpUbNSBoBPifr1RhSl5ATikAATvz+vriu3QZqOdwEqJDWcvG04AKTTGQxOGomSfINTaw1cJ0BJyiTAG4d3JR9W0Y6r3biT4jRSNlrNyyQb8DJeSdpUCRJO7dkEm6kI+skWjUIzaZHApxjDhwKFjUQN9WeWO5A+5UxaDejJpungfcqDVplpIO5BisKF0hcC6FErACEEIXWiclKogVBPPsLRk+oGuGrcLjB4SMpQTaGLqR6Ta773vYd+ISCdGHOf1I9Q/eHcSw/hLTA5aRz1SRP3jNdHD2R6v1aM/FHtBAc05RBntQBprO/uW45o6pP+8qTvwntPwTrqW+14aeKr15/tHxETlBlvgTmfFTdhdNQ4d7AewGvOR1g5DX2gom+mkVXTMkA9qMWm/Dl4JQsiKiRKWekSiAI5FhHKKgEJUEg9xUNty2bPZnAxFRmfew/JTcKO2kshqWOkGiT1lKB4lvxVOb0mjp/WiqNtRGR+Xvy9yMa7Zg5HgQ4HwWiXR0e2d1MivUxVHaQ7DhBG4b/ABUVePRfWpg9W/rmbtA7uIPZPhCyRyp8nQljfgqIY3jHf/VI1K0EdppA7h7lcLo6NatRrjVqikADDSMRn9QJhvgqDa64Zj0OB2E8ScxIndl6hWKcXwyqUZJWyeDgW579Ularda7RQl1Z76VPJoeQ7CDoBOe5FptwywmY36SCMjHMEFGstowWOoyRJe3LOTAdnwAHfvHBNyVz90RVjtRpOl0FroBMRGcA+EoWml2yeefdKQY01Xspje6XcmjMp7ajDz+8fDNGBXPgbuepZ7lGPphSVOnlPL4JpIOJh3fs3fW4D5rl2iKNQrr/AGDzn3lFsR+4eD5IDrkg6A0UhZgDAKaUqakrPT0nL4qhmqHwOqdBzdCpPDkO4ZpKiCBySzzoEYgkRl9VYpPPIqrm7Q/PrA08C10DLLMTKnNpqsUwBqSPfPwUHRJIncMvrzS5bS2H6eMZzSnwJ/8Asrtz6Z7nfMBJuuar+We4g/FO5Rg5Z+7M6L6HG+GyMfYnt1Y4eBSlG09W3sgiocsZ/CP0cCc8/KFIiseJ80HVnHeVZHO14KpfZ18SINBTMch5BBHvL2E/Z8/c3LqnGJFMfvVXuM/wjPRHfYSR/dyf/pc/P+Ip6HH8x8AB8Fx4nUuPiV1TzYKdUsDZbihuEzDGnTPCD2RyUZeFfG6cLW5aN0y+Kc1gOCY1lADR5SBTioEg4IECEIIxXIUCOLssfW1WsnDiOsToCdPBSl97NNY2jTD3gGoyXAgEQ9pyyjfzTG4nRaaX7w9clObe/sBGsiM4k9nKfBUZvQ/wL8HrX4krZbhFJ4ewh0CIcd2e/indSJzBYeO7zGSRsVna2m1rmw4DM8+RCXMDR47nfNc5RXsdXeyJvKgHy10ZiZHOYmNNFSNrtmm1mkPMjc7UtPI/DRaBXc0tIAEyRIiMt/NQd8WAPDWjScTjrlBgc5PuKpnFp2h1JcMx+8rZhqtaRAbTazFueWSMXiMPklKFBr6FR+IB2IYWb3AzJny8yrVfuy/2tpdR7NVjsOIs7BB9kPf+HM6xq4CFVb+sNru53UWmhSl0lrgGvDhIbLXAyM4GcHNdDHq0pyMGSm2o+Bps9ha+o52RMNb3an1hPat2Pe8kDImQkKNy2mo8tewUQDDpjEI1AbJz71NvshptGGSGxvk5Jk2gaVLkjBdBzBdmOSWpWchoDsufHuVyujYe0Wuk2vS6sNdijE4h0tJBygiJB1KhLTY3U3ua9sOaS17eYMGOchF2NGMfBHMsHOQu3jZQWaZjf/VS1GkI080SqQSWnKckKHTIOldjXfpcN/HvSlns7mniJgjjG/vUrSogwd8Z9+8eaD6eEk9x+BQoZMJSpx3buXekqz+0U6x5ngfjvUTabRAJPOUYqhZOyv3/AFsdWAfZHqfr1Ua5rgNSQlnjFLt5JPgdPRFp1Nzh4pWGOzOyu4kHNjL6hFKyUd2M7VoUBXSkpR2uS0WqVnZQXUEBz0IFxwWeWi2Ef3tQf4r/APyUe6+jijra5zzIqPgebhPgu25UeIUbNLrJhWCS2SpWOpranvqH8L3uBHcHmD4SrgzZ2jwd5/0WWXUu9o/2L10/uylPCT6lx0BPgtBZs/S/L5kpdl1UxoxvlPvSPqZ+Ir8/8DLpo+WZ3Tuyo7Rv14J9R2Yqu3Hy+cK/MogaCO5HDVW8uV+a/BfrZasONeCgUtkLS17XtqMbhMgESJ3Tx80hetz27E2obTTqYXg9W6k0Ma2IdBzM5DzWiuak3WedRKG7VSdjqou4ohLBaSG/fEkzkWnd4b06q4CJBfnyJ94KfGwtOrB5Bd+xt4IaSzuIqdstgY8tdiiARIIEmchln/VUfpK2yfRNOjQeWuc3HUcMnAHJrROY0J8lql7ChQpOq1oDGak565QBvJMBeb9srxFottWq0EMc7sA6hgADR3wPVFQ3BOa8DSraKtT8bnci45nj36Z8kqzZu0OB7IP8Q4yhdIGMLW7g2e6yzOfwErTGNmOeRoyRl0VKZl0DuJ+CfWa8XgwHuHu8jKf7QVcNRzAx5jWBlx18VDUaRJ7TSBOY35cykk9I0W5G0bGW+zuslnb9vFOoGy5pJpjG5xc4GQGnMwqBe18/2ysesa8VKric5iTqOSjA4Ngu7LXBxDRBMbhyEqGtDuKXuFiVOy9/bRkDlOnNI3lTJbI1CgNna7rRVZZiQS84abnGIduBPPQcyFfqewl4MbhNJlQbi2rT05hxCca0V6w1ZM6h2v6XaHwOXil3nP63j+ikBsJeDTLbOR/HTz/mXa+z1qZ7Vmq88ID/ACwkqDakQ9qdDctTl5FVy9bTl1Y1OvJu8+Oikb8vFzDhwuD+DmluHmZH/KrnWgTnJOZO8niiJyw2GEjWoTpqjdeTuSZrJRkJgkZHcuko4qormZSBl7lTOPk3dPlr6WEJRmuRCFwFVUa1LccYlxECCWjRrLNbbS53siO5MG4grLT2fJ0lx4NaSn9HYms7Sz1Xd7SPfC6zXueOTKhSxE5TK27YC21HWJgquxOaSJOcNyIE74BVZu3o6rEjrG9W3gBLvTIK82C6+qYGMaWtHIk8yeJVUoouhJkkK43o32kc0gyjxB8vmUs2nyKqcUWqTFWulKtYeXmEkyl4fXNR+01/07DZ3V6rjAyawAYqjzoxvPnuElI4jpkjbbUyjTdUq1GU2NEue50ADmSsvvXp4pCr1dmpdY2YFV5Ia47sLMjE7yR3KItNO335ScHWZ7S5/Ye+WULPTBaQWTm95EgmCTxAyUg3ogZd9GnWc/rqragJMQxmXZwtM6OGp4qOlvyBy2ZG0unqvnjp0GkEiMNV0gTvD+OXimdq6f7W5hDaFBjvz9t0fwkwnlquaka78VNhlrD7I1OKdyh792bpPDWUqTQ95gFogzLY85hIppuqEWXf/g2t/SjXtdndQtMEHtYgGtzbm2IjnkZnLRVKlRdVPY7R3CQD666qyXhsM6zvqU6jCX0y0OcDDYcJEbjI9yjL7slkpCGOc5/5WkEA83R6JtSToLlq4O7MXbUrVCKYLiATkCYiOHeFtGzlW10rK5mCnnIwPbVa+BlIMEGddFQOguy1H3hjDT1bGOxEA4WkxEnic16G6tWxyUCWKzzzb6NQVnl9NwOIyMJjLLInVPbFaYyNNzuUA+9b11E7pRDd7Dqxvk1N3BOyYtabqsldsPa+zv8Aw1AIGLdP4T6Kh35cdcWk0Q01HiINMOdjBzBgZ5r1Gbsp/wDSZ/kafeFHfYPshL2N+5Jl7QM6XF7YzLOLd2o4JW4vhDxhJeTG9ieie1urU6tZvUsY5r5f7ZwkEQzWct8LdOpSVrvmhSGKpWpMBzBc9okcRJzVbtvSzdtOf7TjI3U2Pf6wB6pN2WpUWnqlw0lmd49P1maYo2atV5vc2mPIYiq3benq1vypUaFEcSHVHfzED0R0Mlo2m02FtVpY9oe0iC0iZCq99bDXeGzWDKIA1c9rQByFRYne3SdeNeQ611QNIZFMfyAKtVLS57iXuLjxcST5lMofILRpG0FjuakDgtRefy0mOdP8QhqoNV9J9UNpB4acu0QT3wNEwqvSl2sJqsjIz8CpVETJenZQ3VGYQ0QMpDieQgx8128aOHTOBJTey1Bva1373zBBVeSejwbOn6d5uHQwqOk5aDQcB8yuBSt42cU3low7j2cwJAMSeEwmZeFRrvwb49OoKrEJQSwqjgghfwPS9z1xZaYAgAAcBknLEEFtPPI6Uk8IIKAE4TS2PIGRI7l1BAIzsNpcXZuce8lQ20NMPvSxNeA5uCqcLhIxYmZwcp5oIIPgYubES00g5pDgHA6giQfAriCgj4Mj6QKDW1W4WhuW4AbzwUVsa8uvGiHEkYxrnw4oIKp8iQ5Hf/qBtTx1LA9waTJaCcJIBgkaErGW6oIKw0HpbodoNbZnYWgT1RyAGZp5nJaGEEEqFhwjrUrCCCI7IfaOu5tIlri0xqCR7l582ovu0Y3jr60Tp1j48pQQTY/UF+hlXvtxNXM/gYfHCM03oHJBBXeTL4Gzjmk2HPxQQUH8BH6JJBBVyHQZqfXR+2Z3n/SUEESE3eB7FTu+CjLCwcBoggqc3g6PQ8sb2opsNUEFXHgfP6hZrRwQQQUGp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grpSp>
        <p:nvGrpSpPr>
          <p:cNvPr id="35" name="Grouper 34"/>
          <p:cNvGrpSpPr/>
          <p:nvPr/>
        </p:nvGrpSpPr>
        <p:grpSpPr>
          <a:xfrm>
            <a:off x="3518723" y="684565"/>
            <a:ext cx="2106204" cy="2086226"/>
            <a:chOff x="100091" y="2028084"/>
            <a:chExt cx="2078632" cy="1684365"/>
          </a:xfrm>
          <a:solidFill>
            <a:schemeClr val="accent3">
              <a:lumMod val="75000"/>
            </a:schemeClr>
          </a:solidFill>
        </p:grpSpPr>
        <p:sp>
          <p:nvSpPr>
            <p:cNvPr id="36" name="Rectangle 20"/>
            <p:cNvSpPr txBox="1">
              <a:spLocks noChangeArrowheads="1"/>
            </p:cNvSpPr>
            <p:nvPr/>
          </p:nvSpPr>
          <p:spPr bwMode="auto">
            <a:xfrm>
              <a:off x="100091" y="2357246"/>
              <a:ext cx="2078632" cy="1355203"/>
            </a:xfrm>
            <a:prstGeom prst="rect">
              <a:avLst/>
            </a:prstGeom>
            <a:solidFill>
              <a:srgbClr val="00B050"/>
            </a:solidFill>
            <a:ln w="9525">
              <a:noFill/>
              <a:miter lim="800000"/>
              <a:headEnd/>
              <a:tailEnd/>
            </a:ln>
            <a:effectLst/>
          </p:spPr>
          <p:txBody>
            <a:bodyPr lIns="180000" tIns="374400" rIns="180000" anchor="t" anchorCtr="0"/>
            <a:lstStyle/>
            <a:p>
              <a:pPr>
                <a:lnSpc>
                  <a:spcPts val="1620"/>
                </a:lnSpc>
                <a:spcBef>
                  <a:spcPct val="20000"/>
                </a:spcBef>
                <a:buClr>
                  <a:srgbClr val="4982C3"/>
                </a:buClr>
              </a:pPr>
              <a:r>
                <a:rPr lang="fr-FR" sz="1400" b="1" dirty="0">
                  <a:solidFill>
                    <a:schemeClr val="bg1"/>
                  </a:solidFill>
                  <a:latin typeface="Lubalin Book for IBM"/>
                  <a:cs typeface="Lubalin Book for IBM"/>
                </a:rPr>
                <a:t>Environnement : </a:t>
              </a:r>
            </a:p>
            <a:p>
              <a:pPr>
                <a:lnSpc>
                  <a:spcPts val="1620"/>
                </a:lnSpc>
                <a:spcBef>
                  <a:spcPct val="20000"/>
                </a:spcBef>
                <a:buClr>
                  <a:srgbClr val="4982C3"/>
                </a:buClr>
              </a:pPr>
              <a:r>
                <a:rPr lang="fr-FR" sz="1400" b="1" dirty="0">
                  <a:solidFill>
                    <a:schemeClr val="bg1"/>
                  </a:solidFill>
                  <a:latin typeface="Lubalin Book for IBM"/>
                  <a:cs typeface="Lubalin Book for IBM"/>
                </a:rPr>
                <a:t> - des centaines de tonnes de déchets ramassés</a:t>
              </a:r>
            </a:p>
            <a:p>
              <a:pPr>
                <a:lnSpc>
                  <a:spcPts val="1620"/>
                </a:lnSpc>
                <a:spcBef>
                  <a:spcPct val="20000"/>
                </a:spcBef>
                <a:buClr>
                  <a:srgbClr val="4982C3"/>
                </a:buClr>
              </a:pPr>
              <a:r>
                <a:rPr lang="fr-FR" sz="1400" b="1" dirty="0">
                  <a:solidFill>
                    <a:schemeClr val="bg1"/>
                  </a:solidFill>
                  <a:latin typeface="Lubalin Book for IBM"/>
                  <a:cs typeface="Lubalin Book for IBM"/>
                </a:rPr>
                <a:t>- des milliers d’arbres plantés</a:t>
              </a:r>
              <a:endParaRPr lang="fr-FR" sz="1100" dirty="0">
                <a:solidFill>
                  <a:schemeClr val="bg1"/>
                </a:solidFill>
                <a:latin typeface="Lubalin Book for IBM"/>
                <a:cs typeface="Lubalin Book for IBM"/>
              </a:endParaRPr>
            </a:p>
          </p:txBody>
        </p:sp>
        <p:sp>
          <p:nvSpPr>
            <p:cNvPr id="37" name="Ellipse 36"/>
            <p:cNvSpPr/>
            <p:nvPr/>
          </p:nvSpPr>
          <p:spPr>
            <a:xfrm>
              <a:off x="941224" y="2028084"/>
              <a:ext cx="670398" cy="615988"/>
            </a:xfrm>
            <a:prstGeom prst="ellipse">
              <a:avLst/>
            </a:prstGeom>
            <a:solidFill>
              <a:srgbClr val="00B050"/>
            </a:solidFill>
            <a:ln>
              <a:noFill/>
            </a:ln>
            <a:effectLst>
              <a:outerShdw blurRad="14605" dist="61087" dir="5400000" rotWithShape="0">
                <a:srgbClr val="1A5123">
                  <a:alpha val="9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9" name="Grouper 18"/>
          <p:cNvGrpSpPr/>
          <p:nvPr/>
        </p:nvGrpSpPr>
        <p:grpSpPr>
          <a:xfrm>
            <a:off x="3170340" y="3188466"/>
            <a:ext cx="2555194" cy="1732520"/>
            <a:chOff x="4163721" y="1762741"/>
            <a:chExt cx="2184037" cy="1502836"/>
          </a:xfrm>
        </p:grpSpPr>
        <p:sp>
          <p:nvSpPr>
            <p:cNvPr id="56" name="Trapèze 55"/>
            <p:cNvSpPr/>
            <p:nvPr/>
          </p:nvSpPr>
          <p:spPr>
            <a:xfrm>
              <a:off x="4206051" y="2009805"/>
              <a:ext cx="2141707" cy="1255772"/>
            </a:xfrm>
            <a:prstGeom prst="trapezoid">
              <a:avLst>
                <a:gd name="adj" fmla="val 7674"/>
              </a:avLst>
            </a:prstGeom>
            <a:solidFill>
              <a:srgbClr val="325587">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9" name="Grouper 28"/>
            <p:cNvGrpSpPr/>
            <p:nvPr/>
          </p:nvGrpSpPr>
          <p:grpSpPr>
            <a:xfrm>
              <a:off x="4163721" y="1762741"/>
              <a:ext cx="2078632" cy="1407805"/>
              <a:chOff x="414109" y="2171682"/>
              <a:chExt cx="2078632" cy="1407805"/>
            </a:xfrm>
          </p:grpSpPr>
          <p:sp>
            <p:nvSpPr>
              <p:cNvPr id="30" name="Rectangle 20"/>
              <p:cNvSpPr txBox="1">
                <a:spLocks noChangeArrowheads="1"/>
              </p:cNvSpPr>
              <p:nvPr/>
            </p:nvSpPr>
            <p:spPr bwMode="auto">
              <a:xfrm>
                <a:off x="414109" y="2429628"/>
                <a:ext cx="2078632" cy="1149859"/>
              </a:xfrm>
              <a:prstGeom prst="rect">
                <a:avLst/>
              </a:prstGeom>
              <a:solidFill>
                <a:srgbClr val="0A3153"/>
              </a:solidFill>
              <a:ln w="9525">
                <a:noFill/>
                <a:miter lim="800000"/>
                <a:headEnd/>
                <a:tailEnd/>
              </a:ln>
              <a:effectLst/>
            </p:spPr>
            <p:txBody>
              <a:bodyPr lIns="180000" tIns="374400" rIns="180000" anchor="t" anchorCtr="0"/>
              <a:lstStyle/>
              <a:p>
                <a:pPr>
                  <a:lnSpc>
                    <a:spcPts val="1400"/>
                  </a:lnSpc>
                  <a:spcBef>
                    <a:spcPts val="600"/>
                  </a:spcBef>
                  <a:buClr>
                    <a:srgbClr val="4982C3"/>
                  </a:buClr>
                </a:pPr>
                <a:r>
                  <a:rPr lang="fr-FR" sz="1400" b="1" dirty="0">
                    <a:solidFill>
                      <a:schemeClr val="bg1"/>
                    </a:solidFill>
                    <a:latin typeface="Lubalin Book for IBM"/>
                    <a:cs typeface="Lubalin Book for IBM"/>
                  </a:rPr>
                  <a:t>Agir pour la lecture, lutter contre l’illettrisme</a:t>
                </a:r>
                <a:endParaRPr lang="fr-FR" sz="1000" b="1" dirty="0">
                  <a:solidFill>
                    <a:schemeClr val="bg1"/>
                  </a:solidFill>
                  <a:latin typeface="Lubalin Book for IBM"/>
                  <a:cs typeface="Lubalin Book for IBM"/>
                </a:endParaRPr>
              </a:p>
              <a:p>
                <a:pPr>
                  <a:lnSpc>
                    <a:spcPts val="1400"/>
                  </a:lnSpc>
                  <a:spcBef>
                    <a:spcPts val="600"/>
                  </a:spcBef>
                  <a:buClr>
                    <a:srgbClr val="4982C3"/>
                  </a:buClr>
                </a:pPr>
                <a:r>
                  <a:rPr lang="fr-FR" sz="1000" dirty="0">
                    <a:solidFill>
                      <a:schemeClr val="bg1"/>
                    </a:solidFill>
                    <a:latin typeface="Lubalin Book for IBM"/>
                    <a:cs typeface="Lubalin Book for IBM"/>
                  </a:rPr>
                  <a:t>Le Lions Clubs organise tous les ans un prix littéraire national</a:t>
                </a:r>
              </a:p>
            </p:txBody>
          </p:sp>
          <p:sp>
            <p:nvSpPr>
              <p:cNvPr id="31" name="Ellipse 30"/>
              <p:cNvSpPr/>
              <p:nvPr/>
            </p:nvSpPr>
            <p:spPr>
              <a:xfrm>
                <a:off x="1137373" y="2171682"/>
                <a:ext cx="532441" cy="488800"/>
              </a:xfrm>
              <a:prstGeom prst="ellipse">
                <a:avLst/>
              </a:prstGeom>
              <a:solidFill>
                <a:srgbClr val="416FB4"/>
              </a:solidFill>
              <a:ln>
                <a:noFill/>
              </a:ln>
              <a:effectLst>
                <a:outerShdw blurRad="14605" dist="61087" dir="5400000" rotWithShape="0">
                  <a:srgbClr val="041421">
                    <a:alpha val="7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spcBef>
                    <a:spcPts val="600"/>
                  </a:spcBef>
                </a:pPr>
                <a:endParaRPr lang="fr-FR" sz="1000"/>
              </a:p>
            </p:txBody>
          </p:sp>
        </p:grpSp>
      </p:grpSp>
      <p:grpSp>
        <p:nvGrpSpPr>
          <p:cNvPr id="9" name="Grouper 8"/>
          <p:cNvGrpSpPr/>
          <p:nvPr/>
        </p:nvGrpSpPr>
        <p:grpSpPr>
          <a:xfrm>
            <a:off x="6256719" y="1657659"/>
            <a:ext cx="2412563" cy="2438836"/>
            <a:chOff x="6367429" y="1266976"/>
            <a:chExt cx="2412563" cy="1975322"/>
          </a:xfrm>
        </p:grpSpPr>
        <p:sp>
          <p:nvSpPr>
            <p:cNvPr id="47" name="Trapèze 46"/>
            <p:cNvSpPr/>
            <p:nvPr/>
          </p:nvSpPr>
          <p:spPr>
            <a:xfrm>
              <a:off x="6367429" y="1667345"/>
              <a:ext cx="2412563" cy="1574953"/>
            </a:xfrm>
            <a:prstGeom prst="trapezoid">
              <a:avLst>
                <a:gd name="adj" fmla="val 7674"/>
              </a:avLst>
            </a:prstGeom>
            <a:solidFill>
              <a:srgbClr val="325587">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0" name="Grouper 19"/>
            <p:cNvGrpSpPr/>
            <p:nvPr/>
          </p:nvGrpSpPr>
          <p:grpSpPr>
            <a:xfrm>
              <a:off x="6659876" y="1266976"/>
              <a:ext cx="1999692" cy="1903573"/>
              <a:chOff x="814654" y="2044494"/>
              <a:chExt cx="1999692" cy="1903573"/>
            </a:xfrm>
          </p:grpSpPr>
          <p:sp>
            <p:nvSpPr>
              <p:cNvPr id="21" name="Rectangle 20"/>
              <p:cNvSpPr txBox="1">
                <a:spLocks noChangeArrowheads="1"/>
              </p:cNvSpPr>
              <p:nvPr/>
            </p:nvSpPr>
            <p:spPr bwMode="auto">
              <a:xfrm>
                <a:off x="814654" y="2412351"/>
                <a:ext cx="1999692" cy="1535716"/>
              </a:xfrm>
              <a:prstGeom prst="rect">
                <a:avLst/>
              </a:prstGeom>
              <a:solidFill>
                <a:srgbClr val="BF0A4E"/>
              </a:solidFill>
              <a:ln w="9525">
                <a:noFill/>
                <a:miter lim="800000"/>
                <a:headEnd/>
                <a:tailEnd/>
              </a:ln>
              <a:effectLst/>
            </p:spPr>
            <p:txBody>
              <a:bodyPr lIns="180000" tIns="374400" rIns="180000" anchor="t" anchorCtr="0"/>
              <a:lstStyle/>
              <a:p>
                <a:pPr>
                  <a:lnSpc>
                    <a:spcPts val="1400"/>
                  </a:lnSpc>
                  <a:spcBef>
                    <a:spcPts val="600"/>
                  </a:spcBef>
                  <a:buClr>
                    <a:srgbClr val="4982C3"/>
                  </a:buClr>
                </a:pPr>
                <a:r>
                  <a:rPr lang="fr-FR" sz="1400" b="1" dirty="0">
                    <a:solidFill>
                      <a:schemeClr val="bg1"/>
                    </a:solidFill>
                    <a:latin typeface="Lubalin Demi for IBM"/>
                    <a:cs typeface="Lubalin Demi for IBM"/>
                  </a:rPr>
                  <a:t>La Canne Blanche</a:t>
                </a:r>
              </a:p>
              <a:p>
                <a:pPr>
                  <a:lnSpc>
                    <a:spcPts val="1400"/>
                  </a:lnSpc>
                  <a:spcBef>
                    <a:spcPts val="600"/>
                  </a:spcBef>
                  <a:buClr>
                    <a:srgbClr val="4982C3"/>
                  </a:buClr>
                </a:pPr>
                <a:r>
                  <a:rPr lang="fr-FR" sz="1200" b="1" dirty="0">
                    <a:solidFill>
                      <a:schemeClr val="bg1"/>
                    </a:solidFill>
                    <a:latin typeface="Lubalin Demi for IBM"/>
                    <a:cs typeface="Lubalin Demi for IBM"/>
                  </a:rPr>
                  <a:t>&amp; la Canne électronique</a:t>
                </a:r>
                <a:endParaRPr lang="fr-FR" sz="1400" b="1" dirty="0">
                  <a:solidFill>
                    <a:schemeClr val="bg1"/>
                  </a:solidFill>
                  <a:latin typeface="Lubalin Demi for IBM"/>
                  <a:cs typeface="Lubalin Demi for IBM"/>
                </a:endParaRPr>
              </a:p>
              <a:p>
                <a:pPr>
                  <a:lnSpc>
                    <a:spcPts val="1400"/>
                  </a:lnSpc>
                  <a:spcBef>
                    <a:spcPts val="600"/>
                  </a:spcBef>
                  <a:buClr>
                    <a:srgbClr val="4982C3"/>
                  </a:buClr>
                </a:pPr>
                <a:r>
                  <a:rPr lang="fr-FR" sz="1100" dirty="0">
                    <a:solidFill>
                      <a:schemeClr val="bg1"/>
                    </a:solidFill>
                    <a:latin typeface="Lubalin Demi for IBM"/>
                    <a:cs typeface="Lubalin Demi for IBM"/>
                  </a:rPr>
                  <a:t>Elle a été introduite aux Etats-Unis par le Lions Clubs International en </a:t>
                </a:r>
                <a:r>
                  <a:rPr lang="fr-FR" sz="1100" b="1" dirty="0">
                    <a:solidFill>
                      <a:schemeClr val="bg1"/>
                    </a:solidFill>
                    <a:latin typeface="Lubalin Demi for IBM"/>
                    <a:cs typeface="Lubalin Demi for IBM"/>
                  </a:rPr>
                  <a:t>1930</a:t>
                </a:r>
                <a:r>
                  <a:rPr lang="fr-FR" sz="1100" dirty="0">
                    <a:solidFill>
                      <a:schemeClr val="bg1"/>
                    </a:solidFill>
                    <a:latin typeface="Lubalin Demi for IBM"/>
                    <a:cs typeface="Lubalin Demi for IBM"/>
                  </a:rPr>
                  <a:t>.</a:t>
                </a:r>
              </a:p>
            </p:txBody>
          </p:sp>
          <p:sp>
            <p:nvSpPr>
              <p:cNvPr id="22" name="Ellipse 21"/>
              <p:cNvSpPr/>
              <p:nvPr/>
            </p:nvSpPr>
            <p:spPr>
              <a:xfrm>
                <a:off x="1500237" y="2044494"/>
                <a:ext cx="615988" cy="615988"/>
              </a:xfrm>
              <a:prstGeom prst="ellipse">
                <a:avLst/>
              </a:prstGeom>
              <a:solidFill>
                <a:srgbClr val="4371B3"/>
              </a:solidFill>
              <a:ln>
                <a:noFill/>
              </a:ln>
              <a:effectLst>
                <a:outerShdw blurRad="14605" dist="61087" dir="5400000" rotWithShape="0">
                  <a:srgbClr val="8F0621">
                    <a:alpha val="7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spcBef>
                    <a:spcPts val="600"/>
                  </a:spcBef>
                </a:pPr>
                <a:endParaRPr lang="fr-FR" sz="1000"/>
              </a:p>
            </p:txBody>
          </p:sp>
        </p:grpSp>
      </p:gr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710" y="1791651"/>
            <a:ext cx="410478" cy="59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 Box 17"/>
          <p:cNvSpPr txBox="1">
            <a:spLocks noChangeArrowheads="1"/>
          </p:cNvSpPr>
          <p:nvPr/>
        </p:nvSpPr>
        <p:spPr bwMode="auto">
          <a:xfrm>
            <a:off x="2457053" y="86209"/>
            <a:ext cx="5186500" cy="649335"/>
          </a:xfrm>
          <a:prstGeom prst="rect">
            <a:avLst/>
          </a:prstGeom>
          <a:noFill/>
          <a:ln w="9525">
            <a:noFill/>
            <a:miter lim="800000"/>
            <a:headEnd/>
            <a:tailEnd/>
          </a:ln>
        </p:spPr>
        <p:txBody>
          <a:bodyPr wrap="square">
            <a:noAutofit/>
          </a:bodyPr>
          <a:lstStyle/>
          <a:p>
            <a:pPr>
              <a:lnSpc>
                <a:spcPts val="3240"/>
              </a:lnSpc>
            </a:pPr>
            <a:r>
              <a:rPr lang="fr-FR" sz="3200" b="1" dirty="0">
                <a:solidFill>
                  <a:schemeClr val="bg1"/>
                </a:solidFill>
                <a:latin typeface="Lubalin Book for IBM"/>
                <a:cs typeface="Lubalin Book for IBM"/>
              </a:rPr>
              <a:t>Notre impact : des exemples</a:t>
            </a: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1319" y="3093950"/>
            <a:ext cx="441912" cy="47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FB7BBAB6-8276-74F9-1EE6-CEF2B65C4FE6}"/>
              </a:ext>
            </a:extLst>
          </p:cNvPr>
          <p:cNvPicPr>
            <a:picLocks noChangeAspect="1"/>
          </p:cNvPicPr>
          <p:nvPr/>
        </p:nvPicPr>
        <p:blipFill>
          <a:blip r:embed="rId6"/>
          <a:stretch>
            <a:fillRect/>
          </a:stretch>
        </p:blipFill>
        <p:spPr>
          <a:xfrm>
            <a:off x="7924115" y="204500"/>
            <a:ext cx="776458" cy="733322"/>
          </a:xfrm>
          <a:prstGeom prst="rect">
            <a:avLst/>
          </a:prstGeom>
        </p:spPr>
      </p:pic>
      <p:pic>
        <p:nvPicPr>
          <p:cNvPr id="3" name="Image 2" descr="Environment">
            <a:extLst>
              <a:ext uri="{FF2B5EF4-FFF2-40B4-BE49-F238E27FC236}">
                <a16:creationId xmlns:a16="http://schemas.microsoft.com/office/drawing/2014/main" id="{166B1A7D-2CF3-A2BF-B835-F660E6697A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9290" y="846966"/>
            <a:ext cx="419100" cy="438150"/>
          </a:xfrm>
          <a:prstGeom prst="rect">
            <a:avLst/>
          </a:prstGeom>
          <a:noFill/>
          <a:ln>
            <a:noFill/>
          </a:ln>
        </p:spPr>
      </p:pic>
    </p:spTree>
    <p:extLst>
      <p:ext uri="{BB962C8B-B14F-4D97-AF65-F5344CB8AC3E}">
        <p14:creationId xmlns:p14="http://schemas.microsoft.com/office/powerpoint/2010/main" val="2884188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blipFill dpi="0" rotWithShape="1">
          <a:blip xmlns:r="http://schemas.openxmlformats.org/officeDocument/2006/relationships" r:embed="rId1"/>
          <a:srcRect/>
          <a:stretch>
            <a:fillRect/>
          </a:stretch>
        </a:blipFill>
        <a:ln w="9525">
          <a:noFill/>
          <a:miter lim="800000"/>
          <a:headEnd/>
          <a:tailEnd/>
        </a:ln>
      </a:spPr>
      <a:bodyPr wrap="square" lIns="90000" tIns="288000" bIns="82800">
        <a:spAutoFit/>
      </a:bodyPr>
      <a:lstStyle>
        <a:defPPr algn="ctr">
          <a:defRPr b="0" dirty="0">
            <a:solidFill>
              <a:schemeClr val="bg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20890</TotalTime>
  <Words>1957</Words>
  <Application>Microsoft Office PowerPoint</Application>
  <PresentationFormat>Affichage à l'écran (16:9)</PresentationFormat>
  <Paragraphs>167</Paragraphs>
  <Slides>16</Slides>
  <Notes>13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Arial</vt:lpstr>
      <vt:lpstr>Calibri</vt:lpstr>
      <vt:lpstr>Comic Sans MS</vt:lpstr>
      <vt:lpstr>Lubalin Book for IBM</vt:lpstr>
      <vt:lpstr>Lubalin Demi for IBM</vt:lpstr>
      <vt:lpstr>Lubalin Extra Light for IBM</vt:lpstr>
      <vt:lpstr>Times New Roman</vt:lpstr>
      <vt:lpstr>Tw Cen MT</vt:lpstr>
      <vt:lpstr>Thème Office</vt:lpstr>
      <vt:lpstr>Présentation PowerPoint</vt:lpstr>
      <vt:lpstr>En 1917, Melvin JONES, un homme d’affaires de Chicago, réunit les membres des 27 clubs d’affaires américains afin de répondre aux problèmes économiques et sociaux que traverse le pays et ainsi venir  en aide aux personnes les plus vulnérables.  Il crée ainsi le  LIONS CLUBS INTERNATIONAL.</vt:lpstr>
      <vt:lpstr>Le Lions Clubs International est né d’une idée simple :</vt:lpstr>
      <vt:lpstr>Présentation PowerPoint</vt:lpstr>
      <vt:lpstr>Aujourd’hui, le Lions Clubs International compte plus de 1 400 000 membres  répartis dans plus de 46 000 clubs  et 220 pays et régions qui interviennent à titre bénévole dans des domaines aussi variés que la santé, l’éducation, l’environnement, l’aide sociale et humanitaire, la culture et  les secours d’urgence aux sinistrés…</vt:lpstr>
      <vt:lpstr>En France,  le Premier Lions Club est créé à Paris en 1948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Alain Potier</dc:creator>
  <cp:lastModifiedBy>ludivine moinet</cp:lastModifiedBy>
  <cp:revision>597</cp:revision>
  <cp:lastPrinted>2015-07-21T06:51:07Z</cp:lastPrinted>
  <dcterms:created xsi:type="dcterms:W3CDTF">2014-04-22T19:39:04Z</dcterms:created>
  <dcterms:modified xsi:type="dcterms:W3CDTF">2023-02-28T13:20:45Z</dcterms:modified>
</cp:coreProperties>
</file>