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8" r:id="rId6"/>
    <p:sldId id="269" r:id="rId7"/>
    <p:sldId id="283" r:id="rId8"/>
    <p:sldId id="289" r:id="rId9"/>
    <p:sldId id="287" r:id="rId10"/>
    <p:sldId id="290" r:id="rId11"/>
    <p:sldId id="291" r:id="rId12"/>
    <p:sldId id="294" r:id="rId13"/>
    <p:sldId id="293" r:id="rId14"/>
    <p:sldId id="285" r:id="rId15"/>
    <p:sldId id="292" r:id="rId16"/>
    <p:sldId id="286" r:id="rId17"/>
    <p:sldId id="271" r:id="rId18"/>
    <p:sldId id="281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912"/>
    <a:srgbClr val="1B4B5F"/>
    <a:srgbClr val="BF0024"/>
    <a:srgbClr val="C0C0C0"/>
    <a:srgbClr val="01456F"/>
    <a:srgbClr val="C1E0ED"/>
    <a:srgbClr val="013657"/>
    <a:srgbClr val="45875B"/>
    <a:srgbClr val="3F3F3F"/>
    <a:srgbClr val="01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3ABA5-A987-4DE8-B23E-3D90E4F957A4}" v="33" dt="2020-07-27T15:34:16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3817" autoAdjust="0"/>
  </p:normalViewPr>
  <p:slideViewPr>
    <p:cSldViewPr snapToGrid="0" showGuides="1">
      <p:cViewPr>
        <p:scale>
          <a:sx n="75" d="100"/>
          <a:sy n="75" d="100"/>
        </p:scale>
        <p:origin x="2046" y="59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B98EC-D4AC-461A-8CCA-31197664A269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3CA69A05-4E90-4959-9F6D-3FF569C2DD01}">
      <dgm:prSet phldrT="[Texte]" custT="1"/>
      <dgm:spPr>
        <a:solidFill>
          <a:srgbClr val="881912"/>
        </a:solidFill>
        <a:ln>
          <a:noFill/>
        </a:ln>
      </dgm:spPr>
      <dgm:t>
        <a:bodyPr/>
        <a:lstStyle/>
        <a:p>
          <a:r>
            <a:rPr lang="fr-FR" sz="2000" dirty="0"/>
            <a:t>Club</a:t>
          </a:r>
        </a:p>
      </dgm:t>
    </dgm:pt>
    <dgm:pt modelId="{AE1B99F5-D31E-498E-ADB1-BA17D84003B8}" type="parTrans" cxnId="{B7A06A04-C0A5-4D2B-BA01-41810AAD6A3B}">
      <dgm:prSet/>
      <dgm:spPr/>
      <dgm:t>
        <a:bodyPr/>
        <a:lstStyle/>
        <a:p>
          <a:endParaRPr lang="fr-FR"/>
        </a:p>
      </dgm:t>
    </dgm:pt>
    <dgm:pt modelId="{FAA40515-C963-41E4-881E-3A45534ECF0A}" type="sibTrans" cxnId="{B7A06A04-C0A5-4D2B-BA01-41810AAD6A3B}">
      <dgm:prSet/>
      <dgm:spPr/>
      <dgm:t>
        <a:bodyPr/>
        <a:lstStyle/>
        <a:p>
          <a:endParaRPr lang="fr-FR"/>
        </a:p>
      </dgm:t>
    </dgm:pt>
    <dgm:pt modelId="{232F3343-C12E-4F87-B2DE-B7927DA82F45}">
      <dgm:prSet phldrT="[Texte]"/>
      <dgm:spPr>
        <a:ln>
          <a:solidFill>
            <a:srgbClr val="881912"/>
          </a:solidFill>
        </a:ln>
      </dgm:spPr>
      <dgm:t>
        <a:bodyPr/>
        <a:lstStyle/>
        <a:p>
          <a:r>
            <a:rPr lang="fr-FR" dirty="0"/>
            <a:t>A la discrétion du club</a:t>
          </a:r>
        </a:p>
      </dgm:t>
    </dgm:pt>
    <dgm:pt modelId="{96804317-CE11-4F58-880A-17D695AC8040}" type="parTrans" cxnId="{7DEDD993-2F76-4BB9-A3F8-971348063FF4}">
      <dgm:prSet/>
      <dgm:spPr/>
      <dgm:t>
        <a:bodyPr/>
        <a:lstStyle/>
        <a:p>
          <a:endParaRPr lang="fr-FR"/>
        </a:p>
      </dgm:t>
    </dgm:pt>
    <dgm:pt modelId="{8BAC2357-3348-49E6-A34C-8B282CD038AE}" type="sibTrans" cxnId="{7DEDD993-2F76-4BB9-A3F8-971348063FF4}">
      <dgm:prSet/>
      <dgm:spPr/>
      <dgm:t>
        <a:bodyPr/>
        <a:lstStyle/>
        <a:p>
          <a:endParaRPr lang="fr-FR"/>
        </a:p>
      </dgm:t>
    </dgm:pt>
    <dgm:pt modelId="{585BF584-52BA-4C3B-B55E-5939A9B5A024}">
      <dgm:prSet phldrT="[Texte]" custT="1"/>
      <dgm:spPr>
        <a:solidFill>
          <a:srgbClr val="881912"/>
        </a:solidFill>
        <a:ln>
          <a:noFill/>
        </a:ln>
      </dgm:spPr>
      <dgm:t>
        <a:bodyPr/>
        <a:lstStyle/>
        <a:p>
          <a:r>
            <a:rPr lang="fr-FR" sz="1600" dirty="0"/>
            <a:t>District</a:t>
          </a:r>
        </a:p>
      </dgm:t>
    </dgm:pt>
    <dgm:pt modelId="{E47AD218-2CB8-465F-8AA6-F57A3C2EE9CF}" type="parTrans" cxnId="{A05CE159-C950-4F73-B8EF-06C165A40EBF}">
      <dgm:prSet/>
      <dgm:spPr/>
      <dgm:t>
        <a:bodyPr/>
        <a:lstStyle/>
        <a:p>
          <a:endParaRPr lang="fr-FR"/>
        </a:p>
      </dgm:t>
    </dgm:pt>
    <dgm:pt modelId="{244FCEB6-E761-4262-8283-FA4B28306F78}" type="sibTrans" cxnId="{A05CE159-C950-4F73-B8EF-06C165A40EBF}">
      <dgm:prSet/>
      <dgm:spPr/>
      <dgm:t>
        <a:bodyPr/>
        <a:lstStyle/>
        <a:p>
          <a:endParaRPr lang="fr-FR"/>
        </a:p>
      </dgm:t>
    </dgm:pt>
    <dgm:pt modelId="{3E77F654-2745-4743-9E47-EE6E705E2EA2}">
      <dgm:prSet phldrT="[Texte]"/>
      <dgm:spPr>
        <a:ln>
          <a:solidFill>
            <a:srgbClr val="881912"/>
          </a:solidFill>
        </a:ln>
      </dgm:spPr>
      <dgm:t>
        <a:bodyPr/>
        <a:lstStyle/>
        <a:p>
          <a:r>
            <a:rPr lang="fr-FR" dirty="0"/>
            <a:t>0€ (En France, il n’y a pas d’association de district Leo)</a:t>
          </a:r>
        </a:p>
      </dgm:t>
    </dgm:pt>
    <dgm:pt modelId="{9638532E-E7E6-4A51-A26B-DA0AE0EC15C1}" type="parTrans" cxnId="{CE262394-0E99-4164-9E1B-FA295FB0A81E}">
      <dgm:prSet/>
      <dgm:spPr/>
      <dgm:t>
        <a:bodyPr/>
        <a:lstStyle/>
        <a:p>
          <a:endParaRPr lang="fr-FR"/>
        </a:p>
      </dgm:t>
    </dgm:pt>
    <dgm:pt modelId="{30D04881-D062-4429-8A4B-3960A9088104}" type="sibTrans" cxnId="{CE262394-0E99-4164-9E1B-FA295FB0A81E}">
      <dgm:prSet/>
      <dgm:spPr/>
      <dgm:t>
        <a:bodyPr/>
        <a:lstStyle/>
        <a:p>
          <a:endParaRPr lang="fr-FR"/>
        </a:p>
      </dgm:t>
    </dgm:pt>
    <dgm:pt modelId="{901234A1-78A2-4234-BA46-FEEAE3053ADF}">
      <dgm:prSet phldrT="[Texte]" custT="1"/>
      <dgm:spPr>
        <a:solidFill>
          <a:srgbClr val="881912"/>
        </a:solidFill>
        <a:ln>
          <a:noFill/>
        </a:ln>
      </dgm:spPr>
      <dgm:t>
        <a:bodyPr/>
        <a:lstStyle/>
        <a:p>
          <a:r>
            <a:rPr lang="fr-FR" sz="1200" dirty="0"/>
            <a:t>Nationale</a:t>
          </a:r>
        </a:p>
      </dgm:t>
    </dgm:pt>
    <dgm:pt modelId="{401E0088-B7BF-4908-AEB7-2E8D2E05DFB3}" type="parTrans" cxnId="{4E97F190-85CF-4CA6-A64E-7FABF3801A2D}">
      <dgm:prSet/>
      <dgm:spPr/>
      <dgm:t>
        <a:bodyPr/>
        <a:lstStyle/>
        <a:p>
          <a:endParaRPr lang="fr-FR"/>
        </a:p>
      </dgm:t>
    </dgm:pt>
    <dgm:pt modelId="{51886D90-DEDF-40EA-9F0C-7E92D408C820}" type="sibTrans" cxnId="{4E97F190-85CF-4CA6-A64E-7FABF3801A2D}">
      <dgm:prSet/>
      <dgm:spPr/>
      <dgm:t>
        <a:bodyPr/>
        <a:lstStyle/>
        <a:p>
          <a:endParaRPr lang="fr-FR"/>
        </a:p>
      </dgm:t>
    </dgm:pt>
    <dgm:pt modelId="{AF798856-FE4F-47F9-83DB-F708E8619892}">
      <dgm:prSet phldrT="[Texte]"/>
      <dgm:spPr>
        <a:ln>
          <a:solidFill>
            <a:srgbClr val="881912"/>
          </a:solidFill>
        </a:ln>
      </dgm:spPr>
      <dgm:t>
        <a:bodyPr/>
        <a:lstStyle/>
        <a:p>
          <a:r>
            <a:rPr lang="fr-FR" dirty="0"/>
            <a:t>25€ / an / personne, Appel à cotisation réalisée tous les ans vers aout</a:t>
          </a:r>
        </a:p>
      </dgm:t>
    </dgm:pt>
    <dgm:pt modelId="{99CC0AFC-6C0E-49B5-B650-B90AABE1CAD2}" type="parTrans" cxnId="{1D971280-8BA2-4945-9F65-6D428657FC1E}">
      <dgm:prSet/>
      <dgm:spPr/>
      <dgm:t>
        <a:bodyPr/>
        <a:lstStyle/>
        <a:p>
          <a:endParaRPr lang="fr-FR"/>
        </a:p>
      </dgm:t>
    </dgm:pt>
    <dgm:pt modelId="{81FB5088-AF10-4439-ABA9-3A7C381DD1B0}" type="sibTrans" cxnId="{1D971280-8BA2-4945-9F65-6D428657FC1E}">
      <dgm:prSet/>
      <dgm:spPr/>
      <dgm:t>
        <a:bodyPr/>
        <a:lstStyle/>
        <a:p>
          <a:endParaRPr lang="fr-FR"/>
        </a:p>
      </dgm:t>
    </dgm:pt>
    <dgm:pt modelId="{9C1B327F-5C26-427F-B8E3-8AA9185AD772}">
      <dgm:prSet phldrT="[Texte]"/>
      <dgm:spPr>
        <a:ln>
          <a:solidFill>
            <a:srgbClr val="881912"/>
          </a:solidFill>
        </a:ln>
      </dgm:spPr>
      <dgm:t>
        <a:bodyPr/>
        <a:lstStyle/>
        <a:p>
          <a:r>
            <a:rPr lang="fr-FR" dirty="0"/>
            <a:t>Donne accès a des polos / Kakémonos / …  gratuits pour le club</a:t>
          </a:r>
        </a:p>
      </dgm:t>
    </dgm:pt>
    <dgm:pt modelId="{25DEC72B-9014-400C-B9AE-0A93AF960AB9}" type="parTrans" cxnId="{049DD8AE-53C1-4278-ACC8-C7EADF27BDE6}">
      <dgm:prSet/>
      <dgm:spPr/>
      <dgm:t>
        <a:bodyPr/>
        <a:lstStyle/>
        <a:p>
          <a:endParaRPr lang="fr-FR"/>
        </a:p>
      </dgm:t>
    </dgm:pt>
    <dgm:pt modelId="{1FDED4AD-1A0B-4BBC-805E-16182F2266C6}" type="sibTrans" cxnId="{049DD8AE-53C1-4278-ACC8-C7EADF27BDE6}">
      <dgm:prSet/>
      <dgm:spPr/>
      <dgm:t>
        <a:bodyPr/>
        <a:lstStyle/>
        <a:p>
          <a:endParaRPr lang="fr-FR"/>
        </a:p>
      </dgm:t>
    </dgm:pt>
    <dgm:pt modelId="{1A06521A-0D18-4A82-B947-153415C43A83}">
      <dgm:prSet phldrT="[Texte]"/>
      <dgm:spPr>
        <a:solidFill>
          <a:srgbClr val="1B4B5F"/>
        </a:solidFill>
      </dgm:spPr>
      <dgm:t>
        <a:bodyPr/>
        <a:lstStyle/>
        <a:p>
          <a:r>
            <a:rPr lang="fr-FR" dirty="0"/>
            <a:t>Internationale</a:t>
          </a:r>
        </a:p>
      </dgm:t>
    </dgm:pt>
    <dgm:pt modelId="{7AA1A0CC-23C1-4EFA-B99B-7B5C6DE87BD6}" type="parTrans" cxnId="{F35DBB61-1646-41AE-83DA-74831E000088}">
      <dgm:prSet/>
      <dgm:spPr/>
      <dgm:t>
        <a:bodyPr/>
        <a:lstStyle/>
        <a:p>
          <a:endParaRPr lang="fr-FR"/>
        </a:p>
      </dgm:t>
    </dgm:pt>
    <dgm:pt modelId="{CC2B4D35-035B-4B63-AE42-8D61F168267B}" type="sibTrans" cxnId="{F35DBB61-1646-41AE-83DA-74831E000088}">
      <dgm:prSet/>
      <dgm:spPr/>
      <dgm:t>
        <a:bodyPr/>
        <a:lstStyle/>
        <a:p>
          <a:endParaRPr lang="fr-FR"/>
        </a:p>
      </dgm:t>
    </dgm:pt>
    <dgm:pt modelId="{6B44123A-8363-44CB-9139-EDFF8459CEC9}">
      <dgm:prSet phldrT="[Texte]"/>
      <dgm:spPr>
        <a:ln>
          <a:solidFill>
            <a:srgbClr val="1B4B5F"/>
          </a:solidFill>
        </a:ln>
      </dgm:spPr>
      <dgm:t>
        <a:bodyPr/>
        <a:lstStyle/>
        <a:p>
          <a:r>
            <a:rPr lang="fr-FR" dirty="0"/>
            <a:t>100 $ / an / club</a:t>
          </a:r>
        </a:p>
      </dgm:t>
    </dgm:pt>
    <dgm:pt modelId="{D02B17B4-1DBC-4DBE-ABD3-C3801173F0E3}" type="parTrans" cxnId="{93839E79-956A-4A4E-9F60-A318442673E5}">
      <dgm:prSet/>
      <dgm:spPr/>
      <dgm:t>
        <a:bodyPr/>
        <a:lstStyle/>
        <a:p>
          <a:endParaRPr lang="fr-FR"/>
        </a:p>
      </dgm:t>
    </dgm:pt>
    <dgm:pt modelId="{EF12981E-68F9-4A56-95B3-63AD96D828C5}" type="sibTrans" cxnId="{93839E79-956A-4A4E-9F60-A318442673E5}">
      <dgm:prSet/>
      <dgm:spPr/>
      <dgm:t>
        <a:bodyPr/>
        <a:lstStyle/>
        <a:p>
          <a:endParaRPr lang="fr-FR"/>
        </a:p>
      </dgm:t>
    </dgm:pt>
    <dgm:pt modelId="{8CBB494B-30C3-4D86-BC01-E2AFF980A411}">
      <dgm:prSet phldrT="[Texte]"/>
      <dgm:spPr>
        <a:ln>
          <a:solidFill>
            <a:srgbClr val="1B4B5F"/>
          </a:solidFill>
        </a:ln>
      </dgm:spPr>
      <dgm:t>
        <a:bodyPr/>
        <a:lstStyle/>
        <a:p>
          <a:r>
            <a:rPr lang="fr-FR" dirty="0"/>
            <a:t>Permet l’existence officielle du club à </a:t>
          </a:r>
          <a:r>
            <a:rPr lang="fr-FR" dirty="0" err="1"/>
            <a:t>Oakbrook</a:t>
          </a:r>
          <a:endParaRPr lang="fr-FR" dirty="0"/>
        </a:p>
      </dgm:t>
    </dgm:pt>
    <dgm:pt modelId="{DE60A3F7-7F79-49AE-8C95-08D064AE093D}" type="parTrans" cxnId="{6A707E10-A8F1-45C8-8851-8180124512F3}">
      <dgm:prSet/>
      <dgm:spPr/>
      <dgm:t>
        <a:bodyPr/>
        <a:lstStyle/>
        <a:p>
          <a:endParaRPr lang="fr-FR"/>
        </a:p>
      </dgm:t>
    </dgm:pt>
    <dgm:pt modelId="{B9BF4633-0973-41A1-B042-FD5ECF62D4A1}" type="sibTrans" cxnId="{6A707E10-A8F1-45C8-8851-8180124512F3}">
      <dgm:prSet/>
      <dgm:spPr/>
      <dgm:t>
        <a:bodyPr/>
        <a:lstStyle/>
        <a:p>
          <a:endParaRPr lang="fr-FR"/>
        </a:p>
      </dgm:t>
    </dgm:pt>
    <dgm:pt modelId="{08F3FD5C-F4C7-41B0-AF52-A0A312D7CF93}">
      <dgm:prSet phldrT="[Texte]"/>
      <dgm:spPr>
        <a:ln>
          <a:solidFill>
            <a:srgbClr val="881912"/>
          </a:solidFill>
        </a:ln>
      </dgm:spPr>
      <dgm:t>
        <a:bodyPr/>
        <a:lstStyle/>
        <a:p>
          <a:r>
            <a:rPr lang="fr-FR" dirty="0"/>
            <a:t>Elle permet de financer les frais de fonctionnement du club (banque,…)</a:t>
          </a:r>
        </a:p>
      </dgm:t>
    </dgm:pt>
    <dgm:pt modelId="{8A2F6D5A-4A18-4D80-95CD-9F1E3586FE6E}" type="parTrans" cxnId="{5D40C428-AF50-41B4-8285-E42B4AE696BC}">
      <dgm:prSet/>
      <dgm:spPr/>
      <dgm:t>
        <a:bodyPr/>
        <a:lstStyle/>
        <a:p>
          <a:endParaRPr lang="fr-FR"/>
        </a:p>
      </dgm:t>
    </dgm:pt>
    <dgm:pt modelId="{CC9EB8DD-2A12-446E-A054-37E6F398840C}" type="sibTrans" cxnId="{5D40C428-AF50-41B4-8285-E42B4AE696BC}">
      <dgm:prSet/>
      <dgm:spPr/>
      <dgm:t>
        <a:bodyPr/>
        <a:lstStyle/>
        <a:p>
          <a:endParaRPr lang="fr-FR"/>
        </a:p>
      </dgm:t>
    </dgm:pt>
    <dgm:pt modelId="{44B56C72-D5B4-42E5-9E01-15DDD5053455}" type="pres">
      <dgm:prSet presAssocID="{B54B98EC-D4AC-461A-8CCA-31197664A269}" presName="linearFlow" presStyleCnt="0">
        <dgm:presLayoutVars>
          <dgm:dir/>
          <dgm:animLvl val="lvl"/>
          <dgm:resizeHandles val="exact"/>
        </dgm:presLayoutVars>
      </dgm:prSet>
      <dgm:spPr/>
    </dgm:pt>
    <dgm:pt modelId="{15CE12A3-F9CF-4CCB-AFC1-4C0ED86826C6}" type="pres">
      <dgm:prSet presAssocID="{3CA69A05-4E90-4959-9F6D-3FF569C2DD01}" presName="composite" presStyleCnt="0"/>
      <dgm:spPr/>
    </dgm:pt>
    <dgm:pt modelId="{AC060AF7-800D-41E5-92F7-9D5AE8588011}" type="pres">
      <dgm:prSet presAssocID="{3CA69A05-4E90-4959-9F6D-3FF569C2DD0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0E5F451-B490-482D-80F1-AA2DDBB283FA}" type="pres">
      <dgm:prSet presAssocID="{3CA69A05-4E90-4959-9F6D-3FF569C2DD01}" presName="descendantText" presStyleLbl="alignAcc1" presStyleIdx="0" presStyleCnt="4">
        <dgm:presLayoutVars>
          <dgm:bulletEnabled val="1"/>
        </dgm:presLayoutVars>
      </dgm:prSet>
      <dgm:spPr/>
    </dgm:pt>
    <dgm:pt modelId="{078B2484-0E7B-4E1D-9170-E358F2B61CEB}" type="pres">
      <dgm:prSet presAssocID="{FAA40515-C963-41E4-881E-3A45534ECF0A}" presName="sp" presStyleCnt="0"/>
      <dgm:spPr/>
    </dgm:pt>
    <dgm:pt modelId="{BDCF0510-3F82-4731-A2B1-AEF35BE38361}" type="pres">
      <dgm:prSet presAssocID="{585BF584-52BA-4C3B-B55E-5939A9B5A024}" presName="composite" presStyleCnt="0"/>
      <dgm:spPr/>
    </dgm:pt>
    <dgm:pt modelId="{1DBE9854-4BEF-4B8D-93AD-A556862F8DD3}" type="pres">
      <dgm:prSet presAssocID="{585BF584-52BA-4C3B-B55E-5939A9B5A02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96BC477-4DE0-4212-B136-E5009947EA3E}" type="pres">
      <dgm:prSet presAssocID="{585BF584-52BA-4C3B-B55E-5939A9B5A024}" presName="descendantText" presStyleLbl="alignAcc1" presStyleIdx="1" presStyleCnt="4">
        <dgm:presLayoutVars>
          <dgm:bulletEnabled val="1"/>
        </dgm:presLayoutVars>
      </dgm:prSet>
      <dgm:spPr/>
    </dgm:pt>
    <dgm:pt modelId="{96FC43DB-FB3D-4C55-A7B0-0A81A0110220}" type="pres">
      <dgm:prSet presAssocID="{244FCEB6-E761-4262-8283-FA4B28306F78}" presName="sp" presStyleCnt="0"/>
      <dgm:spPr/>
    </dgm:pt>
    <dgm:pt modelId="{BC83278A-40EC-4635-B16E-F9EA735573C5}" type="pres">
      <dgm:prSet presAssocID="{901234A1-78A2-4234-BA46-FEEAE3053ADF}" presName="composite" presStyleCnt="0"/>
      <dgm:spPr/>
    </dgm:pt>
    <dgm:pt modelId="{DC8792DF-279E-4309-87D2-935022812A3B}" type="pres">
      <dgm:prSet presAssocID="{901234A1-78A2-4234-BA46-FEEAE3053AD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3786164-1535-41D9-8AF5-0B42F7C2025A}" type="pres">
      <dgm:prSet presAssocID="{901234A1-78A2-4234-BA46-FEEAE3053ADF}" presName="descendantText" presStyleLbl="alignAcc1" presStyleIdx="2" presStyleCnt="4">
        <dgm:presLayoutVars>
          <dgm:bulletEnabled val="1"/>
        </dgm:presLayoutVars>
      </dgm:prSet>
      <dgm:spPr/>
    </dgm:pt>
    <dgm:pt modelId="{601E8C64-3A54-41D8-AD62-0111305B63BA}" type="pres">
      <dgm:prSet presAssocID="{51886D90-DEDF-40EA-9F0C-7E92D408C820}" presName="sp" presStyleCnt="0"/>
      <dgm:spPr/>
    </dgm:pt>
    <dgm:pt modelId="{3D094085-43FD-451A-9DEB-B147617E8925}" type="pres">
      <dgm:prSet presAssocID="{1A06521A-0D18-4A82-B947-153415C43A83}" presName="composite" presStyleCnt="0"/>
      <dgm:spPr/>
    </dgm:pt>
    <dgm:pt modelId="{8B8B52E6-F549-4514-A092-7C0D1FF8D355}" type="pres">
      <dgm:prSet presAssocID="{1A06521A-0D18-4A82-B947-153415C43A8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CD9B76D-4877-4111-8BB5-D4EF9821F9BB}" type="pres">
      <dgm:prSet presAssocID="{1A06521A-0D18-4A82-B947-153415C43A8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7A06A04-C0A5-4D2B-BA01-41810AAD6A3B}" srcId="{B54B98EC-D4AC-461A-8CCA-31197664A269}" destId="{3CA69A05-4E90-4959-9F6D-3FF569C2DD01}" srcOrd="0" destOrd="0" parTransId="{AE1B99F5-D31E-498E-ADB1-BA17D84003B8}" sibTransId="{FAA40515-C963-41E4-881E-3A45534ECF0A}"/>
    <dgm:cxn modelId="{92AC3C0D-9BE3-4AF5-B49E-FDFDB3A9FD26}" type="presOf" srcId="{1A06521A-0D18-4A82-B947-153415C43A83}" destId="{8B8B52E6-F549-4514-A092-7C0D1FF8D355}" srcOrd="0" destOrd="0" presId="urn:microsoft.com/office/officeart/2005/8/layout/chevron2"/>
    <dgm:cxn modelId="{6A707E10-A8F1-45C8-8851-8180124512F3}" srcId="{1A06521A-0D18-4A82-B947-153415C43A83}" destId="{8CBB494B-30C3-4D86-BC01-E2AFF980A411}" srcOrd="1" destOrd="0" parTransId="{DE60A3F7-7F79-49AE-8C95-08D064AE093D}" sibTransId="{B9BF4633-0973-41A1-B042-FD5ECF62D4A1}"/>
    <dgm:cxn modelId="{5D40C428-AF50-41B4-8285-E42B4AE696BC}" srcId="{3CA69A05-4E90-4959-9F6D-3FF569C2DD01}" destId="{08F3FD5C-F4C7-41B0-AF52-A0A312D7CF93}" srcOrd="1" destOrd="0" parTransId="{8A2F6D5A-4A18-4D80-95CD-9F1E3586FE6E}" sibTransId="{CC9EB8DD-2A12-446E-A054-37E6F398840C}"/>
    <dgm:cxn modelId="{549B1F36-FDD7-4BE1-B8C9-D46ED72002B1}" type="presOf" srcId="{9C1B327F-5C26-427F-B8E3-8AA9185AD772}" destId="{83786164-1535-41D9-8AF5-0B42F7C2025A}" srcOrd="0" destOrd="1" presId="urn:microsoft.com/office/officeart/2005/8/layout/chevron2"/>
    <dgm:cxn modelId="{7195933E-4627-48D8-B58C-FCC1A3819001}" type="presOf" srcId="{6B44123A-8363-44CB-9139-EDFF8459CEC9}" destId="{BCD9B76D-4877-4111-8BB5-D4EF9821F9BB}" srcOrd="0" destOrd="0" presId="urn:microsoft.com/office/officeart/2005/8/layout/chevron2"/>
    <dgm:cxn modelId="{F35DBB61-1646-41AE-83DA-74831E000088}" srcId="{B54B98EC-D4AC-461A-8CCA-31197664A269}" destId="{1A06521A-0D18-4A82-B947-153415C43A83}" srcOrd="3" destOrd="0" parTransId="{7AA1A0CC-23C1-4EFA-B99B-7B5C6DE87BD6}" sibTransId="{CC2B4D35-035B-4B63-AE42-8D61F168267B}"/>
    <dgm:cxn modelId="{0D2C8B62-6F80-4E8F-B2E0-7DB3ABD10426}" type="presOf" srcId="{232F3343-C12E-4F87-B2DE-B7927DA82F45}" destId="{20E5F451-B490-482D-80F1-AA2DDBB283FA}" srcOrd="0" destOrd="0" presId="urn:microsoft.com/office/officeart/2005/8/layout/chevron2"/>
    <dgm:cxn modelId="{1CDF8168-8580-4043-B003-5AE1E27828E9}" type="presOf" srcId="{8CBB494B-30C3-4D86-BC01-E2AFF980A411}" destId="{BCD9B76D-4877-4111-8BB5-D4EF9821F9BB}" srcOrd="0" destOrd="1" presId="urn:microsoft.com/office/officeart/2005/8/layout/chevron2"/>
    <dgm:cxn modelId="{2BA4156A-A013-4585-B228-9E5F2C444ABB}" type="presOf" srcId="{3E77F654-2745-4743-9E47-EE6E705E2EA2}" destId="{996BC477-4DE0-4212-B136-E5009947EA3E}" srcOrd="0" destOrd="0" presId="urn:microsoft.com/office/officeart/2005/8/layout/chevron2"/>
    <dgm:cxn modelId="{93839E79-956A-4A4E-9F60-A318442673E5}" srcId="{1A06521A-0D18-4A82-B947-153415C43A83}" destId="{6B44123A-8363-44CB-9139-EDFF8459CEC9}" srcOrd="0" destOrd="0" parTransId="{D02B17B4-1DBC-4DBE-ABD3-C3801173F0E3}" sibTransId="{EF12981E-68F9-4A56-95B3-63AD96D828C5}"/>
    <dgm:cxn modelId="{A05CE159-C950-4F73-B8EF-06C165A40EBF}" srcId="{B54B98EC-D4AC-461A-8CCA-31197664A269}" destId="{585BF584-52BA-4C3B-B55E-5939A9B5A024}" srcOrd="1" destOrd="0" parTransId="{E47AD218-2CB8-465F-8AA6-F57A3C2EE9CF}" sibTransId="{244FCEB6-E761-4262-8283-FA4B28306F78}"/>
    <dgm:cxn modelId="{1D971280-8BA2-4945-9F65-6D428657FC1E}" srcId="{901234A1-78A2-4234-BA46-FEEAE3053ADF}" destId="{AF798856-FE4F-47F9-83DB-F708E8619892}" srcOrd="0" destOrd="0" parTransId="{99CC0AFC-6C0E-49B5-B650-B90AABE1CAD2}" sibTransId="{81FB5088-AF10-4439-ABA9-3A7C381DD1B0}"/>
    <dgm:cxn modelId="{25E73882-1AAD-41B3-A98A-DF0AA31E0327}" type="presOf" srcId="{AF798856-FE4F-47F9-83DB-F708E8619892}" destId="{83786164-1535-41D9-8AF5-0B42F7C2025A}" srcOrd="0" destOrd="0" presId="urn:microsoft.com/office/officeart/2005/8/layout/chevron2"/>
    <dgm:cxn modelId="{4E97F190-85CF-4CA6-A64E-7FABF3801A2D}" srcId="{B54B98EC-D4AC-461A-8CCA-31197664A269}" destId="{901234A1-78A2-4234-BA46-FEEAE3053ADF}" srcOrd="2" destOrd="0" parTransId="{401E0088-B7BF-4908-AEB7-2E8D2E05DFB3}" sibTransId="{51886D90-DEDF-40EA-9F0C-7E92D408C820}"/>
    <dgm:cxn modelId="{7DEDD993-2F76-4BB9-A3F8-971348063FF4}" srcId="{3CA69A05-4E90-4959-9F6D-3FF569C2DD01}" destId="{232F3343-C12E-4F87-B2DE-B7927DA82F45}" srcOrd="0" destOrd="0" parTransId="{96804317-CE11-4F58-880A-17D695AC8040}" sibTransId="{8BAC2357-3348-49E6-A34C-8B282CD038AE}"/>
    <dgm:cxn modelId="{CE262394-0E99-4164-9E1B-FA295FB0A81E}" srcId="{585BF584-52BA-4C3B-B55E-5939A9B5A024}" destId="{3E77F654-2745-4743-9E47-EE6E705E2EA2}" srcOrd="0" destOrd="0" parTransId="{9638532E-E7E6-4A51-A26B-DA0AE0EC15C1}" sibTransId="{30D04881-D062-4429-8A4B-3960A9088104}"/>
    <dgm:cxn modelId="{107007A8-E74C-4E62-A91A-EACF1F371895}" type="presOf" srcId="{3CA69A05-4E90-4959-9F6D-3FF569C2DD01}" destId="{AC060AF7-800D-41E5-92F7-9D5AE8588011}" srcOrd="0" destOrd="0" presId="urn:microsoft.com/office/officeart/2005/8/layout/chevron2"/>
    <dgm:cxn modelId="{3E5DCFAB-F969-4305-9987-AAB73F5E68D9}" type="presOf" srcId="{585BF584-52BA-4C3B-B55E-5939A9B5A024}" destId="{1DBE9854-4BEF-4B8D-93AD-A556862F8DD3}" srcOrd="0" destOrd="0" presId="urn:microsoft.com/office/officeart/2005/8/layout/chevron2"/>
    <dgm:cxn modelId="{2AA457AE-7863-4B7A-A61E-12198DE1382F}" type="presOf" srcId="{B54B98EC-D4AC-461A-8CCA-31197664A269}" destId="{44B56C72-D5B4-42E5-9E01-15DDD5053455}" srcOrd="0" destOrd="0" presId="urn:microsoft.com/office/officeart/2005/8/layout/chevron2"/>
    <dgm:cxn modelId="{049DD8AE-53C1-4278-ACC8-C7EADF27BDE6}" srcId="{901234A1-78A2-4234-BA46-FEEAE3053ADF}" destId="{9C1B327F-5C26-427F-B8E3-8AA9185AD772}" srcOrd="1" destOrd="0" parTransId="{25DEC72B-9014-400C-B9AE-0A93AF960AB9}" sibTransId="{1FDED4AD-1A0B-4BBC-805E-16182F2266C6}"/>
    <dgm:cxn modelId="{1ECFBEC0-B136-45A3-B52A-D366FC950E77}" type="presOf" srcId="{08F3FD5C-F4C7-41B0-AF52-A0A312D7CF93}" destId="{20E5F451-B490-482D-80F1-AA2DDBB283FA}" srcOrd="0" destOrd="1" presId="urn:microsoft.com/office/officeart/2005/8/layout/chevron2"/>
    <dgm:cxn modelId="{FF79D9F1-DED9-46D1-8C73-6C92B6B6384C}" type="presOf" srcId="{901234A1-78A2-4234-BA46-FEEAE3053ADF}" destId="{DC8792DF-279E-4309-87D2-935022812A3B}" srcOrd="0" destOrd="0" presId="urn:microsoft.com/office/officeart/2005/8/layout/chevron2"/>
    <dgm:cxn modelId="{B53EA580-905C-4854-B423-22DD735A1568}" type="presParOf" srcId="{44B56C72-D5B4-42E5-9E01-15DDD5053455}" destId="{15CE12A3-F9CF-4CCB-AFC1-4C0ED86826C6}" srcOrd="0" destOrd="0" presId="urn:microsoft.com/office/officeart/2005/8/layout/chevron2"/>
    <dgm:cxn modelId="{9B052624-0728-428C-AB58-0DCB71ED41AD}" type="presParOf" srcId="{15CE12A3-F9CF-4CCB-AFC1-4C0ED86826C6}" destId="{AC060AF7-800D-41E5-92F7-9D5AE8588011}" srcOrd="0" destOrd="0" presId="urn:microsoft.com/office/officeart/2005/8/layout/chevron2"/>
    <dgm:cxn modelId="{018C3F4C-B663-40F9-980A-CCCDD32A25C4}" type="presParOf" srcId="{15CE12A3-F9CF-4CCB-AFC1-4C0ED86826C6}" destId="{20E5F451-B490-482D-80F1-AA2DDBB283FA}" srcOrd="1" destOrd="0" presId="urn:microsoft.com/office/officeart/2005/8/layout/chevron2"/>
    <dgm:cxn modelId="{C3779561-1A56-42DB-B6E3-7E0EFCBF3729}" type="presParOf" srcId="{44B56C72-D5B4-42E5-9E01-15DDD5053455}" destId="{078B2484-0E7B-4E1D-9170-E358F2B61CEB}" srcOrd="1" destOrd="0" presId="urn:microsoft.com/office/officeart/2005/8/layout/chevron2"/>
    <dgm:cxn modelId="{0FF49464-3D8C-4E3C-ACB0-EA2CF9E5A245}" type="presParOf" srcId="{44B56C72-D5B4-42E5-9E01-15DDD5053455}" destId="{BDCF0510-3F82-4731-A2B1-AEF35BE38361}" srcOrd="2" destOrd="0" presId="urn:microsoft.com/office/officeart/2005/8/layout/chevron2"/>
    <dgm:cxn modelId="{1A65D50C-7F8F-4952-B38E-68EB53C9EC8F}" type="presParOf" srcId="{BDCF0510-3F82-4731-A2B1-AEF35BE38361}" destId="{1DBE9854-4BEF-4B8D-93AD-A556862F8DD3}" srcOrd="0" destOrd="0" presId="urn:microsoft.com/office/officeart/2005/8/layout/chevron2"/>
    <dgm:cxn modelId="{D996EE81-64A1-4CA8-8497-C55B159380F3}" type="presParOf" srcId="{BDCF0510-3F82-4731-A2B1-AEF35BE38361}" destId="{996BC477-4DE0-4212-B136-E5009947EA3E}" srcOrd="1" destOrd="0" presId="urn:microsoft.com/office/officeart/2005/8/layout/chevron2"/>
    <dgm:cxn modelId="{FC721551-AAC9-433B-A5B5-D5DA0C1B343B}" type="presParOf" srcId="{44B56C72-D5B4-42E5-9E01-15DDD5053455}" destId="{96FC43DB-FB3D-4C55-A7B0-0A81A0110220}" srcOrd="3" destOrd="0" presId="urn:microsoft.com/office/officeart/2005/8/layout/chevron2"/>
    <dgm:cxn modelId="{683298EE-ABC5-4E32-806C-78522B58A918}" type="presParOf" srcId="{44B56C72-D5B4-42E5-9E01-15DDD5053455}" destId="{BC83278A-40EC-4635-B16E-F9EA735573C5}" srcOrd="4" destOrd="0" presId="urn:microsoft.com/office/officeart/2005/8/layout/chevron2"/>
    <dgm:cxn modelId="{56338CA8-CEB6-4AEE-8AF5-82E546C9BCFA}" type="presParOf" srcId="{BC83278A-40EC-4635-B16E-F9EA735573C5}" destId="{DC8792DF-279E-4309-87D2-935022812A3B}" srcOrd="0" destOrd="0" presId="urn:microsoft.com/office/officeart/2005/8/layout/chevron2"/>
    <dgm:cxn modelId="{8D036E05-6DC8-4A72-ACBF-273A4249B73A}" type="presParOf" srcId="{BC83278A-40EC-4635-B16E-F9EA735573C5}" destId="{83786164-1535-41D9-8AF5-0B42F7C2025A}" srcOrd="1" destOrd="0" presId="urn:microsoft.com/office/officeart/2005/8/layout/chevron2"/>
    <dgm:cxn modelId="{243BB230-8859-484C-9911-DDDA450941A7}" type="presParOf" srcId="{44B56C72-D5B4-42E5-9E01-15DDD5053455}" destId="{601E8C64-3A54-41D8-AD62-0111305B63BA}" srcOrd="5" destOrd="0" presId="urn:microsoft.com/office/officeart/2005/8/layout/chevron2"/>
    <dgm:cxn modelId="{5B637210-971B-4ADC-960B-7F1FB660951B}" type="presParOf" srcId="{44B56C72-D5B4-42E5-9E01-15DDD5053455}" destId="{3D094085-43FD-451A-9DEB-B147617E8925}" srcOrd="6" destOrd="0" presId="urn:microsoft.com/office/officeart/2005/8/layout/chevron2"/>
    <dgm:cxn modelId="{976236AC-75F9-46D2-BE66-CA962B203F0A}" type="presParOf" srcId="{3D094085-43FD-451A-9DEB-B147617E8925}" destId="{8B8B52E6-F549-4514-A092-7C0D1FF8D355}" srcOrd="0" destOrd="0" presId="urn:microsoft.com/office/officeart/2005/8/layout/chevron2"/>
    <dgm:cxn modelId="{84D490DC-55EC-4A85-9EDE-F93B3371AE3F}" type="presParOf" srcId="{3D094085-43FD-451A-9DEB-B147617E8925}" destId="{BCD9B76D-4877-4111-8BB5-D4EF9821F9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60AF7-800D-41E5-92F7-9D5AE8588011}">
      <dsp:nvSpPr>
        <dsp:cNvPr id="0" name=""/>
        <dsp:cNvSpPr/>
      </dsp:nvSpPr>
      <dsp:spPr>
        <a:xfrm rot="5400000">
          <a:off x="-158953" y="161061"/>
          <a:ext cx="1059687" cy="741781"/>
        </a:xfrm>
        <a:prstGeom prst="chevron">
          <a:avLst/>
        </a:prstGeom>
        <a:solidFill>
          <a:srgbClr val="88191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Club</a:t>
          </a:r>
        </a:p>
      </dsp:txBody>
      <dsp:txXfrm rot="-5400000">
        <a:off x="1" y="372999"/>
        <a:ext cx="741781" cy="317906"/>
      </dsp:txXfrm>
    </dsp:sp>
    <dsp:sp modelId="{20E5F451-B490-482D-80F1-AA2DDBB283FA}">
      <dsp:nvSpPr>
        <dsp:cNvPr id="0" name=""/>
        <dsp:cNvSpPr/>
      </dsp:nvSpPr>
      <dsp:spPr>
        <a:xfrm rot="5400000">
          <a:off x="4096233" y="-3352343"/>
          <a:ext cx="688796" cy="739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19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A la discrétion du club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Elle permet de financer les frais de fonctionnement du club (banque,…)</a:t>
          </a:r>
        </a:p>
      </dsp:txBody>
      <dsp:txXfrm rot="-5400000">
        <a:off x="741781" y="35733"/>
        <a:ext cx="7364076" cy="621548"/>
      </dsp:txXfrm>
    </dsp:sp>
    <dsp:sp modelId="{1DBE9854-4BEF-4B8D-93AD-A556862F8DD3}">
      <dsp:nvSpPr>
        <dsp:cNvPr id="0" name=""/>
        <dsp:cNvSpPr/>
      </dsp:nvSpPr>
      <dsp:spPr>
        <a:xfrm rot="5400000">
          <a:off x="-158953" y="1071135"/>
          <a:ext cx="1059687" cy="741781"/>
        </a:xfrm>
        <a:prstGeom prst="chevron">
          <a:avLst/>
        </a:prstGeom>
        <a:solidFill>
          <a:srgbClr val="88191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District</a:t>
          </a:r>
        </a:p>
      </dsp:txBody>
      <dsp:txXfrm rot="-5400000">
        <a:off x="1" y="1283073"/>
        <a:ext cx="741781" cy="317906"/>
      </dsp:txXfrm>
    </dsp:sp>
    <dsp:sp modelId="{996BC477-4DE0-4212-B136-E5009947EA3E}">
      <dsp:nvSpPr>
        <dsp:cNvPr id="0" name=""/>
        <dsp:cNvSpPr/>
      </dsp:nvSpPr>
      <dsp:spPr>
        <a:xfrm rot="5400000">
          <a:off x="4096233" y="-2442269"/>
          <a:ext cx="688796" cy="739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19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0€ (En France, il n’y a pas d’association de district Leo)</a:t>
          </a:r>
        </a:p>
      </dsp:txBody>
      <dsp:txXfrm rot="-5400000">
        <a:off x="741781" y="945807"/>
        <a:ext cx="7364076" cy="621548"/>
      </dsp:txXfrm>
    </dsp:sp>
    <dsp:sp modelId="{DC8792DF-279E-4309-87D2-935022812A3B}">
      <dsp:nvSpPr>
        <dsp:cNvPr id="0" name=""/>
        <dsp:cNvSpPr/>
      </dsp:nvSpPr>
      <dsp:spPr>
        <a:xfrm rot="5400000">
          <a:off x="-158953" y="1981208"/>
          <a:ext cx="1059687" cy="741781"/>
        </a:xfrm>
        <a:prstGeom prst="chevron">
          <a:avLst/>
        </a:prstGeom>
        <a:solidFill>
          <a:srgbClr val="88191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Nationale</a:t>
          </a:r>
        </a:p>
      </dsp:txBody>
      <dsp:txXfrm rot="-5400000">
        <a:off x="1" y="2193146"/>
        <a:ext cx="741781" cy="317906"/>
      </dsp:txXfrm>
    </dsp:sp>
    <dsp:sp modelId="{83786164-1535-41D9-8AF5-0B42F7C2025A}">
      <dsp:nvSpPr>
        <dsp:cNvPr id="0" name=""/>
        <dsp:cNvSpPr/>
      </dsp:nvSpPr>
      <dsp:spPr>
        <a:xfrm rot="5400000">
          <a:off x="4096233" y="-1532196"/>
          <a:ext cx="688796" cy="739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19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25€ / an / personne, Appel à cotisation réalisée tous les ans vers aout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Donne accès a des polos / Kakémonos / …  gratuits pour le club</a:t>
          </a:r>
        </a:p>
      </dsp:txBody>
      <dsp:txXfrm rot="-5400000">
        <a:off x="741781" y="1855880"/>
        <a:ext cx="7364076" cy="621548"/>
      </dsp:txXfrm>
    </dsp:sp>
    <dsp:sp modelId="{8B8B52E6-F549-4514-A092-7C0D1FF8D355}">
      <dsp:nvSpPr>
        <dsp:cNvPr id="0" name=""/>
        <dsp:cNvSpPr/>
      </dsp:nvSpPr>
      <dsp:spPr>
        <a:xfrm rot="5400000">
          <a:off x="-158953" y="2891282"/>
          <a:ext cx="1059687" cy="741781"/>
        </a:xfrm>
        <a:prstGeom prst="chevron">
          <a:avLst/>
        </a:prstGeom>
        <a:solidFill>
          <a:srgbClr val="1B4B5F"/>
        </a:solidFill>
        <a:ln w="12700" cap="flat" cmpd="sng" algn="ctr">
          <a:solidFill>
            <a:schemeClr val="accent6">
              <a:shade val="80000"/>
              <a:hueOff val="782272"/>
              <a:satOff val="-88056"/>
              <a:lumOff val="43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Internationale</a:t>
          </a:r>
        </a:p>
      </dsp:txBody>
      <dsp:txXfrm rot="-5400000">
        <a:off x="1" y="3103220"/>
        <a:ext cx="741781" cy="317906"/>
      </dsp:txXfrm>
    </dsp:sp>
    <dsp:sp modelId="{BCD9B76D-4877-4111-8BB5-D4EF9821F9BB}">
      <dsp:nvSpPr>
        <dsp:cNvPr id="0" name=""/>
        <dsp:cNvSpPr/>
      </dsp:nvSpPr>
      <dsp:spPr>
        <a:xfrm rot="5400000">
          <a:off x="4096233" y="-622122"/>
          <a:ext cx="688796" cy="739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4B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100 $ / an / club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Permet l’existence officielle du club à </a:t>
          </a:r>
          <a:r>
            <a:rPr lang="fr-FR" sz="1900" kern="1200" dirty="0" err="1"/>
            <a:t>Oakbrook</a:t>
          </a:r>
          <a:endParaRPr lang="fr-FR" sz="1900" kern="1200" dirty="0"/>
        </a:p>
      </dsp:txBody>
      <dsp:txXfrm rot="-5400000">
        <a:off x="741781" y="2765954"/>
        <a:ext cx="7364076" cy="621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D7D4DF-1909-4D74-8CE1-BED38F8CF1E1}" type="datetime1">
              <a:rPr lang="fr-FR" smtClean="0"/>
              <a:t>27/07/2020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4CD8-97A1-4857-BAC3-5A00F007BC93}" type="datetime1">
              <a:rPr lang="fr-FR" smtClean="0"/>
              <a:pPr/>
              <a:t>27/07/2020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9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12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19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81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37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09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16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29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9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01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94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38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22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58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881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rgbClr val="013657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1B4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rgbClr val="013657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881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 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43" y="2626969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Triangle rectangle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8429624" y="0"/>
            <a:ext cx="3762371" cy="3118454"/>
          </a:xfrm>
          <a:prstGeom prst="rtTriangle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8039099" y="0"/>
            <a:ext cx="1990726" cy="610396"/>
          </a:xfrm>
          <a:prstGeom prst="parallelogram">
            <a:avLst>
              <a:gd name="adj" fmla="val 125522"/>
            </a:avLst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106867" y="5595508"/>
            <a:ext cx="1232575" cy="1262492"/>
          </a:xfrm>
          <a:prstGeom prst="line">
            <a:avLst/>
          </a:prstGeom>
          <a:ln>
            <a:solidFill>
              <a:srgbClr val="881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443" y="1782436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Titre 1" title="Titr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66443" y="43741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rgbClr val="013657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3155" y="2075748"/>
            <a:ext cx="4481903" cy="4781844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305198"/>
            <a:ext cx="827913" cy="8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rectangle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8943973" y="-6"/>
            <a:ext cx="3248025" cy="2076456"/>
          </a:xfrm>
          <a:prstGeom prst="rtTriangle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1575" y="3905250"/>
            <a:ext cx="3400423" cy="295275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43" y="2529481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9542457" y="462"/>
            <a:ext cx="2365375" cy="739856"/>
          </a:xfrm>
          <a:prstGeom prst="parallelogram">
            <a:avLst>
              <a:gd name="adj" fmla="val 155483"/>
            </a:avLst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3" y="35857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443" y="17720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19" name="Titre 1" title="Titr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6443" y="43996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305198"/>
            <a:ext cx="827913" cy="8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élogramme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8819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37" name="Espace réservé du texte 4" title="Sous-titr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541" y="1731086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726" y="563182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rgbClr val="013657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5" name="Espace réservé au tableau 11" title="Tableau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305198"/>
            <a:ext cx="827913" cy="8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68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rotocole@leo-france.com" TargetMode="External"/><Relationship Id="rId13" Type="http://schemas.openxmlformats.org/officeDocument/2006/relationships/hyperlink" Target="mailto:secretaires.dm103@leo-france.com" TargetMode="External"/><Relationship Id="rId3" Type="http://schemas.openxmlformats.org/officeDocument/2006/relationships/hyperlink" Target="mailto:president@leo-france.com" TargetMode="External"/><Relationship Id="rId7" Type="http://schemas.openxmlformats.org/officeDocument/2006/relationships/hyperlink" Target="mailto:communication@leo-france.com" TargetMode="External"/><Relationship Id="rId12" Type="http://schemas.openxmlformats.org/officeDocument/2006/relationships/hyperlink" Target="mailto:presidents.dm103@leo-france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resorier@leo-france.com" TargetMode="External"/><Relationship Id="rId11" Type="http://schemas.openxmlformats.org/officeDocument/2006/relationships/hyperlink" Target="mailto:membres.dm103@leo-france.com" TargetMode="External"/><Relationship Id="rId5" Type="http://schemas.openxmlformats.org/officeDocument/2006/relationships/hyperlink" Target="mailto:secretaire@leo-france.com" TargetMode="External"/><Relationship Id="rId10" Type="http://schemas.openxmlformats.org/officeDocument/2006/relationships/hyperlink" Target="mailto:membres.ca@leo-france.com" TargetMode="External"/><Relationship Id="rId4" Type="http://schemas.openxmlformats.org/officeDocument/2006/relationships/hyperlink" Target="mailto:vicepresident@leo-france.com" TargetMode="External"/><Relationship Id="rId9" Type="http://schemas.openxmlformats.org/officeDocument/2006/relationships/hyperlink" Target="mailto:membres.bureau.national@leo-france.com" TargetMode="External"/><Relationship Id="rId14" Type="http://schemas.openxmlformats.org/officeDocument/2006/relationships/hyperlink" Target="mailto:tresoriers.dm103@leo-franc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associations/vosdroits/R17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b="0" dirty="0"/>
              <a:t>Pack d’aide à la </a:t>
            </a:r>
            <a:r>
              <a:rPr lang="fr-FR" dirty="0"/>
              <a:t>Création</a:t>
            </a:r>
            <a:r>
              <a:rPr lang="fr-FR" b="0" dirty="0"/>
              <a:t> d’un </a:t>
            </a:r>
            <a:r>
              <a:rPr lang="fr-FR" dirty="0"/>
              <a:t>Club</a:t>
            </a:r>
            <a:r>
              <a:rPr lang="fr-FR" b="0" dirty="0"/>
              <a:t> </a:t>
            </a:r>
            <a:r>
              <a:rPr lang="fr-FR" dirty="0"/>
              <a:t>Leo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Bureau National 2020-2021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r="21255"/>
          <a:stretch>
            <a:fillRect/>
          </a:stretch>
        </p:blipFill>
        <p:spPr>
          <a:xfrm>
            <a:off x="2152024" y="1473575"/>
            <a:ext cx="3798533" cy="4057652"/>
          </a:xfrm>
        </p:spPr>
      </p:pic>
      <p:sp>
        <p:nvSpPr>
          <p:cNvPr id="10" name="Hexagone 9"/>
          <p:cNvSpPr/>
          <p:nvPr/>
        </p:nvSpPr>
        <p:spPr>
          <a:xfrm rot="5400000">
            <a:off x="2275018" y="1909709"/>
            <a:ext cx="3509231" cy="320039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98" y="2284016"/>
            <a:ext cx="2746537" cy="24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825158" cy="1133628"/>
          </a:xfrm>
        </p:spPr>
        <p:txBody>
          <a:bodyPr anchor="t">
            <a:normAutofit/>
          </a:bodyPr>
          <a:lstStyle/>
          <a:p>
            <a:r>
              <a:rPr lang="fr-FR" cap="all" dirty="0"/>
              <a:t>MISSIONS DU CLUB PARRAIN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2358390" y="2042160"/>
            <a:ext cx="1050092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Vous accompagne tout au long de la création de votre club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Doit s’occuper des formalités administratives envers </a:t>
            </a:r>
            <a:r>
              <a:rPr lang="fr-FR" sz="2000" dirty="0" err="1"/>
              <a:t>Oak</a:t>
            </a:r>
            <a:r>
              <a:rPr lang="fr-FR" sz="2000" dirty="0"/>
              <a:t> Brook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Peut s’occuper de la logistique concernant la soirée de remise de Charte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Le conseiller Leo peut assister aux réunions de votre club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Peut vous donner des idées d’action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Peut vous aider à financer vos premiers outils de communication</a:t>
            </a:r>
          </a:p>
        </p:txBody>
      </p:sp>
      <p:pic>
        <p:nvPicPr>
          <p:cNvPr id="5" name="Image 4" descr="Une image contenant signe, dessin, assiette&#10;&#10;Description générée automatiquement">
            <a:extLst>
              <a:ext uri="{FF2B5EF4-FFF2-40B4-BE49-F238E27FC236}">
                <a16:creationId xmlns:a16="http://schemas.microsoft.com/office/drawing/2014/main" id="{8DFC0A7E-E70F-49F4-A883-D3DA344A8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0" y="2754587"/>
            <a:ext cx="1612985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116166" cy="1133628"/>
          </a:xfrm>
        </p:spPr>
        <p:txBody>
          <a:bodyPr anchor="t">
            <a:normAutofit/>
          </a:bodyPr>
          <a:lstStyle/>
          <a:p>
            <a:r>
              <a:rPr lang="fr-FR" cap="all" dirty="0"/>
              <a:t>Remise de charte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5D83E4-3E42-4622-A1EF-29FE6F51068A}"/>
              </a:ext>
            </a:extLst>
          </p:cNvPr>
          <p:cNvSpPr/>
          <p:nvPr/>
        </p:nvSpPr>
        <p:spPr>
          <a:xfrm>
            <a:off x="3625290" y="1655906"/>
            <a:ext cx="60960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000" dirty="0"/>
              <a:t>La remise d’insigne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000" dirty="0"/>
              <a:t>La remise de la charte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000" dirty="0"/>
              <a:t>La réception : apéritif/dîner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F9DEA345-09BC-486C-AD1E-922F8D72DD7D}"/>
              </a:ext>
            </a:extLst>
          </p:cNvPr>
          <p:cNvSpPr txBox="1">
            <a:spLocks/>
          </p:cNvSpPr>
          <p:nvPr/>
        </p:nvSpPr>
        <p:spPr>
          <a:xfrm>
            <a:off x="2422307" y="143548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LES ÉTAPES 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6A5EF8-63E7-414A-BB8C-5AAD54A6490B}"/>
              </a:ext>
            </a:extLst>
          </p:cNvPr>
          <p:cNvSpPr txBox="1">
            <a:spLocks/>
          </p:cNvSpPr>
          <p:nvPr/>
        </p:nvSpPr>
        <p:spPr>
          <a:xfrm>
            <a:off x="2422307" y="3439070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LES PERSONNES À INVITER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4643F-FF1D-4362-9FF0-703112D742C5}"/>
              </a:ext>
            </a:extLst>
          </p:cNvPr>
          <p:cNvSpPr/>
          <p:nvPr/>
        </p:nvSpPr>
        <p:spPr>
          <a:xfrm>
            <a:off x="3625290" y="3869750"/>
            <a:ext cx="8261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Gouverneur qui aura choisi au préalable la date de remise de charte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Président de Région LIONS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Président de Zone LIONS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Délégué Jeunesse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Président National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Président de District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membres du Lions Club Parrain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Tous les membres fondateurs du Leo Club</a:t>
            </a:r>
          </a:p>
        </p:txBody>
      </p:sp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7C6B0F5D-D4C3-443D-8D6A-F797A146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" y="2355559"/>
            <a:ext cx="2146882" cy="21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9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2" y="450671"/>
            <a:ext cx="7926757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Idées D'Actions POUR LA Première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31CC37-C22A-4A90-88C9-BB142FB541F6}"/>
              </a:ext>
            </a:extLst>
          </p:cNvPr>
          <p:cNvSpPr txBox="1"/>
          <p:nvPr/>
        </p:nvSpPr>
        <p:spPr>
          <a:xfrm>
            <a:off x="3069590" y="2306320"/>
            <a:ext cx="834009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Participation à la Convention Nationale Leo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Collecte de fournitures pour les bébés dans un supermarché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Banque alimentaire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Téléthon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Actions de don de soi (Ramassage de déchets / …)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Participation aux Journées de Printemps Leo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7B5328-B900-4BA0-8309-DF678EDE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0" y="2453144"/>
            <a:ext cx="1951711" cy="19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13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0608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LES OUTILS DE COMMUNCICATION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FE23EB-0ED3-417F-9D51-83939003D0B4}"/>
              </a:ext>
            </a:extLst>
          </p:cNvPr>
          <p:cNvSpPr txBox="1"/>
          <p:nvPr/>
        </p:nvSpPr>
        <p:spPr>
          <a:xfrm>
            <a:off x="2856230" y="1767840"/>
            <a:ext cx="834009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Logo de club (attention à respecter la charte graphique)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Fanion de club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Page Facebook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E-mail de club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Site internet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Polos (offerts par le Bureau National Leo)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Kakémonos (offert par le Bureau National Leo)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Une bannière avec le nom de son club (300 € environ)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Cartes de visite</a:t>
            </a:r>
          </a:p>
        </p:txBody>
      </p:sp>
      <p:pic>
        <p:nvPicPr>
          <p:cNvPr id="7" name="Image 6" descr="Une image contenant lampe&#10;&#10;Description générée automatiquement">
            <a:extLst>
              <a:ext uri="{FF2B5EF4-FFF2-40B4-BE49-F238E27FC236}">
                <a16:creationId xmlns:a16="http://schemas.microsoft.com/office/drawing/2014/main" id="{A29DE692-3B03-48F4-AEBE-2004D1F6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5" y="2502215"/>
            <a:ext cx="2361570" cy="23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2" y="450671"/>
            <a:ext cx="7248687" cy="1133628"/>
          </a:xfrm>
        </p:spPr>
        <p:txBody>
          <a:bodyPr anchor="t">
            <a:normAutofit/>
          </a:bodyPr>
          <a:lstStyle/>
          <a:p>
            <a:r>
              <a:rPr lang="fr-FR" dirty="0"/>
              <a:t>BUREAU NATIONAL 2020-2021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44146-D0F1-4FE4-9894-0CA94F2AEB66}"/>
              </a:ext>
            </a:extLst>
          </p:cNvPr>
          <p:cNvSpPr/>
          <p:nvPr/>
        </p:nvSpPr>
        <p:spPr>
          <a:xfrm>
            <a:off x="5127144" y="4130892"/>
            <a:ext cx="1479430" cy="1641750"/>
          </a:xfrm>
          <a:prstGeom prst="rect">
            <a:avLst/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700" dirty="0"/>
              <a:t>Communication</a:t>
            </a:r>
          </a:p>
          <a:p>
            <a:endParaRPr lang="fr-FR" dirty="0"/>
          </a:p>
          <a:p>
            <a:r>
              <a:rPr lang="fr-FR" b="1" dirty="0"/>
              <a:t>MAÏLYS</a:t>
            </a:r>
            <a:r>
              <a:rPr lang="fr-FR" dirty="0"/>
              <a:t> BILLION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BCB3B-FFB1-49FD-A556-CCB14B56AACE}"/>
              </a:ext>
            </a:extLst>
          </p:cNvPr>
          <p:cNvSpPr/>
          <p:nvPr/>
        </p:nvSpPr>
        <p:spPr>
          <a:xfrm>
            <a:off x="5097078" y="1687394"/>
            <a:ext cx="1488477" cy="1641750"/>
          </a:xfrm>
          <a:prstGeom prst="rect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Secrétaire</a:t>
            </a:r>
          </a:p>
          <a:p>
            <a:endParaRPr lang="fr-FR" dirty="0"/>
          </a:p>
          <a:p>
            <a:r>
              <a:rPr lang="fr-FR" b="1" dirty="0"/>
              <a:t>CHLOÉ </a:t>
            </a:r>
          </a:p>
          <a:p>
            <a:r>
              <a:rPr lang="fr-FR" dirty="0"/>
              <a:t>ROUX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6AEE31-4372-4F16-9ACC-48A6ECE539BF}"/>
              </a:ext>
            </a:extLst>
          </p:cNvPr>
          <p:cNvSpPr/>
          <p:nvPr/>
        </p:nvSpPr>
        <p:spPr>
          <a:xfrm>
            <a:off x="8645286" y="1681691"/>
            <a:ext cx="1475375" cy="1641750"/>
          </a:xfrm>
          <a:prstGeom prst="rect">
            <a:avLst/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Trésorier</a:t>
            </a:r>
          </a:p>
          <a:p>
            <a:endParaRPr lang="fr-FR" dirty="0"/>
          </a:p>
          <a:p>
            <a:r>
              <a:rPr lang="fr-FR" b="1" dirty="0"/>
              <a:t>MARINE</a:t>
            </a:r>
            <a:r>
              <a:rPr lang="fr-FR" dirty="0"/>
              <a:t> MERMOZ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42B1DF-3067-41E9-8D1C-5C07EEDFE7A6}"/>
              </a:ext>
            </a:extLst>
          </p:cNvPr>
          <p:cNvSpPr/>
          <p:nvPr/>
        </p:nvSpPr>
        <p:spPr>
          <a:xfrm>
            <a:off x="1567325" y="4130892"/>
            <a:ext cx="1474004" cy="1641750"/>
          </a:xfrm>
          <a:prstGeom prst="rect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Vice-président</a:t>
            </a:r>
          </a:p>
          <a:p>
            <a:endParaRPr lang="fr-FR" dirty="0"/>
          </a:p>
          <a:p>
            <a:r>
              <a:rPr lang="fr-FR" b="1" dirty="0"/>
              <a:t>MAYA</a:t>
            </a:r>
          </a:p>
          <a:p>
            <a:r>
              <a:rPr lang="fr-FR" dirty="0"/>
              <a:t>KETFI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CA406-FA39-4DCD-9F94-611DED66804D}"/>
              </a:ext>
            </a:extLst>
          </p:cNvPr>
          <p:cNvSpPr/>
          <p:nvPr/>
        </p:nvSpPr>
        <p:spPr>
          <a:xfrm>
            <a:off x="1567325" y="1687394"/>
            <a:ext cx="1474004" cy="1641750"/>
          </a:xfrm>
          <a:prstGeom prst="rect">
            <a:avLst/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fr-FR" dirty="0"/>
              <a:t>Président</a:t>
            </a:r>
          </a:p>
          <a:p>
            <a:endParaRPr lang="fr-FR" dirty="0"/>
          </a:p>
          <a:p>
            <a:r>
              <a:rPr lang="fr-FR" b="1" dirty="0"/>
              <a:t>MANUEL</a:t>
            </a:r>
            <a:r>
              <a:rPr lang="fr-FR" dirty="0"/>
              <a:t> MANAGO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83517-AD87-4008-90A2-77C7E4A2619B}"/>
              </a:ext>
            </a:extLst>
          </p:cNvPr>
          <p:cNvSpPr/>
          <p:nvPr/>
        </p:nvSpPr>
        <p:spPr>
          <a:xfrm>
            <a:off x="8645286" y="4133744"/>
            <a:ext cx="1475375" cy="1641750"/>
          </a:xfrm>
          <a:prstGeom prst="rect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Protocole</a:t>
            </a:r>
          </a:p>
          <a:p>
            <a:endParaRPr lang="fr-FR" dirty="0"/>
          </a:p>
          <a:p>
            <a:r>
              <a:rPr lang="fr-FR" b="1" dirty="0"/>
              <a:t>QUENTIN</a:t>
            </a:r>
            <a:r>
              <a:rPr lang="fr-FR" dirty="0"/>
              <a:t> DECOURS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CF2581C-D7C4-4D43-AC69-238D4671B4E2}"/>
              </a:ext>
            </a:extLst>
          </p:cNvPr>
          <p:cNvCxnSpPr/>
          <p:nvPr/>
        </p:nvCxnSpPr>
        <p:spPr>
          <a:xfrm>
            <a:off x="1680882" y="235323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3973D64-05B8-45B0-8A35-D66BD311DAED}"/>
              </a:ext>
            </a:extLst>
          </p:cNvPr>
          <p:cNvCxnSpPr/>
          <p:nvPr/>
        </p:nvCxnSpPr>
        <p:spPr>
          <a:xfrm>
            <a:off x="5221941" y="235323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8E2317D-9CC9-4640-A95C-08739641ADEE}"/>
              </a:ext>
            </a:extLst>
          </p:cNvPr>
          <p:cNvCxnSpPr/>
          <p:nvPr/>
        </p:nvCxnSpPr>
        <p:spPr>
          <a:xfrm>
            <a:off x="8749553" y="2353235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6C99CB1-A12C-44AA-AB8D-39327EC3302F}"/>
              </a:ext>
            </a:extLst>
          </p:cNvPr>
          <p:cNvCxnSpPr/>
          <p:nvPr/>
        </p:nvCxnSpPr>
        <p:spPr>
          <a:xfrm>
            <a:off x="1680882" y="4787152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830A342-DC7D-4EDC-B0D2-150AECAE2BF1}"/>
              </a:ext>
            </a:extLst>
          </p:cNvPr>
          <p:cNvCxnSpPr/>
          <p:nvPr/>
        </p:nvCxnSpPr>
        <p:spPr>
          <a:xfrm>
            <a:off x="5221941" y="4787152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4091F28-E2A3-4EBB-9244-350EF483A459}"/>
              </a:ext>
            </a:extLst>
          </p:cNvPr>
          <p:cNvCxnSpPr/>
          <p:nvPr/>
        </p:nvCxnSpPr>
        <p:spPr>
          <a:xfrm>
            <a:off x="8749553" y="4787152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BAE01E-33A3-497C-B206-9500B3786C98}"/>
              </a:ext>
            </a:extLst>
          </p:cNvPr>
          <p:cNvSpPr/>
          <p:nvPr/>
        </p:nvSpPr>
        <p:spPr>
          <a:xfrm>
            <a:off x="8645286" y="4136595"/>
            <a:ext cx="1475375" cy="1641750"/>
          </a:xfrm>
          <a:prstGeom prst="rect">
            <a:avLst/>
          </a:prstGeom>
          <a:solidFill>
            <a:srgbClr val="01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Protocole</a:t>
            </a:r>
          </a:p>
          <a:p>
            <a:endParaRPr lang="fr-FR" dirty="0"/>
          </a:p>
          <a:p>
            <a:r>
              <a:rPr lang="fr-FR" b="1" dirty="0"/>
              <a:t>ROMAIN</a:t>
            </a:r>
            <a:r>
              <a:rPr lang="fr-FR" dirty="0"/>
              <a:t> PRECETTI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C11AE4A-BF1A-45FF-8A4E-9BD10EF3A5BD}"/>
              </a:ext>
            </a:extLst>
          </p:cNvPr>
          <p:cNvCxnSpPr/>
          <p:nvPr/>
        </p:nvCxnSpPr>
        <p:spPr>
          <a:xfrm>
            <a:off x="8755716" y="4825252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6496DB9-39A0-4D0E-9F9B-0F34AA90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25" y="4128041"/>
            <a:ext cx="1235428" cy="1650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3FA97C-BE25-4AF8-B94C-1FCA357B9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92" r="12302"/>
          <a:stretch/>
        </p:blipFill>
        <p:spPr>
          <a:xfrm>
            <a:off x="7417171" y="4128041"/>
            <a:ext cx="1228115" cy="16417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997DE2-295F-4E86-82F5-E7E495F67F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63"/>
          <a:stretch/>
        </p:blipFill>
        <p:spPr>
          <a:xfrm>
            <a:off x="338530" y="4127500"/>
            <a:ext cx="1228795" cy="16508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CFC338-3431-4991-9D8D-EB9A170A60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98" b="6196"/>
          <a:stretch/>
        </p:blipFill>
        <p:spPr>
          <a:xfrm>
            <a:off x="7444941" y="1681691"/>
            <a:ext cx="1223441" cy="16417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C930DA-A9F0-4F47-A145-905F980D0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837" y="1678309"/>
            <a:ext cx="1237721" cy="16502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2623B8-A42E-43A6-8484-838201342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00" y="1687394"/>
            <a:ext cx="1228795" cy="16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3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15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288444" cy="1133628"/>
          </a:xfrm>
        </p:spPr>
        <p:txBody>
          <a:bodyPr anchor="t">
            <a:normAutofit/>
          </a:bodyPr>
          <a:lstStyle/>
          <a:p>
            <a:r>
              <a:rPr lang="fr-FR" dirty="0"/>
              <a:t>COMMENT NOUS CONTACTER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D406D-3B67-49A8-B710-4D511B4FBB24}"/>
              </a:ext>
            </a:extLst>
          </p:cNvPr>
          <p:cNvSpPr/>
          <p:nvPr/>
        </p:nvSpPr>
        <p:spPr>
          <a:xfrm>
            <a:off x="331309" y="1403487"/>
            <a:ext cx="4293700" cy="5022661"/>
          </a:xfrm>
          <a:prstGeom prst="rect">
            <a:avLst/>
          </a:prstGeom>
          <a:noFill/>
          <a:ln w="38100">
            <a:solidFill>
              <a:srgbClr val="1B4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ED60C-980D-4B55-8B58-AD28E767E78B}"/>
              </a:ext>
            </a:extLst>
          </p:cNvPr>
          <p:cNvSpPr/>
          <p:nvPr/>
        </p:nvSpPr>
        <p:spPr>
          <a:xfrm>
            <a:off x="850771" y="1190762"/>
            <a:ext cx="3248373" cy="404192"/>
          </a:xfrm>
          <a:prstGeom prst="rect">
            <a:avLst/>
          </a:prstGeom>
          <a:solidFill>
            <a:schemeClr val="bg1"/>
          </a:solidFill>
          <a:ln w="38100">
            <a:solidFill>
              <a:srgbClr val="1B4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881912"/>
                </a:solidFill>
              </a:rPr>
              <a:t>BUREAU NATIONAL 2020-2021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3950BB-C92D-462A-9A1C-649D8692AE55}"/>
              </a:ext>
            </a:extLst>
          </p:cNvPr>
          <p:cNvSpPr txBox="1"/>
          <p:nvPr/>
        </p:nvSpPr>
        <p:spPr>
          <a:xfrm>
            <a:off x="693040" y="1624834"/>
            <a:ext cx="3931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Président </a:t>
            </a:r>
            <a:r>
              <a:rPr lang="fr-FR" dirty="0">
                <a:sym typeface="Wingdings" panose="05000000000000000000" pitchFamily="2" charset="2"/>
                <a:hlinkClick r:id="rId3"/>
              </a:rPr>
              <a:t>–</a:t>
            </a:r>
            <a:r>
              <a:rPr lang="fr-FR" dirty="0">
                <a:sym typeface="Wingdings" panose="05000000000000000000" pitchFamily="2" charset="2"/>
              </a:rPr>
              <a:t> Manuel MANAGO</a:t>
            </a:r>
            <a:endParaRPr lang="fr-FR" dirty="0">
              <a:sym typeface="Wingdings" panose="05000000000000000000" pitchFamily="2" charset="2"/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3"/>
              </a:rPr>
              <a:t>president@leo-france.com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Vice-Président – Maya KETFI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4"/>
              </a:rPr>
              <a:t>vicepresident@leo-france.com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Secrétaire – Chloé ROUX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5"/>
              </a:rPr>
              <a:t>secretaire@leo-france.com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Trésorier – Marine MERMOZ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6"/>
              </a:rPr>
              <a:t>tresorier@leo-france.com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Communication – Maïlys BILLION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7"/>
              </a:rPr>
              <a:t>communication@leo-france.com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Protocole – Romain PRECETTI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8"/>
              </a:rPr>
              <a:t>protocole@leo-france.com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3AAF7-6E03-44D8-89D0-53BBE737C1E3}"/>
              </a:ext>
            </a:extLst>
          </p:cNvPr>
          <p:cNvSpPr/>
          <p:nvPr/>
        </p:nvSpPr>
        <p:spPr>
          <a:xfrm>
            <a:off x="5147933" y="1403487"/>
            <a:ext cx="4685180" cy="5022661"/>
          </a:xfrm>
          <a:prstGeom prst="rect">
            <a:avLst/>
          </a:prstGeom>
          <a:noFill/>
          <a:ln w="38100">
            <a:solidFill>
              <a:srgbClr val="881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A4187-6F72-4541-9092-7986EDEECBBE}"/>
              </a:ext>
            </a:extLst>
          </p:cNvPr>
          <p:cNvSpPr/>
          <p:nvPr/>
        </p:nvSpPr>
        <p:spPr>
          <a:xfrm>
            <a:off x="5866336" y="1187188"/>
            <a:ext cx="3248373" cy="404192"/>
          </a:xfrm>
          <a:prstGeom prst="rect">
            <a:avLst/>
          </a:prstGeom>
          <a:solidFill>
            <a:schemeClr val="bg1"/>
          </a:solidFill>
          <a:ln w="38100">
            <a:solidFill>
              <a:srgbClr val="881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1B4B5F"/>
                </a:solidFill>
              </a:rPr>
              <a:t>LISTES DE DIFFUSION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A64295-EF5F-4FE4-8716-B686B7FE53D1}"/>
              </a:ext>
            </a:extLst>
          </p:cNvPr>
          <p:cNvSpPr txBox="1"/>
          <p:nvPr/>
        </p:nvSpPr>
        <p:spPr>
          <a:xfrm>
            <a:off x="5224886" y="1746984"/>
            <a:ext cx="4608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Liste de diffusion au Bureau National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9"/>
              </a:rPr>
              <a:t>membres.bureau.national@leo-france.com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Liste de diffusion au Conseil d’Administration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10"/>
              </a:rPr>
              <a:t>membres.ca@leo-france.com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Liste de diffusion aux Leo français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11"/>
              </a:rPr>
              <a:t>membres.dm103@leo-france.com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Liste de diffusion aux bureaux des clubs français (présidents, secrétaires, trésoriers)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12"/>
              </a:rPr>
              <a:t>presidents.dm103@leo-france.com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13"/>
              </a:rPr>
              <a:t>secretaires.dm103@leo-france.com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fr-FR" dirty="0">
                <a:sym typeface="Wingdings" panose="05000000000000000000" pitchFamily="2" charset="2"/>
                <a:hlinkClick r:id="rId14"/>
              </a:rPr>
              <a:t>tresoriers.dm103@leo-france.com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698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’image contient peut-être : 1 personne, ciel, plein air et nature">
            <a:extLst>
              <a:ext uri="{FF2B5EF4-FFF2-40B4-BE49-F238E27FC236}">
                <a16:creationId xmlns:a16="http://schemas.microsoft.com/office/drawing/2014/main" id="{7837D10A-B712-4FDA-B729-5BA14BA81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4323"/>
          <a:stretch/>
        </p:blipFill>
        <p:spPr bwMode="auto">
          <a:xfrm>
            <a:off x="490928" y="2989759"/>
            <a:ext cx="1970475" cy="26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9295A-951E-434E-90F6-DC7C28378900}"/>
              </a:ext>
            </a:extLst>
          </p:cNvPr>
          <p:cNvSpPr/>
          <p:nvPr/>
        </p:nvSpPr>
        <p:spPr>
          <a:xfrm>
            <a:off x="4867274" y="2972697"/>
            <a:ext cx="6136821" cy="2644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116166" cy="1133628"/>
          </a:xfrm>
        </p:spPr>
        <p:txBody>
          <a:bodyPr anchor="t">
            <a:normAutofit/>
          </a:bodyPr>
          <a:lstStyle/>
          <a:p>
            <a:r>
              <a:rPr lang="fr-FR" dirty="0"/>
              <a:t>VOTRE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91268-87FC-42D1-8909-C5990AF6DD96}"/>
              </a:ext>
            </a:extLst>
          </p:cNvPr>
          <p:cNvSpPr/>
          <p:nvPr/>
        </p:nvSpPr>
        <p:spPr>
          <a:xfrm>
            <a:off x="2461405" y="2972698"/>
            <a:ext cx="2405869" cy="2644056"/>
          </a:xfrm>
          <a:prstGeom prst="rect">
            <a:avLst/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Protocole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ROMAIN PRECETTI</a:t>
            </a:r>
            <a:endParaRPr lang="fr-FR" dirty="0"/>
          </a:p>
          <a:p>
            <a:r>
              <a:rPr lang="fr-FR" sz="1600" dirty="0"/>
              <a:t>protocole@leo-france.com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F2582C5-4439-4461-B0A6-6BD0A5647C00}"/>
              </a:ext>
            </a:extLst>
          </p:cNvPr>
          <p:cNvCxnSpPr/>
          <p:nvPr/>
        </p:nvCxnSpPr>
        <p:spPr>
          <a:xfrm>
            <a:off x="2573991" y="4310902"/>
            <a:ext cx="7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2F6D0BE-7EA0-4AF4-8FA4-2878B456573F}"/>
              </a:ext>
            </a:extLst>
          </p:cNvPr>
          <p:cNvSpPr txBox="1"/>
          <p:nvPr/>
        </p:nvSpPr>
        <p:spPr>
          <a:xfrm>
            <a:off x="4966659" y="3714668"/>
            <a:ext cx="5938050" cy="1326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En plus de ses devoirs protocolaires, Romain a pour mission d’aider Lions &amp; futurs Leo à créer de nouveaux clubs.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554940-3822-441C-BBD3-CF7C93155977}"/>
              </a:ext>
            </a:extLst>
          </p:cNvPr>
          <p:cNvSpPr txBox="1"/>
          <p:nvPr/>
        </p:nvSpPr>
        <p:spPr>
          <a:xfrm>
            <a:off x="2317330" y="1685227"/>
            <a:ext cx="6864770" cy="6587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b="1" dirty="0">
                <a:solidFill>
                  <a:srgbClr val="881912"/>
                </a:solidFill>
              </a:rPr>
              <a:t>VOUS AVEZ UNE QUESTION ?</a:t>
            </a:r>
            <a:endParaRPr lang="fr-FR" sz="3200" b="1" dirty="0">
              <a:solidFill>
                <a:srgbClr val="1B4B5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827C6-DE35-4A60-911F-1BBA843FC01C}"/>
              </a:ext>
            </a:extLst>
          </p:cNvPr>
          <p:cNvSpPr/>
          <p:nvPr/>
        </p:nvSpPr>
        <p:spPr>
          <a:xfrm>
            <a:off x="490929" y="2972697"/>
            <a:ext cx="10513165" cy="2644056"/>
          </a:xfrm>
          <a:prstGeom prst="rect">
            <a:avLst/>
          </a:prstGeom>
          <a:noFill/>
          <a:ln w="28575">
            <a:solidFill>
              <a:srgbClr val="881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878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79695" y="463923"/>
            <a:ext cx="7342622" cy="608895"/>
          </a:xfrm>
        </p:spPr>
        <p:txBody>
          <a:bodyPr anchor="t"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C6043-4804-4CD4-AF19-6B76BB27789A}"/>
              </a:ext>
            </a:extLst>
          </p:cNvPr>
          <p:cNvSpPr txBox="1"/>
          <p:nvPr/>
        </p:nvSpPr>
        <p:spPr>
          <a:xfrm>
            <a:off x="1179695" y="1469179"/>
            <a:ext cx="714292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Détails des étapes de création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Missions du Lions Club Parrain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La remise de Charte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Idées d’actions pour la première année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Les outils de communication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fr-FR" sz="2800" dirty="0"/>
              <a:t>Vos contacts</a:t>
            </a:r>
          </a:p>
        </p:txBody>
      </p:sp>
      <p:pic>
        <p:nvPicPr>
          <p:cNvPr id="9" name="Espace réservé pour une image  8" descr="Une image contenant extérieur, personne, route, ciel&#10;&#10;Description générée automatiquement">
            <a:extLst>
              <a:ext uri="{FF2B5EF4-FFF2-40B4-BE49-F238E27FC236}">
                <a16:creationId xmlns:a16="http://schemas.microsoft.com/office/drawing/2014/main" id="{1874DD98-747A-4CD7-A10E-5CBCDC81F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935" t="552" r="17727" b="-552"/>
          <a:stretch/>
        </p:blipFill>
        <p:spPr>
          <a:xfrm>
            <a:off x="6732588" y="1704975"/>
            <a:ext cx="5472112" cy="5178425"/>
          </a:xfrm>
        </p:spPr>
      </p:pic>
    </p:spTree>
    <p:extLst>
      <p:ext uri="{BB962C8B-B14F-4D97-AF65-F5344CB8AC3E}">
        <p14:creationId xmlns:p14="http://schemas.microsoft.com/office/powerpoint/2010/main" val="27575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2513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E05D951D-4040-4D3B-901F-19222659BB56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CONSTITUTION DU GROUPE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2084071" y="1862724"/>
            <a:ext cx="80925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Rassembler entre 10 et 15 membres fondateurs minimum, tous âgés de 18 à 30 ans (Leo Club dit « Omega »)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Trouver un Lions club parrain &amp; un conseiller du Leo Club (membre du club parrain)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Trouver un nom de club (par exemple lien avec la région, la culture)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Définir la fréquence et le lieu des réunions (en général 1 à 2 réunions par mois)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Organisez des soirées de cohésion de club (restaurant, escape </a:t>
            </a:r>
            <a:r>
              <a:rPr lang="fr-FR" sz="2000" dirty="0" err="1"/>
              <a:t>game</a:t>
            </a:r>
            <a:r>
              <a:rPr lang="fr-FR" sz="2000" dirty="0"/>
              <a:t>, …)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18FA2-B23C-43BB-9806-6A9F46D569B7}"/>
              </a:ext>
            </a:extLst>
          </p:cNvPr>
          <p:cNvSpPr/>
          <p:nvPr/>
        </p:nvSpPr>
        <p:spPr>
          <a:xfrm>
            <a:off x="1192947" y="5827721"/>
            <a:ext cx="10267533" cy="365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une création de club avec des Leo mineurs (12-18 ans) </a:t>
            </a:r>
            <a:r>
              <a:rPr lang="fr-FR" dirty="0">
                <a:sym typeface="Wingdings" panose="05000000000000000000" pitchFamily="2" charset="2"/>
              </a:rPr>
              <a:t> Contacter le Bureau National Leo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ECFC11-EEB1-4590-ACB1-E2936BD3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5" y="2791396"/>
            <a:ext cx="1612985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2513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E05D951D-4040-4D3B-901F-19222659BB56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CRÉATION DE L’ASSOCIATION LOI 1901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1691080" y="1690062"/>
            <a:ext cx="1050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Définir le siège social du club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Voter les statuts de l’association (exemple type disponibles à la fin de la présentation)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Créer un règlement intérieur (exemple type disponibles à la fin de la présentation)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Définir le bureau du club (président, v-président, trésorier, secrétaire, protocole – à minima)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Réaliser une assemblée générale constitutive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Déposer les statuts en préfecture (démarche possible </a:t>
            </a:r>
            <a:r>
              <a:rPr lang="fr-FR" sz="2000" dirty="0">
                <a:hlinkClick r:id="rId3"/>
              </a:rPr>
              <a:t>en ligne</a:t>
            </a:r>
            <a:r>
              <a:rPr lang="fr-FR" sz="2000" dirty="0"/>
              <a:t> pour gagner du temps)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16CFF8-60B6-461E-9168-00356E3E29B8}"/>
              </a:ext>
            </a:extLst>
          </p:cNvPr>
          <p:cNvSpPr/>
          <p:nvPr/>
        </p:nvSpPr>
        <p:spPr>
          <a:xfrm>
            <a:off x="528267" y="5745454"/>
            <a:ext cx="11088755" cy="610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/>
              <a:t>A noter :</a:t>
            </a:r>
            <a:r>
              <a:rPr lang="fr-FR" sz="2000" dirty="0"/>
              <a:t> La création d’une association loi 1901 en Alsace-Moselle se déroule différemment.</a:t>
            </a:r>
          </a:p>
          <a:p>
            <a:pPr algn="ctr"/>
            <a:r>
              <a:rPr lang="fr-FR" sz="2000" dirty="0"/>
              <a:t>Pour connaître tous les détails -&gt; Consulter la page internet du gouvernement dédiée à cela.</a:t>
            </a:r>
          </a:p>
        </p:txBody>
      </p:sp>
      <p:pic>
        <p:nvPicPr>
          <p:cNvPr id="11" name="Image 10" descr="Une image contenant horloge, pièce, tapis&#10;&#10;Description générée automatiquement">
            <a:extLst>
              <a:ext uri="{FF2B5EF4-FFF2-40B4-BE49-F238E27FC236}">
                <a16:creationId xmlns:a16="http://schemas.microsoft.com/office/drawing/2014/main" id="{19C8640D-CED3-4658-9542-5D05AEFD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30" y="2695824"/>
            <a:ext cx="1466350" cy="14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2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342630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4FFB442-ECFD-4BAC-8B0A-5A698872C1FB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LES COTISATIONS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EB21D869-BCB8-4691-9BE1-D7BD13C3B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934406"/>
              </p:ext>
            </p:extLst>
          </p:nvPr>
        </p:nvGraphicFramePr>
        <p:xfrm>
          <a:off x="528268" y="1632834"/>
          <a:ext cx="8139482" cy="379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90202AB0-50F5-4343-B59E-39F8C0CD6C3D}"/>
              </a:ext>
            </a:extLst>
          </p:cNvPr>
          <p:cNvSpPr/>
          <p:nvPr/>
        </p:nvSpPr>
        <p:spPr>
          <a:xfrm>
            <a:off x="8829675" y="1638300"/>
            <a:ext cx="390525" cy="2533650"/>
          </a:xfrm>
          <a:prstGeom prst="rightBrace">
            <a:avLst/>
          </a:prstGeom>
          <a:ln>
            <a:solidFill>
              <a:srgbClr val="881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8F0AC23-DE7D-4DF1-A54F-D974DEDBA5C1}"/>
              </a:ext>
            </a:extLst>
          </p:cNvPr>
          <p:cNvSpPr/>
          <p:nvPr/>
        </p:nvSpPr>
        <p:spPr>
          <a:xfrm flipH="1">
            <a:off x="9461801" y="2304893"/>
            <a:ext cx="2155222" cy="1200464"/>
          </a:xfrm>
          <a:prstGeom prst="rightArrow">
            <a:avLst/>
          </a:prstGeom>
          <a:solidFill>
            <a:srgbClr val="881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 la charge du Club Leo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00532A5-C194-42E4-B043-FFBDBC2386C5}"/>
              </a:ext>
            </a:extLst>
          </p:cNvPr>
          <p:cNvSpPr/>
          <p:nvPr/>
        </p:nvSpPr>
        <p:spPr>
          <a:xfrm flipH="1">
            <a:off x="9461801" y="4144884"/>
            <a:ext cx="2155222" cy="1200464"/>
          </a:xfrm>
          <a:prstGeom prst="rightArrow">
            <a:avLst/>
          </a:prstGeom>
          <a:solidFill>
            <a:srgbClr val="1B4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 la charge du Club Lions parrain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B3B89-0882-4CFF-B76C-1618483D81E4}"/>
              </a:ext>
            </a:extLst>
          </p:cNvPr>
          <p:cNvSpPr/>
          <p:nvPr/>
        </p:nvSpPr>
        <p:spPr>
          <a:xfrm>
            <a:off x="528267" y="5745454"/>
            <a:ext cx="11088755" cy="610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/>
              <a:t>A noter :</a:t>
            </a:r>
            <a:r>
              <a:rPr lang="fr-FR" sz="2000" dirty="0"/>
              <a:t> La création d’un club Leo engendre des frais (uniques) de 100$ à régler par le club parrain.</a:t>
            </a:r>
          </a:p>
          <a:p>
            <a:pPr algn="ctr"/>
            <a:r>
              <a:rPr lang="fr-FR" sz="2000" dirty="0"/>
              <a:t>Ils intègrent notamment l’acquisition des insignes et des packs «Nouveau Club» par </a:t>
            </a:r>
            <a:r>
              <a:rPr lang="fr-FR" sz="2000" dirty="0" err="1"/>
              <a:t>Oakbrook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57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2513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E05D951D-4040-4D3B-901F-19222659BB56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CRÉATION DU CLUB A OAK BROOK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1830070" y="2042160"/>
            <a:ext cx="83400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Remplir les formulaires de création de club (disponible via le secrétariat du district Lions ou en ligne)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Faire remplir et signer aux membres fondateurs les fiches de membres </a:t>
            </a:r>
            <a:r>
              <a:rPr lang="fr-FR" sz="2000" dirty="0">
                <a:sym typeface="Wingdings" panose="05000000000000000000" pitchFamily="2" charset="2"/>
              </a:rPr>
              <a:t> A envoyer à </a:t>
            </a:r>
            <a:r>
              <a:rPr lang="fr-FR" sz="2000" dirty="0" err="1">
                <a:sym typeface="Wingdings" panose="05000000000000000000" pitchFamily="2" charset="2"/>
              </a:rPr>
              <a:t>Oak</a:t>
            </a:r>
            <a:r>
              <a:rPr lang="fr-FR" sz="2000" dirty="0">
                <a:sym typeface="Wingdings" panose="05000000000000000000" pitchFamily="2" charset="2"/>
              </a:rPr>
              <a:t> Brook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ym typeface="Wingdings" panose="05000000000000000000" pitchFamily="2" charset="2"/>
              </a:rPr>
              <a:t>Envoyer le dossier complet à </a:t>
            </a:r>
            <a:r>
              <a:rPr lang="fr-FR" sz="2000" dirty="0" err="1">
                <a:sym typeface="Wingdings" panose="05000000000000000000" pitchFamily="2" charset="2"/>
              </a:rPr>
              <a:t>Oak</a:t>
            </a:r>
            <a:r>
              <a:rPr lang="fr-FR" sz="2000" dirty="0">
                <a:sym typeface="Wingdings" panose="05000000000000000000" pitchFamily="2" charset="2"/>
              </a:rPr>
              <a:t> Brook par l’intermédiaire du district Lions pour création de la charte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ym typeface="Wingdings" panose="05000000000000000000" pitchFamily="2" charset="2"/>
              </a:rPr>
              <a:t>Une fois la charte reçue, mettre à jour l’annuaire national via le secrétariat du DM 103 (à Saint Jaques)</a:t>
            </a:r>
            <a:endParaRPr lang="fr-FR" sz="2000" dirty="0"/>
          </a:p>
        </p:txBody>
      </p:sp>
      <p:pic>
        <p:nvPicPr>
          <p:cNvPr id="8" name="Image 7" descr="Une image contenant horloge, lumière&#10;&#10;Description générée automatiquement">
            <a:extLst>
              <a:ext uri="{FF2B5EF4-FFF2-40B4-BE49-F238E27FC236}">
                <a16:creationId xmlns:a16="http://schemas.microsoft.com/office/drawing/2014/main" id="{BF671EE4-84BA-4A1B-B0E4-C78C59EB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05" y="2858384"/>
            <a:ext cx="1612985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2513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E05D951D-4040-4D3B-901F-19222659BB56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CRÉATION DU COMPTE EN BANQUE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2901811" y="2277356"/>
            <a:ext cx="83400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Créer un compte en banque de type associatif</a:t>
            </a:r>
            <a:endParaRPr lang="fr-FR" sz="1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1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Le compte courant sert aux frais de fonctionnement du club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Le livret est réservé aux œuvres sociales (tous les bénéfices des actions doivent y être versés)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Un fichier de type Excel doit être mis en place pour suivre la trésorerie (un exemple de fichier est fourni à la fin de la présentation)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421216-95FC-4F0B-A945-C22A7283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9" y="2453144"/>
            <a:ext cx="1951711" cy="19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307357-1F2D-40FB-8B94-3806936F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3" y="450671"/>
            <a:ext cx="7625132" cy="1133628"/>
          </a:xfrm>
        </p:spPr>
        <p:txBody>
          <a:bodyPr anchor="t">
            <a:normAutofit fontScale="90000"/>
          </a:bodyPr>
          <a:lstStyle/>
          <a:p>
            <a:r>
              <a:rPr lang="fr-FR" cap="all" dirty="0"/>
              <a:t>Détails des étapes de création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E05D951D-4040-4D3B-901F-19222659BB56}"/>
              </a:ext>
            </a:extLst>
          </p:cNvPr>
          <p:cNvSpPr txBox="1">
            <a:spLocks/>
          </p:cNvSpPr>
          <p:nvPr/>
        </p:nvSpPr>
        <p:spPr>
          <a:xfrm>
            <a:off x="1192947" y="1059566"/>
            <a:ext cx="7342631" cy="608895"/>
          </a:xfrm>
          <a:prstGeom prst="rect">
            <a:avLst/>
          </a:prstGeom>
        </p:spPr>
        <p:txBody>
          <a:bodyPr rtlCol="0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spc="300">
                <a:solidFill>
                  <a:schemeClr val="bg2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dirty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LA FORMATION DU BUREAU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02C897-7B0F-404F-92DA-E114ED005934}"/>
              </a:ext>
            </a:extLst>
          </p:cNvPr>
          <p:cNvSpPr txBox="1"/>
          <p:nvPr/>
        </p:nvSpPr>
        <p:spPr>
          <a:xfrm>
            <a:off x="2218217" y="2411093"/>
            <a:ext cx="8340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marL="400050" indent="-400050">
              <a:lnSpc>
                <a:spcPct val="150000"/>
              </a:lnSpc>
              <a:buFont typeface="+mj-lt"/>
              <a:buAutoNum type="romanUcPeriod"/>
              <a:defRPr sz="2800"/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Une formation nouveau Leo est dispensée deux fois par ans lors des rassemblements nationaux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Les membres peuvent consulter les fiches de poste sur l’intranet des membres du Leo Club France (accès à demander au Bureau National)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20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Le bureau peut aussi assister aux formations proposées par les Lions (Président, Vice-président, Trésorier, Chef du protocole, …)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8D63F7-621C-44DD-844C-C72D489A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0" y="2622507"/>
            <a:ext cx="1612985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4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37_TF89027928" id="{2023990E-4B7E-4F44-9DDE-45333278AE10}" vid="{F3EC25D9-9943-4B6F-AF2F-F8ECA74437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139C225C09947BFABE4E79AB2E74B" ma:contentTypeVersion="9" ma:contentTypeDescription="Crée un document." ma:contentTypeScope="" ma:versionID="8a995163850b0c25226a6b66347d95db">
  <xsd:schema xmlns:xsd="http://www.w3.org/2001/XMLSchema" xmlns:xs="http://www.w3.org/2001/XMLSchema" xmlns:p="http://schemas.microsoft.com/office/2006/metadata/properties" xmlns:ns2="b6fe3525-737e-4dd3-b78a-915160b84a66" xmlns:ns3="34e765a2-6abd-4281-83bd-2f7d8108f52a" targetNamespace="http://schemas.microsoft.com/office/2006/metadata/properties" ma:root="true" ma:fieldsID="54936f1cc2c0adbfec00cdd1d5301639" ns2:_="" ns3:_="">
    <xsd:import namespace="b6fe3525-737e-4dd3-b78a-915160b84a66"/>
    <xsd:import namespace="34e765a2-6abd-4281-83bd-2f7d8108f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e3525-737e-4dd3-b78a-915160b84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765a2-6abd-4281-83bd-2f7d8108f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ED888E-6800-45E6-B447-111D6591B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D5F0B-2E5D-48D2-9368-77BCD67655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1009AB-286B-4B2A-9F29-B2F451661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fe3525-737e-4dd3-b78a-915160b84a66"/>
    <ds:schemaRef ds:uri="34e765a2-6abd-4281-83bd-2f7d8108f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foncée</Template>
  <TotalTime>0</TotalTime>
  <Words>1174</Words>
  <Application>Microsoft Office PowerPoint</Application>
  <PresentationFormat>Grand écran</PresentationFormat>
  <Paragraphs>224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Thème Office</vt:lpstr>
      <vt:lpstr>Pack d’aide à la Création d’un Club Leo</vt:lpstr>
      <vt:lpstr>VOTRE CONTACT</vt:lpstr>
      <vt:lpstr>SOMMAIRE</vt:lpstr>
      <vt:lpstr>Détails des étapes de création</vt:lpstr>
      <vt:lpstr>Détails des étapes de création</vt:lpstr>
      <vt:lpstr>Détails des étapes de création</vt:lpstr>
      <vt:lpstr>Détails des étapes de création</vt:lpstr>
      <vt:lpstr>Détails des étapes de création</vt:lpstr>
      <vt:lpstr>Détails des étapes de création</vt:lpstr>
      <vt:lpstr>MISSIONS DU CLUB PARRAIN</vt:lpstr>
      <vt:lpstr>Remise de charte</vt:lpstr>
      <vt:lpstr>Idées D'Actions POUR LA Première Année</vt:lpstr>
      <vt:lpstr>LES OUTILS DE COMMUNCICATION</vt:lpstr>
      <vt:lpstr>BUREAU NATIONAL 2020-2021</vt:lpstr>
      <vt:lpstr>COMMENT NOUS CONTACTER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2019-06-17T08:12:12Z</dcterms:created>
  <dcterms:modified xsi:type="dcterms:W3CDTF">2020-07-27T15:35:22Z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2018-08-01T18:19:24.2566460Z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0x010100F90139C225C09947BFABE4E79AB2E74B</vt:lpwstr>
  </property>
</Properties>
</file>