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4"/>
  </p:notesMasterIdLst>
  <p:sldIdLst>
    <p:sldId id="256" r:id="rId2"/>
    <p:sldId id="261" r:id="rId3"/>
    <p:sldId id="269" r:id="rId4"/>
    <p:sldId id="263" r:id="rId5"/>
    <p:sldId id="264" r:id="rId6"/>
    <p:sldId id="266" r:id="rId7"/>
    <p:sldId id="265" r:id="rId8"/>
    <p:sldId id="260" r:id="rId9"/>
    <p:sldId id="268" r:id="rId10"/>
    <p:sldId id="267" r:id="rId11"/>
    <p:sldId id="262" r:id="rId12"/>
    <p:sldId id="25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04" d="100"/>
          <a:sy n="104" d="100"/>
        </p:scale>
        <p:origin x="216"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FB0D4-9041-7340-AB37-38BE8583DE76}" type="datetimeFigureOut">
              <a:rPr lang="fr-FR" smtClean="0"/>
              <a:t>10/12/2022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C93EA-FF96-7F4C-8A8F-DB422CFFE0C9}" type="slidenum">
              <a:rPr lang="fr-FR" smtClean="0"/>
              <a:t>‹N°›</a:t>
            </a:fld>
            <a:endParaRPr lang="fr-FR" dirty="0"/>
          </a:p>
        </p:txBody>
      </p:sp>
    </p:spTree>
    <p:extLst>
      <p:ext uri="{BB962C8B-B14F-4D97-AF65-F5344CB8AC3E}">
        <p14:creationId xmlns:p14="http://schemas.microsoft.com/office/powerpoint/2010/main" val="159562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AC93EA-FF96-7F4C-8A8F-DB422CFFE0C9}" type="slidenum">
              <a:rPr lang="fr-FR" smtClean="0"/>
              <a:t>2</a:t>
            </a:fld>
            <a:endParaRPr lang="fr-FR" dirty="0"/>
          </a:p>
        </p:txBody>
      </p:sp>
    </p:spTree>
    <p:extLst>
      <p:ext uri="{BB962C8B-B14F-4D97-AF65-F5344CB8AC3E}">
        <p14:creationId xmlns:p14="http://schemas.microsoft.com/office/powerpoint/2010/main" val="37393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AC93EA-FF96-7F4C-8A8F-DB422CFFE0C9}" type="slidenum">
              <a:rPr lang="fr-FR" smtClean="0"/>
              <a:t>3</a:t>
            </a:fld>
            <a:endParaRPr lang="fr-FR" dirty="0"/>
          </a:p>
        </p:txBody>
      </p:sp>
    </p:spTree>
    <p:extLst>
      <p:ext uri="{BB962C8B-B14F-4D97-AF65-F5344CB8AC3E}">
        <p14:creationId xmlns:p14="http://schemas.microsoft.com/office/powerpoint/2010/main" val="419550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AC93EA-FF96-7F4C-8A8F-DB422CFFE0C9}" type="slidenum">
              <a:rPr lang="fr-FR" smtClean="0"/>
              <a:t>5</a:t>
            </a:fld>
            <a:endParaRPr lang="fr-FR" dirty="0"/>
          </a:p>
        </p:txBody>
      </p:sp>
    </p:spTree>
    <p:extLst>
      <p:ext uri="{BB962C8B-B14F-4D97-AF65-F5344CB8AC3E}">
        <p14:creationId xmlns:p14="http://schemas.microsoft.com/office/powerpoint/2010/main" val="372109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117005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332386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102996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299552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10398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339731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35443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317094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306513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295769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12/10/22</a:t>
            </a:fld>
            <a:endParaRPr lang="en-US" dirty="0"/>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120092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12/10/22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a:t>
            </a:fld>
            <a:endParaRPr lang="en-US" dirty="0"/>
          </a:p>
        </p:txBody>
      </p:sp>
    </p:spTree>
    <p:extLst>
      <p:ext uri="{BB962C8B-B14F-4D97-AF65-F5344CB8AC3E}">
        <p14:creationId xmlns:p14="http://schemas.microsoft.com/office/powerpoint/2010/main" val="411056928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descr="Motif d'aquarelle bleu abstrait sur arrière-plan blanc">
            <a:extLst>
              <a:ext uri="{FF2B5EF4-FFF2-40B4-BE49-F238E27FC236}">
                <a16:creationId xmlns:a16="http://schemas.microsoft.com/office/drawing/2014/main" id="{4934340F-A94F-366F-80E2-3C2BA6AA462D}"/>
              </a:ext>
            </a:extLst>
          </p:cNvPr>
          <p:cNvPicPr>
            <a:picLocks noChangeAspect="1"/>
          </p:cNvPicPr>
          <p:nvPr/>
        </p:nvPicPr>
        <p:blipFill rotWithShape="1">
          <a:blip r:embed="rId2"/>
          <a:srcRect t="14637" b="1079"/>
          <a:stretch/>
        </p:blipFill>
        <p:spPr>
          <a:xfrm>
            <a:off x="9" y="-1119"/>
            <a:ext cx="12191982" cy="6859119"/>
          </a:xfrm>
          <a:prstGeom prst="rect">
            <a:avLst/>
          </a:prstGeom>
        </p:spPr>
      </p:pic>
      <p:sp>
        <p:nvSpPr>
          <p:cNvPr id="17" name="Rectangle 10">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307170"/>
            <a:ext cx="12191982" cy="3558767"/>
          </a:xfrm>
          <a:prstGeom prst="rect">
            <a:avLst/>
          </a:prstGeom>
          <a:gradFill>
            <a:gsLst>
              <a:gs pos="89000">
                <a:srgbClr val="000000">
                  <a:alpha val="0"/>
                </a:srgbClr>
              </a:gs>
              <a:gs pos="0">
                <a:schemeClr val="tx1"/>
              </a:gs>
              <a:gs pos="56000">
                <a:srgbClr val="000000">
                  <a:alpha val="26000"/>
                </a:srgbClr>
              </a:gs>
              <a:gs pos="14000">
                <a:srgbClr val="000000">
                  <a:alpha val="37000"/>
                </a:srgbClr>
              </a:gs>
              <a:gs pos="0">
                <a:srgbClr val="000000">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AB11BC9-9EB6-FA2D-35B9-231C5137BD84}"/>
              </a:ext>
            </a:extLst>
          </p:cNvPr>
          <p:cNvSpPr>
            <a:spLocks noGrp="1"/>
          </p:cNvSpPr>
          <p:nvPr>
            <p:ph type="ctrTitle"/>
          </p:nvPr>
        </p:nvSpPr>
        <p:spPr>
          <a:xfrm>
            <a:off x="1783308" y="2838734"/>
            <a:ext cx="8625385" cy="2729554"/>
          </a:xfrm>
        </p:spPr>
        <p:txBody>
          <a:bodyPr>
            <a:normAutofit fontScale="90000"/>
          </a:bodyPr>
          <a:lstStyle/>
          <a:p>
            <a:r>
              <a:rPr lang="fr-FR" sz="4000" dirty="0">
                <a:solidFill>
                  <a:srgbClr val="FFFFFF"/>
                </a:solidFill>
              </a:rPr>
              <a:t> </a:t>
            </a:r>
            <a:br>
              <a:rPr lang="fr-FR" sz="4000" dirty="0">
                <a:solidFill>
                  <a:srgbClr val="FFFFFF"/>
                </a:solidFill>
              </a:rPr>
            </a:br>
            <a:r>
              <a:rPr lang="fr-FR" sz="4000" dirty="0">
                <a:solidFill>
                  <a:srgbClr val="FFFFFF"/>
                </a:solidFill>
              </a:rPr>
              <a:t>« Un Club, une école »</a:t>
            </a:r>
            <a:br>
              <a:rPr lang="fr-FR" sz="4000" dirty="0">
                <a:solidFill>
                  <a:srgbClr val="FFFFFF"/>
                </a:solidFill>
              </a:rPr>
            </a:br>
            <a:br>
              <a:rPr lang="fr-FR" sz="4000" dirty="0">
                <a:solidFill>
                  <a:srgbClr val="FFFFFF"/>
                </a:solidFill>
              </a:rPr>
            </a:br>
            <a:br>
              <a:rPr lang="fr-FR" sz="4000" dirty="0">
                <a:solidFill>
                  <a:srgbClr val="FFFFFF"/>
                </a:solidFill>
              </a:rPr>
            </a:br>
            <a:endParaRPr lang="fr-FR" sz="4000" dirty="0">
              <a:solidFill>
                <a:srgbClr val="FFFFFF"/>
              </a:solidFill>
            </a:endParaRPr>
          </a:p>
        </p:txBody>
      </p:sp>
      <p:sp>
        <p:nvSpPr>
          <p:cNvPr id="3" name="Sous-titre 2">
            <a:extLst>
              <a:ext uri="{FF2B5EF4-FFF2-40B4-BE49-F238E27FC236}">
                <a16:creationId xmlns:a16="http://schemas.microsoft.com/office/drawing/2014/main" id="{EB19E435-FF80-775E-1EFF-B0779789F61B}"/>
              </a:ext>
            </a:extLst>
          </p:cNvPr>
          <p:cNvSpPr>
            <a:spLocks noGrp="1"/>
          </p:cNvSpPr>
          <p:nvPr>
            <p:ph type="subTitle" idx="1"/>
          </p:nvPr>
        </p:nvSpPr>
        <p:spPr>
          <a:xfrm>
            <a:off x="3141260" y="5786651"/>
            <a:ext cx="5909481" cy="811373"/>
          </a:xfrm>
        </p:spPr>
        <p:txBody>
          <a:bodyPr>
            <a:normAutofit/>
          </a:bodyPr>
          <a:lstStyle/>
          <a:p>
            <a:r>
              <a:rPr lang="fr-FR" sz="1600" b="1" dirty="0">
                <a:solidFill>
                  <a:srgbClr val="FFFFFF"/>
                </a:solidFill>
              </a:rPr>
              <a:t>District Ile de France ouest </a:t>
            </a:r>
          </a:p>
        </p:txBody>
      </p:sp>
      <p:pic>
        <p:nvPicPr>
          <p:cNvPr id="7" name="Image 6">
            <a:extLst>
              <a:ext uri="{FF2B5EF4-FFF2-40B4-BE49-F238E27FC236}">
                <a16:creationId xmlns:a16="http://schemas.microsoft.com/office/drawing/2014/main" id="{B2BE9B82-0BB1-D33F-0310-E2E9813AF59F}"/>
              </a:ext>
            </a:extLst>
          </p:cNvPr>
          <p:cNvPicPr>
            <a:picLocks noChangeAspect="1"/>
          </p:cNvPicPr>
          <p:nvPr/>
        </p:nvPicPr>
        <p:blipFill>
          <a:blip r:embed="rId3"/>
          <a:stretch>
            <a:fillRect/>
          </a:stretch>
        </p:blipFill>
        <p:spPr>
          <a:xfrm>
            <a:off x="4744994" y="3887494"/>
            <a:ext cx="2171838" cy="1789976"/>
          </a:xfrm>
          <a:prstGeom prst="rect">
            <a:avLst/>
          </a:prstGeom>
        </p:spPr>
      </p:pic>
    </p:spTree>
    <p:extLst>
      <p:ext uri="{BB962C8B-B14F-4D97-AF65-F5344CB8AC3E}">
        <p14:creationId xmlns:p14="http://schemas.microsoft.com/office/powerpoint/2010/main" val="336366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6188277" cy="1372823"/>
          </a:xfrm>
        </p:spPr>
        <p:txBody>
          <a:bodyPr>
            <a:normAutofit/>
          </a:bodyPr>
          <a:lstStyle/>
          <a:p>
            <a:r>
              <a:rPr lang="fr-FR" dirty="0">
                <a:solidFill>
                  <a:srgbClr val="002060"/>
                </a:solidFill>
              </a:rPr>
              <a:t>Notre projet commun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1586785" y="2353389"/>
            <a:ext cx="9002956" cy="3960914"/>
          </a:xfrm>
        </p:spPr>
        <p:txBody>
          <a:bodyPr>
            <a:normAutofit/>
          </a:bodyPr>
          <a:lstStyle/>
          <a:p>
            <a:pPr marL="0" indent="0">
              <a:buNone/>
            </a:pPr>
            <a:r>
              <a:rPr lang="fr-FR" sz="1600" b="1" u="sng" dirty="0">
                <a:solidFill>
                  <a:srgbClr val="002060"/>
                </a:solidFill>
                <a:latin typeface="Arial" panose="020B0604020202020204" pitchFamily="34" charset="0"/>
                <a:cs typeface="Arial" panose="020B0604020202020204" pitchFamily="34" charset="0"/>
              </a:rPr>
              <a:t>Sous quelle forme ?</a:t>
            </a:r>
          </a:p>
          <a:p>
            <a:pPr marL="0" indent="0">
              <a:buNone/>
            </a:pPr>
            <a:r>
              <a:rPr lang="fr-FR" sz="1600" b="1" dirty="0">
                <a:solidFill>
                  <a:srgbClr val="002060"/>
                </a:solidFill>
                <a:latin typeface="Arial" panose="020B0604020202020204" pitchFamily="34" charset="0"/>
                <a:cs typeface="Arial" panose="020B0604020202020204" pitchFamily="34" charset="0"/>
              </a:rPr>
              <a:t>Les clubs du districts réalisent de nombreuses actions.</a:t>
            </a:r>
          </a:p>
          <a:p>
            <a:pPr lvl="1"/>
            <a:r>
              <a:rPr lang="fr-FR" sz="1200" dirty="0">
                <a:solidFill>
                  <a:srgbClr val="002060"/>
                </a:solidFill>
                <a:latin typeface="Arial" panose="020B0604020202020204" pitchFamily="34" charset="0"/>
                <a:cs typeface="Arial" panose="020B0604020202020204" pitchFamily="34" charset="0"/>
              </a:rPr>
              <a:t>Les membres des clubs déploient une forte énergie pour mener à bien leurs actions.  Malheureusement ces dernières ne sont pas suffisamment mises en lumière dans la presse locale, sur les réseaux sociaux, dans  les revue Lions.</a:t>
            </a:r>
            <a:endParaRPr lang="fr-FR" sz="1000" dirty="0">
              <a:solidFill>
                <a:srgbClr val="002060"/>
              </a:solidFill>
              <a:latin typeface="Arial" panose="020B0604020202020204" pitchFamily="34" charset="0"/>
              <a:cs typeface="Arial" panose="020B0604020202020204" pitchFamily="34" charset="0"/>
            </a:endParaRPr>
          </a:p>
          <a:p>
            <a:pPr marL="0" indent="0">
              <a:buNone/>
            </a:pPr>
            <a:r>
              <a:rPr lang="fr-FR" sz="1600" b="1" dirty="0">
                <a:solidFill>
                  <a:srgbClr val="002060"/>
                </a:solidFill>
                <a:latin typeface="Arial" panose="020B0604020202020204" pitchFamily="34" charset="0"/>
                <a:cs typeface="Arial" panose="020B0604020202020204" pitchFamily="34" charset="0"/>
              </a:rPr>
              <a:t>Afin de remédier à cette carence,</a:t>
            </a:r>
          </a:p>
          <a:p>
            <a:pPr lvl="1"/>
            <a:r>
              <a:rPr lang="fr-FR" sz="1200" dirty="0">
                <a:solidFill>
                  <a:srgbClr val="002060"/>
                </a:solidFill>
                <a:latin typeface="Arial" panose="020B0604020202020204" pitchFamily="34" charset="0"/>
                <a:cs typeface="Arial" panose="020B0604020202020204" pitchFamily="34" charset="0"/>
              </a:rPr>
              <a:t>Nous vous proposons de prendre en charge la réalisation de micro-reportages des actions des clubs ,ou du district.</a:t>
            </a:r>
          </a:p>
          <a:p>
            <a:pPr marL="400050" lvl="1" indent="-171450">
              <a:buFont typeface="Arial" panose="020B0604020202020204" pitchFamily="34" charset="0"/>
              <a:buChar char="•"/>
            </a:pPr>
            <a:r>
              <a:rPr lang="fr-FR" sz="1200" dirty="0">
                <a:solidFill>
                  <a:srgbClr val="002060"/>
                </a:solidFill>
                <a:latin typeface="Arial" panose="020B0604020202020204" pitchFamily="34" charset="0"/>
                <a:cs typeface="Arial" panose="020B0604020202020204" pitchFamily="34" charset="0"/>
              </a:rPr>
              <a:t>Une équipe d’étudiants se rend à la manifestation,  </a:t>
            </a:r>
          </a:p>
          <a:p>
            <a:pPr marL="400050" lvl="1" indent="-171450">
              <a:buFont typeface="Arial" panose="020B0604020202020204" pitchFamily="34" charset="0"/>
              <a:buChar char="•"/>
            </a:pPr>
            <a:r>
              <a:rPr lang="fr-FR" sz="1200" dirty="0">
                <a:solidFill>
                  <a:srgbClr val="002060"/>
                </a:solidFill>
                <a:latin typeface="Arial" panose="020B0604020202020204" pitchFamily="34" charset="0"/>
                <a:cs typeface="Arial" panose="020B0604020202020204" pitchFamily="34" charset="0"/>
              </a:rPr>
              <a:t>Elle rencontre les lions , les participants à l’événement , (Public, troupe théâtrale, sportifs, personnalités locales ….)</a:t>
            </a:r>
          </a:p>
          <a:p>
            <a:pPr marL="400050" lvl="1" indent="-171450">
              <a:buFont typeface="Arial" panose="020B0604020202020204" pitchFamily="34" charset="0"/>
              <a:buChar char="•"/>
            </a:pPr>
            <a:r>
              <a:rPr lang="fr-FR" sz="1200" dirty="0">
                <a:solidFill>
                  <a:srgbClr val="002060"/>
                </a:solidFill>
                <a:latin typeface="Arial" panose="020B0604020202020204" pitchFamily="34" charset="0"/>
                <a:cs typeface="Arial" panose="020B0604020202020204" pitchFamily="34" charset="0"/>
              </a:rPr>
              <a:t>Elle couvre l’événement et met enforme une communication qui sera ensuite publiée ensuite sur le net, la presse locale, la revue Lions </a:t>
            </a:r>
            <a:r>
              <a:rPr lang="fr-FR" sz="1000" dirty="0">
                <a:solidFill>
                  <a:srgbClr val="002060"/>
                </a:solidFill>
                <a:latin typeface="Arial" panose="020B0604020202020204" pitchFamily="34" charset="0"/>
                <a:cs typeface="Arial" panose="020B0604020202020204" pitchFamily="34" charset="0"/>
              </a:rPr>
              <a:t>.</a:t>
            </a:r>
          </a:p>
        </p:txBody>
      </p:sp>
      <p:pic>
        <p:nvPicPr>
          <p:cNvPr id="3" name="Image 2">
            <a:extLst>
              <a:ext uri="{FF2B5EF4-FFF2-40B4-BE49-F238E27FC236}">
                <a16:creationId xmlns:a16="http://schemas.microsoft.com/office/drawing/2014/main" id="{8ACFEA83-765C-5FF0-A680-B196DD6C63A5}"/>
              </a:ext>
            </a:extLst>
          </p:cNvPr>
          <p:cNvPicPr>
            <a:picLocks noChangeAspect="1"/>
          </p:cNvPicPr>
          <p:nvPr/>
        </p:nvPicPr>
        <p:blipFill>
          <a:blip r:embed="rId2"/>
          <a:stretch>
            <a:fillRect/>
          </a:stretch>
        </p:blipFill>
        <p:spPr>
          <a:xfrm>
            <a:off x="0" y="61474"/>
            <a:ext cx="2171838" cy="1789976"/>
          </a:xfrm>
          <a:prstGeom prst="rect">
            <a:avLst/>
          </a:prstGeom>
        </p:spPr>
      </p:pic>
      <p:sp>
        <p:nvSpPr>
          <p:cNvPr id="4" name="Rectangle 3">
            <a:extLst>
              <a:ext uri="{FF2B5EF4-FFF2-40B4-BE49-F238E27FC236}">
                <a16:creationId xmlns:a16="http://schemas.microsoft.com/office/drawing/2014/main" id="{98B101A5-4F08-4E3D-780A-E6C5F8F020DA}"/>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C3F20CA9-A930-972C-16AA-2FA0D4026A51}"/>
              </a:ext>
            </a:extLst>
          </p:cNvPr>
          <p:cNvSpPr txBox="1"/>
          <p:nvPr/>
        </p:nvSpPr>
        <p:spPr>
          <a:xfrm>
            <a:off x="1586785" y="1698755"/>
            <a:ext cx="8887597" cy="584775"/>
          </a:xfrm>
          <a:prstGeom prst="rect">
            <a:avLst/>
          </a:prstGeom>
          <a:noFill/>
        </p:spPr>
        <p:txBody>
          <a:bodyPr wrap="square">
            <a:spAutoFit/>
          </a:bodyPr>
          <a:lstStyle/>
          <a:p>
            <a:pPr marL="0" indent="0">
              <a:buNone/>
            </a:pPr>
            <a:r>
              <a:rPr lang="fr-FR" sz="1600" b="1" u="sng" dirty="0">
                <a:solidFill>
                  <a:srgbClr val="002060"/>
                </a:solidFill>
                <a:latin typeface="Arial" panose="020B0604020202020204" pitchFamily="34" charset="0"/>
                <a:cs typeface="Arial" panose="020B0604020202020204" pitchFamily="34" charset="0"/>
              </a:rPr>
              <a:t>LA CRÉATION D’UN PARTENARIAT  ENTRE VOTRE ÉCOLE ET LE DISTRICT ILE DE FRANCE OUEST DU LIONS CLUB INTERNATIONAL- 3/4</a:t>
            </a:r>
          </a:p>
        </p:txBody>
      </p:sp>
    </p:spTree>
    <p:extLst>
      <p:ext uri="{BB962C8B-B14F-4D97-AF65-F5344CB8AC3E}">
        <p14:creationId xmlns:p14="http://schemas.microsoft.com/office/powerpoint/2010/main" val="225566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6188277" cy="1372823"/>
          </a:xfrm>
        </p:spPr>
        <p:txBody>
          <a:bodyPr>
            <a:normAutofit/>
          </a:bodyPr>
          <a:lstStyle/>
          <a:p>
            <a:r>
              <a:rPr lang="fr-FR" dirty="0">
                <a:solidFill>
                  <a:srgbClr val="002060"/>
                </a:solidFill>
              </a:rPr>
              <a:t>Notre projet commun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2192683" y="2089412"/>
            <a:ext cx="9018431" cy="3960914"/>
          </a:xfrm>
        </p:spPr>
        <p:txBody>
          <a:bodyPr>
            <a:normAutofit/>
          </a:bodyPr>
          <a:lstStyle/>
          <a:p>
            <a:pPr marL="0" indent="0">
              <a:buNone/>
            </a:pPr>
            <a:r>
              <a:rPr lang="fr-FR" sz="1600" b="1" dirty="0">
                <a:solidFill>
                  <a:srgbClr val="002060"/>
                </a:solidFill>
                <a:latin typeface="Arial" panose="020B0604020202020204" pitchFamily="34" charset="0"/>
                <a:cs typeface="Arial" panose="020B0604020202020204" pitchFamily="34" charset="0"/>
              </a:rPr>
              <a:t>Modalités de mise en œuvre </a:t>
            </a:r>
          </a:p>
          <a:p>
            <a:pPr>
              <a:buFont typeface="Wingdings" panose="05000000000000000000" pitchFamily="2" charset="2"/>
              <a:buChar char="ü"/>
            </a:pPr>
            <a:r>
              <a:rPr lang="fr-FR" sz="1200" dirty="0">
                <a:solidFill>
                  <a:srgbClr val="002060"/>
                </a:solidFill>
                <a:latin typeface="Arial" panose="020B0604020202020204" pitchFamily="34" charset="0"/>
                <a:cs typeface="Arial" panose="020B0604020202020204" pitchFamily="34" charset="0"/>
              </a:rPr>
              <a:t>Signature d’une convention de partenariat entre votre établissement et notre association.</a:t>
            </a:r>
          </a:p>
          <a:p>
            <a:pPr>
              <a:buFont typeface="Wingdings" panose="05000000000000000000" pitchFamily="2" charset="2"/>
              <a:buChar char="ü"/>
            </a:pPr>
            <a:r>
              <a:rPr lang="fr-FR" sz="1200" dirty="0">
                <a:solidFill>
                  <a:srgbClr val="002060"/>
                </a:solidFill>
                <a:latin typeface="Arial" panose="020B0604020202020204" pitchFamily="34" charset="0"/>
                <a:cs typeface="Arial" panose="020B0604020202020204" pitchFamily="34" charset="0"/>
              </a:rPr>
              <a:t>Prise en charge des frais de déplacements des étudiants selon le barème « Lions ».</a:t>
            </a:r>
          </a:p>
          <a:p>
            <a:pPr>
              <a:buFont typeface="Wingdings" panose="05000000000000000000" pitchFamily="2" charset="2"/>
              <a:buChar char="ü"/>
            </a:pPr>
            <a:r>
              <a:rPr lang="fr-FR" sz="1200" dirty="0">
                <a:solidFill>
                  <a:srgbClr val="002060"/>
                </a:solidFill>
                <a:latin typeface="Arial" panose="020B0604020202020204" pitchFamily="34" charset="0"/>
                <a:cs typeface="Arial" panose="020B0604020202020204" pitchFamily="34" charset="0"/>
              </a:rPr>
              <a:t>Prise en charge de la location de matériel éventuel. (selon devis)</a:t>
            </a:r>
          </a:p>
          <a:p>
            <a:pPr>
              <a:buFont typeface="Wingdings" panose="05000000000000000000" pitchFamily="2" charset="2"/>
              <a:buChar char="ü"/>
            </a:pPr>
            <a:r>
              <a:rPr lang="fr-FR" sz="1200" dirty="0">
                <a:solidFill>
                  <a:srgbClr val="002060"/>
                </a:solidFill>
                <a:latin typeface="Arial" panose="020B0604020202020204" pitchFamily="34" charset="0"/>
                <a:cs typeface="Arial" panose="020B0604020202020204" pitchFamily="34" charset="0"/>
              </a:rPr>
              <a:t>Planning des manifestations à couvrir défini chaque début de trimestre.</a:t>
            </a:r>
          </a:p>
          <a:p>
            <a:pPr>
              <a:buFont typeface="Wingdings" panose="05000000000000000000" pitchFamily="2" charset="2"/>
              <a:buChar char="ü"/>
            </a:pPr>
            <a:r>
              <a:rPr lang="fr-FR" sz="1200" dirty="0">
                <a:solidFill>
                  <a:srgbClr val="002060"/>
                </a:solidFill>
                <a:latin typeface="Arial" panose="020B0604020202020204" pitchFamily="34" charset="0"/>
                <a:cs typeface="Arial" panose="020B0604020202020204" pitchFamily="34" charset="0"/>
              </a:rPr>
              <a:t>Un concours : L’équipe ayant réalisé le meilleur reportage de l’année (toutes écoles de communication participantes confondues) se verra offrir un séjour à l’étranger dans un camp « YEC » (Young exchange camp). Le Jury sera composé de professionnels de la communication.</a:t>
            </a:r>
          </a:p>
          <a:p>
            <a:pPr>
              <a:buFont typeface="Wingdings" panose="05000000000000000000" pitchFamily="2" charset="2"/>
              <a:buChar char="ü"/>
            </a:pPr>
            <a:endParaRPr lang="en-US" sz="1400" b="1" dirty="0"/>
          </a:p>
        </p:txBody>
      </p:sp>
      <p:pic>
        <p:nvPicPr>
          <p:cNvPr id="3" name="Image 2">
            <a:extLst>
              <a:ext uri="{FF2B5EF4-FFF2-40B4-BE49-F238E27FC236}">
                <a16:creationId xmlns:a16="http://schemas.microsoft.com/office/drawing/2014/main" id="{6F9D8EDC-66C3-02DE-E93E-7D5D88EDD055}"/>
              </a:ext>
            </a:extLst>
          </p:cNvPr>
          <p:cNvPicPr>
            <a:picLocks noChangeAspect="1"/>
          </p:cNvPicPr>
          <p:nvPr/>
        </p:nvPicPr>
        <p:blipFill>
          <a:blip r:embed="rId2"/>
          <a:stretch>
            <a:fillRect/>
          </a:stretch>
        </p:blipFill>
        <p:spPr>
          <a:xfrm>
            <a:off x="0" y="61474"/>
            <a:ext cx="2171838" cy="1789976"/>
          </a:xfrm>
          <a:prstGeom prst="rect">
            <a:avLst/>
          </a:prstGeom>
        </p:spPr>
      </p:pic>
      <p:sp>
        <p:nvSpPr>
          <p:cNvPr id="4" name="Rectangle 3">
            <a:extLst>
              <a:ext uri="{FF2B5EF4-FFF2-40B4-BE49-F238E27FC236}">
                <a16:creationId xmlns:a16="http://schemas.microsoft.com/office/drawing/2014/main" id="{C975DB5B-F66E-09D6-87EC-824143A9BB68}"/>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descr="Une image contenant personne, intérieur, gens, groupe&#10;&#10;Description générée automatiquement">
            <a:extLst>
              <a:ext uri="{FF2B5EF4-FFF2-40B4-BE49-F238E27FC236}">
                <a16:creationId xmlns:a16="http://schemas.microsoft.com/office/drawing/2014/main" id="{37860EAE-0CE4-88C1-C69A-244568837877}"/>
              </a:ext>
            </a:extLst>
          </p:cNvPr>
          <p:cNvPicPr>
            <a:picLocks noChangeAspect="1"/>
          </p:cNvPicPr>
          <p:nvPr/>
        </p:nvPicPr>
        <p:blipFill>
          <a:blip r:embed="rId3"/>
          <a:stretch>
            <a:fillRect/>
          </a:stretch>
        </p:blipFill>
        <p:spPr>
          <a:xfrm>
            <a:off x="5968313" y="4793200"/>
            <a:ext cx="3546389" cy="1994844"/>
          </a:xfrm>
          <a:prstGeom prst="rect">
            <a:avLst/>
          </a:prstGeom>
        </p:spPr>
      </p:pic>
      <p:sp>
        <p:nvSpPr>
          <p:cNvPr id="10" name="ZoneTexte 9">
            <a:extLst>
              <a:ext uri="{FF2B5EF4-FFF2-40B4-BE49-F238E27FC236}">
                <a16:creationId xmlns:a16="http://schemas.microsoft.com/office/drawing/2014/main" id="{A8BB534B-7D76-7F4D-8B1A-B7C04D4FE90E}"/>
              </a:ext>
            </a:extLst>
          </p:cNvPr>
          <p:cNvSpPr txBox="1"/>
          <p:nvPr/>
        </p:nvSpPr>
        <p:spPr>
          <a:xfrm>
            <a:off x="2171838" y="1453988"/>
            <a:ext cx="8516757" cy="584775"/>
          </a:xfrm>
          <a:prstGeom prst="rect">
            <a:avLst/>
          </a:prstGeom>
          <a:noFill/>
        </p:spPr>
        <p:txBody>
          <a:bodyPr wrap="square">
            <a:spAutoFit/>
          </a:bodyPr>
          <a:lstStyle/>
          <a:p>
            <a:pPr marL="0" indent="0">
              <a:buNone/>
            </a:pPr>
            <a:r>
              <a:rPr lang="fr-FR" sz="1600" b="1" u="sng" dirty="0">
                <a:solidFill>
                  <a:srgbClr val="002060"/>
                </a:solidFill>
                <a:latin typeface="Arial" panose="020B0604020202020204" pitchFamily="34" charset="0"/>
                <a:cs typeface="Arial" panose="020B0604020202020204" pitchFamily="34" charset="0"/>
              </a:rPr>
              <a:t>LA CRÉATION D’UN PARTENARIAT  ENTRE VOTRE ÉCOLE ET LE DISTRICT ILE DE FRANCE OUEST DU LIONS CLUB INTERNATIONAL- 4/4</a:t>
            </a:r>
          </a:p>
        </p:txBody>
      </p:sp>
    </p:spTree>
    <p:extLst>
      <p:ext uri="{BB962C8B-B14F-4D97-AF65-F5344CB8AC3E}">
        <p14:creationId xmlns:p14="http://schemas.microsoft.com/office/powerpoint/2010/main" val="218844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3391E-D3B5-9F13-9D98-EE6D09BC4ED5}"/>
              </a:ext>
            </a:extLst>
          </p:cNvPr>
          <p:cNvSpPr>
            <a:spLocks noGrp="1"/>
          </p:cNvSpPr>
          <p:nvPr>
            <p:ph type="title"/>
          </p:nvPr>
        </p:nvSpPr>
        <p:spPr>
          <a:xfrm>
            <a:off x="2051222" y="502920"/>
            <a:ext cx="8652637" cy="1325563"/>
          </a:xfrm>
        </p:spPr>
        <p:txBody>
          <a:bodyPr/>
          <a:lstStyle/>
          <a:p>
            <a:r>
              <a:rPr lang="fr-FR" dirty="0">
                <a:solidFill>
                  <a:srgbClr val="002060"/>
                </a:solidFill>
              </a:rPr>
              <a:t>D’avance Merci !</a:t>
            </a:r>
          </a:p>
        </p:txBody>
      </p:sp>
      <p:sp>
        <p:nvSpPr>
          <p:cNvPr id="3" name="Espace réservé du contenu 2">
            <a:extLst>
              <a:ext uri="{FF2B5EF4-FFF2-40B4-BE49-F238E27FC236}">
                <a16:creationId xmlns:a16="http://schemas.microsoft.com/office/drawing/2014/main" id="{9DFF7F97-B1B6-5EA1-C87D-4A571369F6A4}"/>
              </a:ext>
            </a:extLst>
          </p:cNvPr>
          <p:cNvSpPr>
            <a:spLocks noGrp="1"/>
          </p:cNvSpPr>
          <p:nvPr>
            <p:ph idx="1"/>
          </p:nvPr>
        </p:nvSpPr>
        <p:spPr/>
        <p:txBody>
          <a:bodyPr/>
          <a:lstStyle/>
          <a:p>
            <a:endParaRPr lang="fr-FR" sz="2000" b="1" i="1" dirty="0">
              <a:solidFill>
                <a:srgbClr val="002060"/>
              </a:solidFill>
              <a:effectLst/>
              <a:latin typeface="Arial" panose="020B0604020202020204" pitchFamily="34" charset="0"/>
            </a:endParaRPr>
          </a:p>
          <a:p>
            <a:endParaRPr lang="fr-FR" b="1" i="1" dirty="0">
              <a:solidFill>
                <a:srgbClr val="002060"/>
              </a:solidFill>
              <a:latin typeface="Arial" panose="020B0604020202020204" pitchFamily="34" charset="0"/>
            </a:endParaRPr>
          </a:p>
          <a:p>
            <a:r>
              <a:rPr lang="fr-FR" sz="2000" b="1" i="1" dirty="0">
                <a:solidFill>
                  <a:srgbClr val="002060"/>
                </a:solidFill>
                <a:effectLst/>
                <a:latin typeface="Arial" panose="020B0604020202020204" pitchFamily="34" charset="0"/>
              </a:rPr>
              <a:t>«On ne peut aller bien loin dans la vie si l’on ne commence pas d’abord à faire quelque chose pour quelqu’un d’autre ». </a:t>
            </a:r>
          </a:p>
          <a:p>
            <a:pPr marL="0" indent="0">
              <a:buNone/>
            </a:pPr>
            <a:r>
              <a:rPr lang="fr-FR" b="1" i="1" dirty="0">
                <a:solidFill>
                  <a:srgbClr val="002060"/>
                </a:solidFill>
                <a:latin typeface="Arial" panose="020B0604020202020204" pitchFamily="34" charset="0"/>
                <a:cs typeface="Arial" panose="020B0604020202020204" pitchFamily="34" charset="0"/>
              </a:rPr>
              <a:t>   </a:t>
            </a:r>
            <a:r>
              <a:rPr lang="fr-FR" sz="1600" b="1" dirty="0">
                <a:solidFill>
                  <a:srgbClr val="002060"/>
                </a:solidFill>
                <a:latin typeface="Arial" panose="020B0604020202020204" pitchFamily="34" charset="0"/>
                <a:cs typeface="Arial" panose="020B0604020202020204" pitchFamily="34" charset="0"/>
              </a:rPr>
              <a:t>Melvin Jones, Fondateur du Lions Club International (1917)</a:t>
            </a:r>
            <a:endParaRPr lang="fr-FR" sz="1600" dirty="0">
              <a:solidFill>
                <a:srgbClr val="002060"/>
              </a:solidFill>
              <a:latin typeface="Arial" panose="020B0604020202020204" pitchFamily="34" charset="0"/>
              <a:cs typeface="Arial" panose="020B0604020202020204" pitchFamily="34" charset="0"/>
            </a:endParaRPr>
          </a:p>
          <a:p>
            <a:endParaRPr lang="fr-FR" dirty="0"/>
          </a:p>
        </p:txBody>
      </p:sp>
      <p:pic>
        <p:nvPicPr>
          <p:cNvPr id="4" name="Image 3">
            <a:extLst>
              <a:ext uri="{FF2B5EF4-FFF2-40B4-BE49-F238E27FC236}">
                <a16:creationId xmlns:a16="http://schemas.microsoft.com/office/drawing/2014/main" id="{F5107254-1FCA-5EDC-A204-BBC41D81AB99}"/>
              </a:ext>
            </a:extLst>
          </p:cNvPr>
          <p:cNvPicPr>
            <a:picLocks noChangeAspect="1"/>
          </p:cNvPicPr>
          <p:nvPr/>
        </p:nvPicPr>
        <p:blipFill>
          <a:blip r:embed="rId2"/>
          <a:stretch>
            <a:fillRect/>
          </a:stretch>
        </p:blipFill>
        <p:spPr>
          <a:xfrm>
            <a:off x="0" y="61474"/>
            <a:ext cx="2171838" cy="1789976"/>
          </a:xfrm>
          <a:prstGeom prst="rect">
            <a:avLst/>
          </a:prstGeom>
        </p:spPr>
      </p:pic>
      <p:sp>
        <p:nvSpPr>
          <p:cNvPr id="5" name="Rectangle 4">
            <a:extLst>
              <a:ext uri="{FF2B5EF4-FFF2-40B4-BE49-F238E27FC236}">
                <a16:creationId xmlns:a16="http://schemas.microsoft.com/office/drawing/2014/main" id="{021E1D21-4FF4-AD90-E7FD-D5977755F7C8}"/>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C5C8A839-3E08-12CA-C5E5-2550204B7339}"/>
              </a:ext>
            </a:extLst>
          </p:cNvPr>
          <p:cNvPicPr>
            <a:picLocks noChangeAspect="1"/>
          </p:cNvPicPr>
          <p:nvPr/>
        </p:nvPicPr>
        <p:blipFill>
          <a:blip r:embed="rId3"/>
          <a:stretch>
            <a:fillRect/>
          </a:stretch>
        </p:blipFill>
        <p:spPr>
          <a:xfrm>
            <a:off x="7154561" y="4833547"/>
            <a:ext cx="3833341" cy="1975344"/>
          </a:xfrm>
          <a:prstGeom prst="rect">
            <a:avLst/>
          </a:prstGeom>
        </p:spPr>
      </p:pic>
    </p:spTree>
    <p:extLst>
      <p:ext uri="{BB962C8B-B14F-4D97-AF65-F5344CB8AC3E}">
        <p14:creationId xmlns:p14="http://schemas.microsoft.com/office/powerpoint/2010/main" val="372460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6188277" cy="1372823"/>
          </a:xfrm>
        </p:spPr>
        <p:txBody>
          <a:bodyPr>
            <a:normAutofit/>
          </a:bodyPr>
          <a:lstStyle/>
          <a:p>
            <a:r>
              <a:rPr lang="fr-FR" dirty="0">
                <a:solidFill>
                  <a:schemeClr val="accent2">
                    <a:lumMod val="50000"/>
                  </a:schemeClr>
                </a:solidFill>
              </a:rPr>
              <a:t>Le Lions International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1807780" y="1723367"/>
            <a:ext cx="9637986" cy="4728215"/>
          </a:xfrm>
        </p:spPr>
        <p:txBody>
          <a:bodyPr>
            <a:normAutofit/>
          </a:bodyPr>
          <a:lstStyle/>
          <a:p>
            <a:pPr marL="0" indent="0">
              <a:buNone/>
            </a:pPr>
            <a:r>
              <a:rPr lang="fr-FR" sz="1600" b="1" i="0" u="none" strike="noStrike" dirty="0">
                <a:solidFill>
                  <a:schemeClr val="accent2">
                    <a:lumMod val="50000"/>
                  </a:schemeClr>
                </a:solidFill>
                <a:effectLst/>
                <a:latin typeface="Arial" panose="020B0604020202020204" pitchFamily="34" charset="0"/>
                <a:cs typeface="Arial" panose="020B0604020202020204" pitchFamily="34" charset="0"/>
              </a:rPr>
              <a:t>QUI SOMME NOUS ? </a:t>
            </a:r>
          </a:p>
          <a:p>
            <a:pPr marL="0" indent="0">
              <a:buNone/>
            </a:pPr>
            <a:r>
              <a:rPr lang="fr-FR" sz="1200" b="1" dirty="0">
                <a:solidFill>
                  <a:srgbClr val="002060"/>
                </a:solidFill>
                <a:effectLst/>
                <a:latin typeface="Arial" panose="020B0604020202020204" pitchFamily="34" charset="0"/>
                <a:cs typeface="Arial" panose="020B0604020202020204" pitchFamily="34" charset="0"/>
              </a:rPr>
              <a:t>Le Lions Clubs International est le plus grand Club Service du monde, avec ses 1 500 000 membres rassemblés dans 50 000 clubs implantés dans plus de 200 pays et territoires, dont 24 000 en France pour 1 200 clubs (au 01/01/2022). </a:t>
            </a:r>
          </a:p>
          <a:p>
            <a:pPr marL="0" indent="0">
              <a:buNone/>
            </a:pPr>
            <a:r>
              <a:rPr lang="fr-FR" sz="1200" dirty="0">
                <a:solidFill>
                  <a:srgbClr val="002060"/>
                </a:solidFill>
                <a:effectLst/>
                <a:latin typeface="Arial" panose="020B0604020202020204" pitchFamily="34" charset="0"/>
                <a:cs typeface="Arial" panose="020B0604020202020204" pitchFamily="34" charset="0"/>
              </a:rPr>
              <a:t>Les Lions financent leurs multiples actions en organisant des opérations menées par eux-mêmes. La totalité́ des résultats financiers de ces manifestations est affectée à l’œuvre définie au préalable. Les frais de fonctionnement du Lions Clubs sont entièrement couverts par les cotisations des Lions. </a:t>
            </a:r>
          </a:p>
          <a:p>
            <a:pPr marL="0" indent="0">
              <a:buNone/>
            </a:pPr>
            <a:r>
              <a:rPr lang="fr-FR" sz="1200" dirty="0">
                <a:solidFill>
                  <a:schemeClr val="accent2">
                    <a:lumMod val="50000"/>
                  </a:schemeClr>
                </a:solidFill>
                <a:latin typeface="Arial" panose="020B0604020202020204" pitchFamily="34" charset="0"/>
                <a:cs typeface="Arial" panose="020B0604020202020204" pitchFamily="34" charset="0"/>
              </a:rPr>
              <a:t>Notre</a:t>
            </a:r>
            <a:r>
              <a:rPr lang="fr-FR" sz="1100" dirty="0"/>
              <a:t> </a:t>
            </a:r>
            <a:r>
              <a:rPr lang="fr-FR" sz="1200" dirty="0">
                <a:solidFill>
                  <a:schemeClr val="accent2">
                    <a:lumMod val="50000"/>
                  </a:schemeClr>
                </a:solidFill>
                <a:latin typeface="Arial" panose="020B0604020202020204" pitchFamily="34" charset="0"/>
                <a:cs typeface="Arial" panose="020B0604020202020204" pitchFamily="34" charset="0"/>
              </a:rPr>
              <a:t>devise  :</a:t>
            </a:r>
          </a:p>
          <a:p>
            <a:pPr marL="0" indent="0" algn="ctr">
              <a:buNone/>
            </a:pPr>
            <a:r>
              <a:rPr lang="fr-FR" sz="2400" b="1" i="1" dirty="0">
                <a:solidFill>
                  <a:schemeClr val="accent2">
                    <a:lumMod val="50000"/>
                  </a:schemeClr>
                </a:solidFill>
                <a:effectLst/>
                <a:latin typeface="Arial" panose="020B0604020202020204" pitchFamily="34" charset="0"/>
                <a:cs typeface="Arial" panose="020B0604020202020204" pitchFamily="34" charset="0"/>
              </a:rPr>
              <a:t>« WE SERVE »</a:t>
            </a:r>
          </a:p>
          <a:p>
            <a:pPr marL="0" indent="0">
              <a:buNone/>
            </a:pPr>
            <a:endParaRPr lang="fr-FR" sz="1600" b="1" i="1" dirty="0">
              <a:solidFill>
                <a:schemeClr val="accent2">
                  <a:lumMod val="50000"/>
                </a:schemeClr>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2F88AF51-F1E5-1786-0C38-4EB0F1F633FD}"/>
              </a:ext>
            </a:extLst>
          </p:cNvPr>
          <p:cNvPicPr>
            <a:picLocks noChangeAspect="1"/>
          </p:cNvPicPr>
          <p:nvPr/>
        </p:nvPicPr>
        <p:blipFill>
          <a:blip r:embed="rId3"/>
          <a:stretch>
            <a:fillRect/>
          </a:stretch>
        </p:blipFill>
        <p:spPr>
          <a:xfrm>
            <a:off x="0" y="61474"/>
            <a:ext cx="2171838" cy="1789976"/>
          </a:xfrm>
          <a:prstGeom prst="rect">
            <a:avLst/>
          </a:prstGeom>
        </p:spPr>
      </p:pic>
      <p:sp>
        <p:nvSpPr>
          <p:cNvPr id="12" name="Rectangle 11">
            <a:extLst>
              <a:ext uri="{FF2B5EF4-FFF2-40B4-BE49-F238E27FC236}">
                <a16:creationId xmlns:a16="http://schemas.microsoft.com/office/drawing/2014/main" id="{CBDA293B-B4E0-CB4E-7015-3DA8433217D8}"/>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55A2FFA3-16CC-6B0B-954A-EB5C1F9EF216}"/>
              </a:ext>
            </a:extLst>
          </p:cNvPr>
          <p:cNvPicPr>
            <a:picLocks noChangeAspect="1"/>
          </p:cNvPicPr>
          <p:nvPr/>
        </p:nvPicPr>
        <p:blipFill>
          <a:blip r:embed="rId4"/>
          <a:stretch>
            <a:fillRect/>
          </a:stretch>
        </p:blipFill>
        <p:spPr>
          <a:xfrm>
            <a:off x="4760887" y="4874234"/>
            <a:ext cx="3558746" cy="1823128"/>
          </a:xfrm>
          <a:prstGeom prst="rect">
            <a:avLst/>
          </a:prstGeom>
        </p:spPr>
      </p:pic>
    </p:spTree>
    <p:extLst>
      <p:ext uri="{BB962C8B-B14F-4D97-AF65-F5344CB8AC3E}">
        <p14:creationId xmlns:p14="http://schemas.microsoft.com/office/powerpoint/2010/main" val="38760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6188277" cy="1372823"/>
          </a:xfrm>
        </p:spPr>
        <p:txBody>
          <a:bodyPr>
            <a:normAutofit/>
          </a:bodyPr>
          <a:lstStyle/>
          <a:p>
            <a:r>
              <a:rPr lang="fr-FR" dirty="0">
                <a:solidFill>
                  <a:schemeClr val="accent2">
                    <a:lumMod val="50000"/>
                  </a:schemeClr>
                </a:solidFill>
              </a:rPr>
              <a:t>Le Lions International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1807780" y="2038763"/>
            <a:ext cx="9637986" cy="4728215"/>
          </a:xfrm>
        </p:spPr>
        <p:txBody>
          <a:bodyPr>
            <a:normAutofit fontScale="25000" lnSpcReduction="20000"/>
          </a:bodyPr>
          <a:lstStyle/>
          <a:p>
            <a:pPr marL="0" indent="0">
              <a:buNone/>
            </a:pPr>
            <a:r>
              <a:rPr lang="fr-FR" sz="6400" b="1" i="0" u="none" strike="noStrike" dirty="0">
                <a:solidFill>
                  <a:schemeClr val="accent2">
                    <a:lumMod val="50000"/>
                  </a:schemeClr>
                </a:solidFill>
                <a:effectLst/>
                <a:latin typeface="Arial" panose="020B0604020202020204" pitchFamily="34" charset="0"/>
                <a:cs typeface="Arial" panose="020B0604020202020204" pitchFamily="34" charset="0"/>
              </a:rPr>
              <a:t>ENSEMBLE AU SERVICE DES AUTRES, LES LIONS COLLABORENT DANS LA CONVIVIALITE ET LE PARTAGE</a:t>
            </a:r>
          </a:p>
          <a:p>
            <a:r>
              <a:rPr lang="fr-FR" sz="4800" b="0" i="0" u="none" strike="noStrike" dirty="0">
                <a:solidFill>
                  <a:schemeClr val="accent2">
                    <a:lumMod val="50000"/>
                  </a:schemeClr>
                </a:solidFill>
                <a:effectLst/>
                <a:latin typeface="Arial" panose="020B0604020202020204" pitchFamily="34" charset="0"/>
                <a:cs typeface="Arial" panose="020B0604020202020204" pitchFamily="34" charset="0"/>
              </a:rPr>
              <a:t>Partout dans le monde, le Lions Clubs International fédère des Hommes et des Femmes dont les actions humanitaires et humanistes contribuent au bien-être de l’Humanité dans le respect de la dignité de chacun et de sa liberté.</a:t>
            </a:r>
          </a:p>
          <a:p>
            <a:r>
              <a:rPr lang="fr-FR" sz="4800" dirty="0">
                <a:solidFill>
                  <a:schemeClr val="accent2">
                    <a:lumMod val="50000"/>
                  </a:schemeClr>
                </a:solidFill>
                <a:effectLst/>
                <a:latin typeface="Arial" panose="020B0604020202020204" pitchFamily="34" charset="0"/>
                <a:cs typeface="Arial" panose="020B0604020202020204" pitchFamily="34" charset="0"/>
              </a:rPr>
              <a:t>Altruisme, éthique, générosité, gentillesse, amitié, engagement… Ils s’inscrivent dans une démarche responsable aux niveaux individuel et collectif pour relever les défis actuels, changer le monde et préparer le futur.</a:t>
            </a:r>
            <a:br>
              <a:rPr lang="fr-FR" sz="4800" dirty="0">
                <a:solidFill>
                  <a:schemeClr val="accent2">
                    <a:lumMod val="50000"/>
                  </a:schemeClr>
                </a:solidFill>
                <a:effectLst/>
                <a:latin typeface="Arial" panose="020B0604020202020204" pitchFamily="34" charset="0"/>
                <a:cs typeface="Arial" panose="020B0604020202020204" pitchFamily="34" charset="0"/>
              </a:rPr>
            </a:br>
            <a:br>
              <a:rPr lang="fr-FR" sz="4800" dirty="0">
                <a:solidFill>
                  <a:schemeClr val="accent2">
                    <a:lumMod val="50000"/>
                  </a:schemeClr>
                </a:solidFill>
                <a:effectLst/>
                <a:latin typeface="Arial" panose="020B0604020202020204" pitchFamily="34" charset="0"/>
                <a:cs typeface="Arial" panose="020B0604020202020204" pitchFamily="34" charset="0"/>
              </a:rPr>
            </a:br>
            <a:r>
              <a:rPr lang="fr-FR" sz="4800" dirty="0">
                <a:solidFill>
                  <a:schemeClr val="accent2">
                    <a:lumMod val="50000"/>
                  </a:schemeClr>
                </a:solidFill>
                <a:effectLst/>
                <a:latin typeface="Arial" panose="020B0604020202020204" pitchFamily="34" charset="0"/>
                <a:cs typeface="Arial" panose="020B0604020202020204" pitchFamily="34" charset="0"/>
              </a:rPr>
              <a:t>Devenir un Lion, c’est vivre d’une autre façon le don de soi et contribuer à développer un esprit de compréhension entre les Hommes et les peuples du monde.</a:t>
            </a:r>
            <a:br>
              <a:rPr lang="fr-FR" sz="4800" dirty="0">
                <a:solidFill>
                  <a:schemeClr val="accent2">
                    <a:lumMod val="50000"/>
                  </a:schemeClr>
                </a:solidFill>
                <a:effectLst/>
                <a:latin typeface="Arial" panose="020B0604020202020204" pitchFamily="34" charset="0"/>
                <a:cs typeface="Arial" panose="020B0604020202020204" pitchFamily="34" charset="0"/>
              </a:rPr>
            </a:br>
            <a:br>
              <a:rPr lang="fr-FR" sz="4800" dirty="0">
                <a:solidFill>
                  <a:schemeClr val="accent2">
                    <a:lumMod val="50000"/>
                  </a:schemeClr>
                </a:solidFill>
                <a:effectLst/>
                <a:latin typeface="Arial" panose="020B0604020202020204" pitchFamily="34" charset="0"/>
                <a:cs typeface="Arial" panose="020B0604020202020204" pitchFamily="34" charset="0"/>
              </a:rPr>
            </a:br>
            <a:r>
              <a:rPr lang="fr-FR" sz="4800" dirty="0">
                <a:solidFill>
                  <a:schemeClr val="accent2">
                    <a:lumMod val="50000"/>
                  </a:schemeClr>
                </a:solidFill>
                <a:effectLst/>
                <a:latin typeface="Arial" panose="020B0604020202020204" pitchFamily="34" charset="0"/>
                <a:cs typeface="Arial" panose="020B0604020202020204" pitchFamily="34" charset="0"/>
              </a:rPr>
              <a:t>La générosité est ce qui définit les Lions, et la raison pour laquelle ils servent. Un acte de générosité peut être modeste, personnel, d’importance ou profond. </a:t>
            </a:r>
            <a:r>
              <a:rPr lang="fr-FR" sz="4800" b="1" dirty="0">
                <a:solidFill>
                  <a:schemeClr val="accent2">
                    <a:lumMod val="50000"/>
                  </a:schemeClr>
                </a:solidFill>
                <a:effectLst/>
                <a:latin typeface="Arial" panose="020B0604020202020204" pitchFamily="34" charset="0"/>
                <a:cs typeface="Arial" panose="020B0604020202020204" pitchFamily="34" charset="0"/>
              </a:rPr>
              <a:t>Quand 1,5 million d’hommes et de femmes s’unissent pour servir, ces actes forment une force dynamique pour le bien.</a:t>
            </a:r>
            <a:br>
              <a:rPr lang="fr-FR" sz="4800" dirty="0">
                <a:solidFill>
                  <a:schemeClr val="accent2">
                    <a:lumMod val="50000"/>
                  </a:schemeClr>
                </a:solidFill>
                <a:effectLst/>
                <a:latin typeface="Arial" panose="020B0604020202020204" pitchFamily="34" charset="0"/>
                <a:cs typeface="Arial" panose="020B0604020202020204" pitchFamily="34" charset="0"/>
              </a:rPr>
            </a:br>
            <a:br>
              <a:rPr lang="fr-FR" sz="4800" dirty="0">
                <a:solidFill>
                  <a:schemeClr val="accent2">
                    <a:lumMod val="50000"/>
                  </a:schemeClr>
                </a:solidFill>
                <a:effectLst/>
                <a:latin typeface="Arial" panose="020B0604020202020204" pitchFamily="34" charset="0"/>
                <a:cs typeface="Arial" panose="020B0604020202020204" pitchFamily="34" charset="0"/>
              </a:rPr>
            </a:br>
            <a:r>
              <a:rPr lang="fr-FR" sz="4800" dirty="0">
                <a:solidFill>
                  <a:schemeClr val="accent2">
                    <a:lumMod val="50000"/>
                  </a:schemeClr>
                </a:solidFill>
                <a:effectLst/>
                <a:latin typeface="Arial" panose="020B0604020202020204" pitchFamily="34" charset="0"/>
                <a:cs typeface="Arial" panose="020B0604020202020204" pitchFamily="34" charset="0"/>
              </a:rPr>
              <a:t>La somme des « apports individuels » constitue, pour le Club, l’énergie potentielle à laquelle il est fait appel pour le Service, c’est à dire pour la réalisation d’actions.</a:t>
            </a:r>
          </a:p>
          <a:p>
            <a:endParaRPr lang="fr-FR" sz="4800" dirty="0">
              <a:solidFill>
                <a:schemeClr val="accent2">
                  <a:lumMod val="50000"/>
                </a:schemeClr>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2F88AF51-F1E5-1786-0C38-4EB0F1F633FD}"/>
              </a:ext>
            </a:extLst>
          </p:cNvPr>
          <p:cNvPicPr>
            <a:picLocks noChangeAspect="1"/>
          </p:cNvPicPr>
          <p:nvPr/>
        </p:nvPicPr>
        <p:blipFill>
          <a:blip r:embed="rId3"/>
          <a:stretch>
            <a:fillRect/>
          </a:stretch>
        </p:blipFill>
        <p:spPr>
          <a:xfrm>
            <a:off x="0" y="61474"/>
            <a:ext cx="2171838" cy="1789976"/>
          </a:xfrm>
          <a:prstGeom prst="rect">
            <a:avLst/>
          </a:prstGeom>
        </p:spPr>
      </p:pic>
      <p:sp>
        <p:nvSpPr>
          <p:cNvPr id="12" name="Rectangle 11">
            <a:extLst>
              <a:ext uri="{FF2B5EF4-FFF2-40B4-BE49-F238E27FC236}">
                <a16:creationId xmlns:a16="http://schemas.microsoft.com/office/drawing/2014/main" id="{CBDA293B-B4E0-CB4E-7015-3DA8433217D8}"/>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7658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8982668" cy="1372823"/>
          </a:xfrm>
        </p:spPr>
        <p:txBody>
          <a:bodyPr>
            <a:normAutofit/>
          </a:bodyPr>
          <a:lstStyle/>
          <a:p>
            <a:r>
              <a:rPr lang="fr-FR" dirty="0">
                <a:solidFill>
                  <a:schemeClr val="accent2">
                    <a:lumMod val="50000"/>
                  </a:schemeClr>
                </a:solidFill>
              </a:rPr>
              <a:t>Le Lions International : Objectifs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2297268" y="2038764"/>
            <a:ext cx="9018431" cy="3960914"/>
          </a:xfrm>
        </p:spPr>
        <p:txBody>
          <a:bodyPr>
            <a:normAutofit/>
          </a:bodyPr>
          <a:lstStyle/>
          <a:p>
            <a:pPr marL="0" indent="0">
              <a:buNone/>
            </a:pPr>
            <a:r>
              <a:rPr lang="fr-FR" sz="3700" dirty="0">
                <a:solidFill>
                  <a:schemeClr val="accent2">
                    <a:lumMod val="50000"/>
                  </a:schemeClr>
                </a:solidFill>
                <a:effectLst/>
                <a:latin typeface="Arial" panose="020B0604020202020204" pitchFamily="34" charset="0"/>
                <a:cs typeface="Arial" panose="020B0604020202020204" pitchFamily="34" charset="0"/>
              </a:rPr>
              <a:t> </a:t>
            </a:r>
            <a:endParaRPr lang="en-US" sz="2800" dirty="0">
              <a:solidFill>
                <a:schemeClr val="accent2">
                  <a:lumMod val="50000"/>
                </a:schemeClr>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636AC280-71C1-F438-1012-42AB3D83BBC2}"/>
              </a:ext>
            </a:extLst>
          </p:cNvPr>
          <p:cNvSpPr txBox="1"/>
          <p:nvPr/>
        </p:nvSpPr>
        <p:spPr>
          <a:xfrm>
            <a:off x="2207172" y="2038764"/>
            <a:ext cx="8544911" cy="4462760"/>
          </a:xfrm>
          <a:prstGeom prst="rect">
            <a:avLst/>
          </a:prstGeom>
          <a:noFill/>
        </p:spPr>
        <p:txBody>
          <a:bodyPr wrap="square" rtlCol="0">
            <a:spAutoFit/>
          </a:bodyPr>
          <a:lstStyle/>
          <a:p>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FORMER </a:t>
            </a:r>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des clubs-service connus sous le nom de Lions club, leur accorder une charte et les surveiller.</a:t>
            </a:r>
            <a:br>
              <a:rPr lang="fr-FR" sz="1200" dirty="0">
                <a:solidFill>
                  <a:schemeClr val="accent2">
                    <a:lumMod val="50000"/>
                  </a:schemeClr>
                </a:solidFill>
                <a:latin typeface="Arial" panose="020B0604020202020204" pitchFamily="34" charset="0"/>
                <a:cs typeface="Arial" panose="020B0604020202020204" pitchFamily="34" charset="0"/>
              </a:rPr>
            </a:br>
            <a:br>
              <a:rPr lang="fr-FR" sz="1200" dirty="0">
                <a:solidFill>
                  <a:schemeClr val="accent2">
                    <a:lumMod val="50000"/>
                  </a:schemeClr>
                </a:solidFill>
                <a:latin typeface="Arial" panose="020B0604020202020204" pitchFamily="34" charset="0"/>
                <a:cs typeface="Arial" panose="020B0604020202020204" pitchFamily="34" charset="0"/>
              </a:rPr>
            </a:br>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COORDONNER </a:t>
            </a:r>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les activités et standardiser l'administration des Lions clubs.</a:t>
            </a:r>
            <a:br>
              <a:rPr lang="fr-FR" sz="1200" dirty="0">
                <a:solidFill>
                  <a:schemeClr val="accent2">
                    <a:lumMod val="50000"/>
                  </a:schemeClr>
                </a:solidFill>
                <a:latin typeface="Arial" panose="020B0604020202020204" pitchFamily="34" charset="0"/>
                <a:cs typeface="Arial" panose="020B0604020202020204" pitchFamily="34" charset="0"/>
              </a:rPr>
            </a:br>
            <a:br>
              <a:rPr lang="fr-FR" sz="1200" dirty="0">
                <a:solidFill>
                  <a:schemeClr val="accent2">
                    <a:lumMod val="50000"/>
                  </a:schemeClr>
                </a:solidFill>
                <a:latin typeface="Arial" panose="020B0604020202020204" pitchFamily="34" charset="0"/>
                <a:cs typeface="Arial" panose="020B0604020202020204" pitchFamily="34" charset="0"/>
              </a:rPr>
            </a:br>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CRÉER </a:t>
            </a:r>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et développer un esprit de compréhension entre les peuples du monde.</a:t>
            </a:r>
            <a:br>
              <a:rPr lang="fr-FR" sz="1200" dirty="0">
                <a:solidFill>
                  <a:schemeClr val="accent2">
                    <a:lumMod val="50000"/>
                  </a:schemeClr>
                </a:solidFill>
                <a:latin typeface="Arial" panose="020B0604020202020204" pitchFamily="34" charset="0"/>
                <a:cs typeface="Arial" panose="020B0604020202020204" pitchFamily="34" charset="0"/>
              </a:rPr>
            </a:br>
            <a:br>
              <a:rPr lang="fr-FR" sz="1200" dirty="0">
                <a:solidFill>
                  <a:schemeClr val="accent2">
                    <a:lumMod val="50000"/>
                  </a:schemeClr>
                </a:solidFill>
                <a:latin typeface="Arial" panose="020B0604020202020204" pitchFamily="34" charset="0"/>
                <a:cs typeface="Arial" panose="020B0604020202020204" pitchFamily="34" charset="0"/>
              </a:rPr>
            </a:br>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S'INTÉRESSER </a:t>
            </a:r>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activement au bien-être civique, culturel et moral de la communauté.</a:t>
            </a:r>
            <a:br>
              <a:rPr lang="fr-FR" sz="1200" dirty="0">
                <a:solidFill>
                  <a:schemeClr val="accent2">
                    <a:lumMod val="50000"/>
                  </a:schemeClr>
                </a:solidFill>
                <a:latin typeface="Arial" panose="020B0604020202020204" pitchFamily="34" charset="0"/>
                <a:cs typeface="Arial" panose="020B0604020202020204" pitchFamily="34" charset="0"/>
              </a:rPr>
            </a:br>
            <a:br>
              <a:rPr lang="fr-FR" sz="1200" dirty="0">
                <a:solidFill>
                  <a:schemeClr val="accent2">
                    <a:lumMod val="50000"/>
                  </a:schemeClr>
                </a:solidFill>
                <a:latin typeface="Arial" panose="020B0604020202020204" pitchFamily="34" charset="0"/>
                <a:cs typeface="Arial" panose="020B0604020202020204" pitchFamily="34" charset="0"/>
              </a:rPr>
            </a:br>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UNIR </a:t>
            </a:r>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les clubs par des liens d'amitié, de bonne camaraderie et de compréhension mutuelle.</a:t>
            </a:r>
            <a:br>
              <a:rPr lang="fr-FR" sz="1200" dirty="0">
                <a:solidFill>
                  <a:schemeClr val="accent2">
                    <a:lumMod val="50000"/>
                  </a:schemeClr>
                </a:solidFill>
                <a:latin typeface="Arial" panose="020B0604020202020204" pitchFamily="34" charset="0"/>
                <a:cs typeface="Arial" panose="020B0604020202020204" pitchFamily="34" charset="0"/>
              </a:rPr>
            </a:br>
            <a:br>
              <a:rPr lang="fr-FR" sz="1200" dirty="0">
                <a:solidFill>
                  <a:schemeClr val="accent2">
                    <a:lumMod val="50000"/>
                  </a:schemeClr>
                </a:solidFill>
                <a:latin typeface="Arial" panose="020B0604020202020204" pitchFamily="34" charset="0"/>
                <a:cs typeface="Arial" panose="020B0604020202020204" pitchFamily="34" charset="0"/>
              </a:rPr>
            </a:br>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FOURNIR</a:t>
            </a:r>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 un lieu de rencontre permettant la discussion ouverte de tous les sujets d'intérêt public, sauf ceux de politique partisane et d’ordre religieux, qui ne feront pas l'objet de débats de la part des membres des clubs.</a:t>
            </a:r>
            <a:br>
              <a:rPr lang="fr-FR" sz="1200" dirty="0">
                <a:solidFill>
                  <a:schemeClr val="accent2">
                    <a:lumMod val="50000"/>
                  </a:schemeClr>
                </a:solidFill>
                <a:latin typeface="Arial" panose="020B0604020202020204" pitchFamily="34" charset="0"/>
                <a:cs typeface="Arial" panose="020B0604020202020204" pitchFamily="34" charset="0"/>
              </a:rPr>
            </a:br>
            <a:br>
              <a:rPr lang="fr-FR" sz="1200" dirty="0">
                <a:solidFill>
                  <a:schemeClr val="accent2">
                    <a:lumMod val="50000"/>
                  </a:schemeClr>
                </a:solidFill>
                <a:latin typeface="Arial" panose="020B0604020202020204" pitchFamily="34" charset="0"/>
                <a:cs typeface="Arial" panose="020B0604020202020204" pitchFamily="34" charset="0"/>
              </a:rPr>
            </a:br>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ENCOURAGER </a:t>
            </a:r>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les personnes animées de l'esprit de service à servir la communauté, sans récompense financière personnelle, et encourager la compétence et la pratique des principes moraux élevés dans le commerce, l'industrie, les professions libérales, les travaux publics et les entreprises privées.</a:t>
            </a:r>
          </a:p>
          <a:p>
            <a:endParaRPr lang="fr-FR" sz="1200" dirty="0">
              <a:solidFill>
                <a:schemeClr val="accent2">
                  <a:lumMod val="50000"/>
                </a:schemeClr>
              </a:solidFill>
              <a:latin typeface="Arial" panose="020B0604020202020204" pitchFamily="34" charset="0"/>
              <a:cs typeface="Arial" panose="020B0604020202020204" pitchFamily="34" charset="0"/>
            </a:endParaRPr>
          </a:p>
          <a:p>
            <a:endParaRPr lang="fr-FR" sz="1200" dirty="0">
              <a:solidFill>
                <a:schemeClr val="accent2">
                  <a:lumMod val="50000"/>
                </a:schemeClr>
              </a:solidFill>
              <a:latin typeface="Arial" panose="020B0604020202020204" pitchFamily="34" charset="0"/>
              <a:cs typeface="Arial" panose="020B0604020202020204" pitchFamily="34" charset="0"/>
            </a:endParaRPr>
          </a:p>
          <a:p>
            <a:endParaRPr lang="fr-FR" sz="1200" dirty="0">
              <a:solidFill>
                <a:schemeClr val="accent2">
                  <a:lumMod val="50000"/>
                </a:schemeClr>
              </a:solidFill>
              <a:latin typeface="Arial" panose="020B0604020202020204" pitchFamily="34" charset="0"/>
              <a:cs typeface="Arial" panose="020B0604020202020204" pitchFamily="34" charset="0"/>
            </a:endParaRPr>
          </a:p>
          <a:p>
            <a:r>
              <a:rPr lang="fr-FR" sz="1200" b="1" i="0" u="none" strike="noStrike" dirty="0">
                <a:solidFill>
                  <a:schemeClr val="accent2">
                    <a:lumMod val="50000"/>
                  </a:schemeClr>
                </a:solidFill>
                <a:effectLst/>
                <a:latin typeface="Arial" panose="020B0604020202020204" pitchFamily="34" charset="0"/>
                <a:cs typeface="Arial" panose="020B0604020202020204" pitchFamily="34" charset="0"/>
              </a:rPr>
              <a:t>« Chacun de notre million et demi de membres est différent. Ce sont précisément ces différences qui font notre force, qui font de nous des Lions.  ».  Jung Yul Choi, Président international.</a:t>
            </a:r>
            <a:br>
              <a:rPr lang="fr-FR" sz="1400" b="1" dirty="0">
                <a:solidFill>
                  <a:schemeClr val="accent2">
                    <a:lumMod val="50000"/>
                  </a:schemeClr>
                </a:solidFill>
                <a:effectLst/>
                <a:latin typeface="Arial" panose="020B0604020202020204" pitchFamily="34" charset="0"/>
                <a:cs typeface="Arial" panose="020B0604020202020204" pitchFamily="34" charset="0"/>
              </a:rPr>
            </a:br>
            <a:br>
              <a:rPr lang="fr-FR" sz="1000" dirty="0">
                <a:solidFill>
                  <a:schemeClr val="accent2">
                    <a:lumMod val="50000"/>
                  </a:schemeClr>
                </a:solidFill>
                <a:effectLst/>
                <a:latin typeface="Arial" panose="020B0604020202020204" pitchFamily="34" charset="0"/>
                <a:cs typeface="Arial" panose="020B0604020202020204" pitchFamily="34" charset="0"/>
              </a:rPr>
            </a:br>
            <a:endParaRPr lang="en-US" sz="1000" dirty="0">
              <a:solidFill>
                <a:schemeClr val="accent2">
                  <a:lumMod val="50000"/>
                </a:schemeClr>
              </a:solidFill>
              <a:latin typeface="Arial" panose="020B0604020202020204" pitchFamily="34" charset="0"/>
              <a:cs typeface="Arial" panose="020B0604020202020204" pitchFamily="34" charset="0"/>
            </a:endParaRPr>
          </a:p>
          <a:p>
            <a:endParaRPr lang="fr-FR" sz="1200" dirty="0">
              <a:solidFill>
                <a:schemeClr val="accent2">
                  <a:lumMod val="50000"/>
                </a:schemeClr>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79092FDE-31E0-048B-9BB9-9E7427E7C315}"/>
              </a:ext>
            </a:extLst>
          </p:cNvPr>
          <p:cNvPicPr>
            <a:picLocks noChangeAspect="1"/>
          </p:cNvPicPr>
          <p:nvPr/>
        </p:nvPicPr>
        <p:blipFill>
          <a:blip r:embed="rId2"/>
          <a:stretch>
            <a:fillRect/>
          </a:stretch>
        </p:blipFill>
        <p:spPr>
          <a:xfrm>
            <a:off x="0" y="61474"/>
            <a:ext cx="2171838" cy="1789976"/>
          </a:xfrm>
          <a:prstGeom prst="rect">
            <a:avLst/>
          </a:prstGeom>
        </p:spPr>
      </p:pic>
      <p:sp>
        <p:nvSpPr>
          <p:cNvPr id="8" name="Rectangle 7">
            <a:extLst>
              <a:ext uri="{FF2B5EF4-FFF2-40B4-BE49-F238E27FC236}">
                <a16:creationId xmlns:a16="http://schemas.microsoft.com/office/drawing/2014/main" id="{2D88396F-C23A-2AC8-9BFF-40D5EA447087}"/>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8380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8271907" cy="1372823"/>
          </a:xfrm>
        </p:spPr>
        <p:txBody>
          <a:bodyPr>
            <a:normAutofit/>
          </a:bodyPr>
          <a:lstStyle/>
          <a:p>
            <a:r>
              <a:rPr lang="fr-FR" dirty="0">
                <a:solidFill>
                  <a:schemeClr val="accent2">
                    <a:lumMod val="50000"/>
                  </a:schemeClr>
                </a:solidFill>
              </a:rPr>
              <a:t>Le Lions International, notre district Ile de France Ouest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2297268" y="2038764"/>
            <a:ext cx="9018431" cy="3960914"/>
          </a:xfrm>
        </p:spPr>
        <p:txBody>
          <a:bodyPr>
            <a:normAutofit/>
          </a:bodyPr>
          <a:lstStyle/>
          <a:p>
            <a:r>
              <a:rPr lang="en-US" sz="1200" dirty="0">
                <a:solidFill>
                  <a:srgbClr val="002060"/>
                </a:solidFill>
                <a:latin typeface="Arial" panose="020B0604020202020204" pitchFamily="34" charset="0"/>
                <a:cs typeface="Arial" panose="020B0604020202020204" pitchFamily="34" charset="0"/>
              </a:rPr>
              <a:t>80 Clubs Service , 2  Léos Clubs (18-30 ans)</a:t>
            </a:r>
          </a:p>
          <a:p>
            <a:r>
              <a:rPr lang="en-US" sz="1200" dirty="0">
                <a:solidFill>
                  <a:srgbClr val="002060"/>
                </a:solidFill>
                <a:latin typeface="Arial" panose="020B0604020202020204" pitchFamily="34" charset="0"/>
                <a:cs typeface="Arial" panose="020B0604020202020204" pitchFamily="34" charset="0"/>
              </a:rPr>
              <a:t>Répartis dans 3 départements :  Hauts de Seine, Val </a:t>
            </a:r>
            <a:r>
              <a:rPr lang="fr-FR" sz="1200" dirty="0">
                <a:solidFill>
                  <a:srgbClr val="002060"/>
                </a:solidFill>
                <a:latin typeface="Arial" panose="020B0604020202020204" pitchFamily="34" charset="0"/>
                <a:cs typeface="Arial" panose="020B0604020202020204" pitchFamily="34" charset="0"/>
              </a:rPr>
              <a:t>d’Oise</a:t>
            </a:r>
            <a:r>
              <a:rPr lang="en-US" sz="1200" dirty="0">
                <a:solidFill>
                  <a:srgbClr val="002060"/>
                </a:solidFill>
                <a:latin typeface="Arial" panose="020B0604020202020204" pitchFamily="34" charset="0"/>
                <a:cs typeface="Arial" panose="020B0604020202020204" pitchFamily="34" charset="0"/>
              </a:rPr>
              <a:t>, Yvelines</a:t>
            </a:r>
          </a:p>
          <a:p>
            <a:r>
              <a:rPr lang="en-US" sz="1200" dirty="0">
                <a:solidFill>
                  <a:srgbClr val="002060"/>
                </a:solidFill>
                <a:latin typeface="Arial" panose="020B0604020202020204" pitchFamily="34" charset="0"/>
                <a:cs typeface="Arial" panose="020B0604020202020204" pitchFamily="34" charset="0"/>
              </a:rPr>
              <a:t>Gouverneur 2023-2024 : </a:t>
            </a:r>
            <a:r>
              <a:rPr lang="en-US" sz="1200" b="1" dirty="0">
                <a:solidFill>
                  <a:srgbClr val="002060"/>
                </a:solidFill>
                <a:latin typeface="Arial" panose="020B0604020202020204" pitchFamily="34" charset="0"/>
                <a:cs typeface="Arial" panose="020B0604020202020204" pitchFamily="34" charset="0"/>
              </a:rPr>
              <a:t>Philippe CUAZ-PEROLIN</a:t>
            </a:r>
          </a:p>
        </p:txBody>
      </p:sp>
      <p:sp>
        <p:nvSpPr>
          <p:cNvPr id="4" name="ZoneTexte 3">
            <a:extLst>
              <a:ext uri="{FF2B5EF4-FFF2-40B4-BE49-F238E27FC236}">
                <a16:creationId xmlns:a16="http://schemas.microsoft.com/office/drawing/2014/main" id="{4857CC70-9FC8-BBB1-D181-0439F6E419D1}"/>
              </a:ext>
            </a:extLst>
          </p:cNvPr>
          <p:cNvSpPr txBox="1"/>
          <p:nvPr/>
        </p:nvSpPr>
        <p:spPr>
          <a:xfrm>
            <a:off x="3048000" y="-1323521"/>
            <a:ext cx="6096000" cy="1384995"/>
          </a:xfrm>
          <a:prstGeom prst="rect">
            <a:avLst/>
          </a:prstGeom>
          <a:noFill/>
        </p:spPr>
        <p:txBody>
          <a:bodyPr wrap="square">
            <a:spAutoFit/>
          </a:bodyPr>
          <a:lstStyle/>
          <a:p>
            <a:r>
              <a:rPr lang="fr-FR" sz="1800" b="0" dirty="0">
                <a:solidFill>
                  <a:srgbClr val="0F4C9C"/>
                </a:solidFill>
                <a:effectLst/>
                <a:latin typeface="rubik"/>
              </a:rPr>
              <a:t>Les objectifs du Lions</a:t>
            </a:r>
          </a:p>
          <a:p>
            <a:r>
              <a:rPr lang="fr-FR" sz="1800" b="1" dirty="0">
                <a:effectLst/>
              </a:rPr>
              <a:t>FORMER </a:t>
            </a:r>
            <a:r>
              <a:rPr lang="fr-FR" sz="1800" dirty="0">
                <a:effectLst/>
              </a:rPr>
              <a:t>des clubs-service connus sous le nom de Lions club, leur accorder une charte et les surveiller.</a:t>
            </a:r>
            <a:br>
              <a:rPr lang="fr-FR" sz="1800" dirty="0">
                <a:effectLst/>
              </a:rPr>
            </a:br>
            <a:br>
              <a:rPr lang="fr-FR" sz="1800" dirty="0">
                <a:effectLst/>
              </a:rPr>
            </a:br>
            <a:endParaRPr lang="fr-FR" sz="1200" dirty="0">
              <a:solidFill>
                <a:schemeClr val="accent2">
                  <a:lumMod val="50000"/>
                </a:schemeClr>
              </a:solidFill>
              <a:effectLst/>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BAACBF22-B8F5-AE41-DAB7-DB4EB392D86E}"/>
              </a:ext>
            </a:extLst>
          </p:cNvPr>
          <p:cNvPicPr>
            <a:picLocks noChangeAspect="1"/>
          </p:cNvPicPr>
          <p:nvPr/>
        </p:nvPicPr>
        <p:blipFill>
          <a:blip r:embed="rId4"/>
          <a:stretch>
            <a:fillRect/>
          </a:stretch>
        </p:blipFill>
        <p:spPr>
          <a:xfrm>
            <a:off x="0" y="61474"/>
            <a:ext cx="2171838" cy="1789976"/>
          </a:xfrm>
          <a:prstGeom prst="rect">
            <a:avLst/>
          </a:prstGeom>
        </p:spPr>
      </p:pic>
      <p:sp>
        <p:nvSpPr>
          <p:cNvPr id="11" name="Rectangle 10">
            <a:extLst>
              <a:ext uri="{FF2B5EF4-FFF2-40B4-BE49-F238E27FC236}">
                <a16:creationId xmlns:a16="http://schemas.microsoft.com/office/drawing/2014/main" id="{9E8A5265-9746-2135-CEDD-AF109953D95D}"/>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a:extLst>
              <a:ext uri="{FF2B5EF4-FFF2-40B4-BE49-F238E27FC236}">
                <a16:creationId xmlns:a16="http://schemas.microsoft.com/office/drawing/2014/main" id="{4AEE33EE-9520-42C2-CD8D-C76F3CF378E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85739" y="3362284"/>
            <a:ext cx="4702285" cy="3337739"/>
          </a:xfrm>
          <a:prstGeom prst="rect">
            <a:avLst/>
          </a:prstGeom>
        </p:spPr>
      </p:pic>
      <p:sp>
        <p:nvSpPr>
          <p:cNvPr id="24" name="ZoneTexte 23">
            <a:extLst>
              <a:ext uri="{FF2B5EF4-FFF2-40B4-BE49-F238E27FC236}">
                <a16:creationId xmlns:a16="http://schemas.microsoft.com/office/drawing/2014/main" id="{8C22E274-B230-DF40-5374-D36F523995EF}"/>
              </a:ext>
            </a:extLst>
          </p:cNvPr>
          <p:cNvSpPr txBox="1"/>
          <p:nvPr/>
        </p:nvSpPr>
        <p:spPr>
          <a:xfrm>
            <a:off x="8018844" y="2883871"/>
            <a:ext cx="3460583" cy="2031325"/>
          </a:xfrm>
          <a:prstGeom prst="rect">
            <a:avLst/>
          </a:prstGeom>
          <a:solidFill>
            <a:srgbClr val="FFC000"/>
          </a:solidFill>
        </p:spPr>
        <p:txBody>
          <a:bodyPr wrap="square" rtlCol="0">
            <a:spAutoFit/>
          </a:bodyPr>
          <a:lstStyle/>
          <a:p>
            <a:r>
              <a:rPr lang="fr-FR" b="1" u="sng" dirty="0">
                <a:solidFill>
                  <a:srgbClr val="002060"/>
                </a:solidFill>
                <a:latin typeface="Arial" panose="020B0604020202020204" pitchFamily="34" charset="0"/>
                <a:cs typeface="Arial" panose="020B0604020202020204" pitchFamily="34" charset="0"/>
              </a:rPr>
              <a:t>EN 2021 – 2022</a:t>
            </a:r>
          </a:p>
          <a:p>
            <a:endParaRPr lang="fr-FR"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solidFill>
                  <a:srgbClr val="002060"/>
                </a:solidFill>
                <a:latin typeface="Arial" panose="020B0604020202020204" pitchFamily="34" charset="0"/>
                <a:cs typeface="Arial" panose="020B0604020202020204" pitchFamily="34" charset="0"/>
              </a:rPr>
              <a:t>513 Actions</a:t>
            </a:r>
          </a:p>
          <a:p>
            <a:pPr marL="285750" indent="-285750">
              <a:buFont typeface="Arial" panose="020B0604020202020204" pitchFamily="34" charset="0"/>
              <a:buChar char="•"/>
            </a:pPr>
            <a:r>
              <a:rPr lang="fr-FR" b="1" dirty="0">
                <a:solidFill>
                  <a:srgbClr val="002060"/>
                </a:solidFill>
                <a:latin typeface="Arial" panose="020B0604020202020204" pitchFamily="34" charset="0"/>
                <a:cs typeface="Arial" panose="020B0604020202020204" pitchFamily="34" charset="0"/>
              </a:rPr>
              <a:t>113880 Personnes servies</a:t>
            </a:r>
          </a:p>
          <a:p>
            <a:pPr marL="285750" indent="-285750">
              <a:buFont typeface="Arial" panose="020B0604020202020204" pitchFamily="34" charset="0"/>
              <a:buChar char="•"/>
            </a:pPr>
            <a:r>
              <a:rPr lang="fr-FR" b="1" dirty="0">
                <a:solidFill>
                  <a:srgbClr val="002060"/>
                </a:solidFill>
                <a:latin typeface="Arial" panose="020B0604020202020204" pitchFamily="34" charset="0"/>
                <a:cs typeface="Arial" panose="020B0604020202020204" pitchFamily="34" charset="0"/>
              </a:rPr>
              <a:t>533 000 euros récoltés et redistribués.</a:t>
            </a:r>
          </a:p>
          <a:p>
            <a:pPr marL="285750" indent="-285750">
              <a:buFont typeface="Arial" panose="020B0604020202020204" pitchFamily="34" charset="0"/>
              <a:buChar char="•"/>
            </a:pPr>
            <a:r>
              <a:rPr lang="fr-FR" b="1" dirty="0">
                <a:solidFill>
                  <a:srgbClr val="002060"/>
                </a:solidFill>
                <a:latin typeface="Arial" panose="020B0604020202020204" pitchFamily="34" charset="0"/>
                <a:cs typeface="Arial" panose="020B0604020202020204" pitchFamily="34" charset="0"/>
              </a:rPr>
              <a:t>36474 heures de don de soi </a:t>
            </a:r>
          </a:p>
        </p:txBody>
      </p:sp>
    </p:spTree>
    <p:extLst>
      <p:ext uri="{BB962C8B-B14F-4D97-AF65-F5344CB8AC3E}">
        <p14:creationId xmlns:p14="http://schemas.microsoft.com/office/powerpoint/2010/main" val="243156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8734362" cy="1372823"/>
          </a:xfrm>
        </p:spPr>
        <p:txBody>
          <a:bodyPr>
            <a:normAutofit/>
          </a:bodyPr>
          <a:lstStyle/>
          <a:p>
            <a:r>
              <a:rPr lang="fr-FR" dirty="0">
                <a:solidFill>
                  <a:schemeClr val="accent2">
                    <a:lumMod val="50000"/>
                  </a:schemeClr>
                </a:solidFill>
              </a:rPr>
              <a:t>Les Lions du district Ile de France Ouest : Action Jeunesse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1945404" y="2038764"/>
            <a:ext cx="9784141" cy="4309484"/>
          </a:xfrm>
        </p:spPr>
        <p:txBody>
          <a:bodyPr>
            <a:normAutofit fontScale="25000" lnSpcReduction="20000"/>
          </a:bodyPr>
          <a:lstStyle/>
          <a:p>
            <a:pPr marL="0" indent="0" algn="l">
              <a:buNone/>
            </a:pPr>
            <a:r>
              <a:rPr lang="fr-FR" sz="6400" b="1" i="0" u="none" strike="noStrike" dirty="0">
                <a:solidFill>
                  <a:schemeClr val="accent2">
                    <a:lumMod val="50000"/>
                  </a:schemeClr>
                </a:solidFill>
                <a:effectLst/>
                <a:latin typeface="Arial" panose="020B0604020202020204" pitchFamily="34" charset="0"/>
                <a:cs typeface="Arial" panose="020B0604020202020204" pitchFamily="34" charset="0"/>
              </a:rPr>
              <a:t>Les Lions de notre district multiplient les actions en faveur des jeunes, de toutes conditions</a:t>
            </a:r>
            <a:r>
              <a:rPr lang="fr-FR" sz="6400" b="1" i="0" u="none" strike="noStrike" dirty="0">
                <a:solidFill>
                  <a:schemeClr val="accent2">
                    <a:lumMod val="50000"/>
                  </a:schemeClr>
                </a:solidFill>
                <a:effectLst/>
                <a:latin typeface="rubik"/>
              </a:rPr>
              <a:t>.</a:t>
            </a:r>
          </a:p>
          <a:p>
            <a:pPr algn="just"/>
            <a:br>
              <a:rPr lang="fr-FR" sz="2800" dirty="0">
                <a:solidFill>
                  <a:schemeClr val="accent2">
                    <a:lumMod val="50000"/>
                  </a:schemeClr>
                </a:solidFill>
              </a:rPr>
            </a:br>
            <a:r>
              <a:rPr lang="fr-FR" sz="4800" b="0" i="0" u="none" strike="noStrike" dirty="0">
                <a:solidFill>
                  <a:schemeClr val="accent2">
                    <a:lumMod val="50000"/>
                  </a:schemeClr>
                </a:solidFill>
                <a:effectLst/>
                <a:latin typeface="Arial" panose="020B0604020202020204" pitchFamily="34" charset="0"/>
                <a:cs typeface="Arial" panose="020B0604020202020204" pitchFamily="34" charset="0"/>
              </a:rPr>
              <a:t>Jeunes des banlieues ou en situation de handicap, petits malades, enfants issus de milieux défavorisés ou encore collégiens, lycéens, étudiants, chacun d’eux fait l’objet d’initiatives bien ciblées, au niveau national, voire international. </a:t>
            </a:r>
            <a:br>
              <a:rPr lang="fr-FR" sz="4800" dirty="0">
                <a:solidFill>
                  <a:schemeClr val="accent2">
                    <a:lumMod val="50000"/>
                  </a:schemeClr>
                </a:solidFill>
                <a:latin typeface="Arial" panose="020B0604020202020204" pitchFamily="34" charset="0"/>
                <a:cs typeface="Arial" panose="020B0604020202020204" pitchFamily="34" charset="0"/>
              </a:rPr>
            </a:br>
            <a:r>
              <a:rPr lang="fr-FR" sz="4800" b="0" i="0" u="none" strike="noStrike" dirty="0">
                <a:solidFill>
                  <a:schemeClr val="accent2">
                    <a:lumMod val="50000"/>
                  </a:schemeClr>
                </a:solidFill>
                <a:effectLst/>
                <a:latin typeface="Arial" panose="020B0604020202020204" pitchFamily="34" charset="0"/>
                <a:cs typeface="Arial" panose="020B0604020202020204" pitchFamily="34" charset="0"/>
              </a:rPr>
              <a:t>Les rencontres entre jeunes de tous pays sont encouragées, que ce soit dans les centres internationaux francophones, qui accueillent chaque année 200 jeunes, lors des universités d’été (en gestion, économie, sciences sociales ou encore en musique) ou lors des vacances en plein air, le « Young Exchange Camp » camp anglopho</a:t>
            </a:r>
            <a:r>
              <a:rPr lang="fr-FR" sz="4800" dirty="0">
                <a:solidFill>
                  <a:schemeClr val="accent2">
                    <a:lumMod val="50000"/>
                  </a:schemeClr>
                </a:solidFill>
                <a:latin typeface="Arial" panose="020B0604020202020204" pitchFamily="34" charset="0"/>
                <a:cs typeface="Arial" panose="020B0604020202020204" pitchFamily="34" charset="0"/>
              </a:rPr>
              <a:t>ne crée l’année dernière qui a réuni 14 jeunes de pays différents. </a:t>
            </a:r>
            <a:r>
              <a:rPr lang="fr-FR" sz="4800" b="0" i="0" u="none" strike="noStrike" dirty="0">
                <a:solidFill>
                  <a:schemeClr val="accent2">
                    <a:lumMod val="50000"/>
                  </a:schemeClr>
                </a:solidFill>
                <a:effectLst/>
                <a:latin typeface="Arial" panose="020B0604020202020204" pitchFamily="34" charset="0"/>
                <a:cs typeface="Arial" panose="020B0604020202020204" pitchFamily="34" charset="0"/>
              </a:rPr>
              <a:t>(</a:t>
            </a:r>
            <a:r>
              <a:rPr lang="fr-FR" sz="4800" b="0" i="0" u="none" strike="noStrike" dirty="0">
                <a:solidFill>
                  <a:srgbClr val="FF0000"/>
                </a:solidFill>
                <a:effectLst/>
                <a:latin typeface="Arial" panose="020B0604020202020204" pitchFamily="34" charset="0"/>
                <a:cs typeface="Arial" panose="020B0604020202020204" pitchFamily="34" charset="0"/>
              </a:rPr>
              <a:t>Insertion de la vidéo de Patty Hill – Yec )</a:t>
            </a:r>
            <a:endParaRPr lang="fr-FR" sz="4800" dirty="0">
              <a:solidFill>
                <a:schemeClr val="accent2">
                  <a:lumMod val="50000"/>
                </a:schemeClr>
              </a:solidFill>
              <a:latin typeface="Arial" panose="020B0604020202020204" pitchFamily="34" charset="0"/>
              <a:cs typeface="Arial" panose="020B0604020202020204" pitchFamily="34" charset="0"/>
            </a:endParaRPr>
          </a:p>
          <a:p>
            <a:pPr algn="just"/>
            <a:r>
              <a:rPr lang="fr-FR" sz="4800" b="0" i="0" u="none" strike="noStrike" dirty="0">
                <a:solidFill>
                  <a:schemeClr val="accent2">
                    <a:lumMod val="50000"/>
                  </a:schemeClr>
                </a:solidFill>
                <a:effectLst/>
                <a:latin typeface="Arial" panose="020B0604020202020204" pitchFamily="34" charset="0"/>
                <a:cs typeface="Arial" panose="020B0604020202020204" pitchFamily="34" charset="0"/>
              </a:rPr>
              <a:t>Les jeunes peuvent également participer au sein des Lycées , Collèges, enseignement primaire, et conservatoire de musique à de nombreux concours : Concours d’éloquence, Concours des affiches de la paix , Concours des affiches de l’environnement, Concours de musique : Prix européen Thomas Kuti. Nos clubs développent un véritable savoir-faire pour trouver les partenariats ad hoc (ministères, collectivités locales, sponsors privés…) afin d’optimiser la réussite des différents programmes. </a:t>
            </a:r>
            <a:br>
              <a:rPr lang="fr-FR" sz="4800" dirty="0">
                <a:solidFill>
                  <a:schemeClr val="accent2">
                    <a:lumMod val="50000"/>
                  </a:schemeClr>
                </a:solidFill>
                <a:latin typeface="Arial" panose="020B0604020202020204" pitchFamily="34" charset="0"/>
                <a:cs typeface="Arial" panose="020B0604020202020204" pitchFamily="34" charset="0"/>
              </a:rPr>
            </a:br>
            <a:br>
              <a:rPr lang="fr-FR" sz="4800" dirty="0">
                <a:solidFill>
                  <a:schemeClr val="accent2">
                    <a:lumMod val="50000"/>
                  </a:schemeClr>
                </a:solidFill>
                <a:latin typeface="Arial" panose="020B0604020202020204" pitchFamily="34" charset="0"/>
                <a:cs typeface="Arial" panose="020B0604020202020204" pitchFamily="34" charset="0"/>
              </a:rPr>
            </a:br>
            <a:r>
              <a:rPr lang="fr-FR" sz="4800" b="0" i="0" u="none" strike="noStrike" dirty="0">
                <a:solidFill>
                  <a:schemeClr val="accent2">
                    <a:lumMod val="50000"/>
                  </a:schemeClr>
                </a:solidFill>
                <a:effectLst/>
                <a:latin typeface="Arial" panose="020B0604020202020204" pitchFamily="34" charset="0"/>
                <a:cs typeface="Arial" panose="020B0604020202020204" pitchFamily="34" charset="0"/>
              </a:rPr>
              <a:t>Chaque action porte la marque des Lions et de leur éthique : solidarité, ouverture à l’autre, sens du collectif et désir d’aider son prochain. Une vision du monde que l’on retrouve chez les LEO, les clubs de jeunes de l’association où l’on apprend à « agir pour les autres » et à acquérir le sens des responsabilités</a:t>
            </a:r>
            <a:r>
              <a:rPr lang="fr-FR" sz="3600" b="0" i="0" u="none" strike="noStrike" dirty="0">
                <a:solidFill>
                  <a:schemeClr val="accent2">
                    <a:lumMod val="50000"/>
                  </a:schemeClr>
                </a:solidFill>
                <a:effectLst/>
                <a:latin typeface="Arial" panose="020B0604020202020204" pitchFamily="34" charset="0"/>
                <a:cs typeface="Arial" panose="020B0604020202020204" pitchFamily="34" charset="0"/>
              </a:rPr>
              <a:t>.</a:t>
            </a:r>
            <a:endParaRPr lang="en-US" dirty="0">
              <a:solidFill>
                <a:schemeClr val="accent2">
                  <a:lumMod val="50000"/>
                </a:schemeClr>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861D6C9E-88FF-AEE0-505E-BBEA10BF8F30}"/>
              </a:ext>
            </a:extLst>
          </p:cNvPr>
          <p:cNvPicPr>
            <a:picLocks noChangeAspect="1"/>
          </p:cNvPicPr>
          <p:nvPr/>
        </p:nvPicPr>
        <p:blipFill>
          <a:blip r:embed="rId2"/>
          <a:stretch>
            <a:fillRect/>
          </a:stretch>
        </p:blipFill>
        <p:spPr>
          <a:xfrm>
            <a:off x="0" y="61474"/>
            <a:ext cx="2171838" cy="1789976"/>
          </a:xfrm>
          <a:prstGeom prst="rect">
            <a:avLst/>
          </a:prstGeom>
        </p:spPr>
      </p:pic>
      <p:sp>
        <p:nvSpPr>
          <p:cNvPr id="4" name="Rectangle 3">
            <a:extLst>
              <a:ext uri="{FF2B5EF4-FFF2-40B4-BE49-F238E27FC236}">
                <a16:creationId xmlns:a16="http://schemas.microsoft.com/office/drawing/2014/main" id="{AE5AA872-28E4-7086-964F-9175992614F3}"/>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726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9018431" cy="1372823"/>
          </a:xfrm>
        </p:spPr>
        <p:txBody>
          <a:bodyPr>
            <a:normAutofit/>
          </a:bodyPr>
          <a:lstStyle/>
          <a:p>
            <a:r>
              <a:rPr lang="fr-FR" dirty="0">
                <a:solidFill>
                  <a:schemeClr val="accent2">
                    <a:lumMod val="50000"/>
                  </a:schemeClr>
                </a:solidFill>
              </a:rPr>
              <a:t>Les Lions du district Ile de France Ouest  «  Un Club , Une école »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1586784" y="2122847"/>
            <a:ext cx="9018431" cy="3960914"/>
          </a:xfrm>
        </p:spPr>
        <p:txBody>
          <a:bodyPr>
            <a:normAutofit/>
          </a:bodyPr>
          <a:lstStyle/>
          <a:p>
            <a:pPr algn="just"/>
            <a:r>
              <a:rPr lang="fr-FR" sz="1200" b="0" i="0" u="none" strike="noStrike" dirty="0">
                <a:solidFill>
                  <a:schemeClr val="accent2">
                    <a:lumMod val="50000"/>
                  </a:schemeClr>
                </a:solidFill>
                <a:effectLst/>
                <a:latin typeface="Arial" panose="020B0604020202020204" pitchFamily="34" charset="0"/>
                <a:cs typeface="Arial" panose="020B0604020202020204" pitchFamily="34" charset="0"/>
              </a:rPr>
              <a:t>Les Lions se mobilisent depuis des décennies pour la jeunesse, promesse d’avenir. Ils veulent transmettre leurs valeurs aux nouvelles générations, et favoriser leur ouverture à l’étranger et à la différence</a:t>
            </a:r>
            <a:r>
              <a:rPr lang="fr-FR" sz="1200" b="0" i="0" u="none" strike="noStrike" dirty="0">
                <a:solidFill>
                  <a:srgbClr val="000000"/>
                </a:solidFill>
                <a:effectLst/>
                <a:latin typeface="Rubik"/>
              </a:rPr>
              <a:t>.</a:t>
            </a:r>
          </a:p>
          <a:p>
            <a:pPr algn="just"/>
            <a:r>
              <a:rPr lang="fr-FR" sz="1200" dirty="0">
                <a:solidFill>
                  <a:schemeClr val="accent2">
                    <a:lumMod val="50000"/>
                  </a:schemeClr>
                </a:solidFill>
                <a:latin typeface="Rubik"/>
              </a:rPr>
              <a:t>Chaque club est sollicité pour nouer des contacts avec un des établissements scolaires présents dans sa ville , lui proposer  un partenariat local, lui offrant ainsi un éventail complet  des possibilités d’actions communes au sein de son « école »</a:t>
            </a:r>
          </a:p>
          <a:p>
            <a:pPr marL="400050" lvl="1" indent="-171450" algn="just">
              <a:buFont typeface="Arial" panose="020B0604020202020204" pitchFamily="34" charset="0"/>
              <a:buChar char="•"/>
            </a:pPr>
            <a:r>
              <a:rPr lang="fr-FR" sz="1200" b="0" i="0" u="none" strike="noStrike" dirty="0">
                <a:solidFill>
                  <a:schemeClr val="accent2">
                    <a:lumMod val="50000"/>
                  </a:schemeClr>
                </a:solidFill>
                <a:effectLst/>
                <a:latin typeface="Rubik"/>
              </a:rPr>
              <a:t>Participation aux différents concours. (énoncés dans la slide précédente)</a:t>
            </a:r>
          </a:p>
          <a:p>
            <a:pPr marL="400050" lvl="1" indent="-171450" algn="just">
              <a:buFont typeface="Arial" panose="020B0604020202020204" pitchFamily="34" charset="0"/>
              <a:buChar char="•"/>
            </a:pPr>
            <a:r>
              <a:rPr lang="fr-FR" sz="1200" dirty="0">
                <a:solidFill>
                  <a:schemeClr val="accent2">
                    <a:lumMod val="50000"/>
                  </a:schemeClr>
                </a:solidFill>
                <a:latin typeface="Rubik"/>
              </a:rPr>
              <a:t>Mise en place du programme Lion Quest – Prêt pour la vie </a:t>
            </a:r>
          </a:p>
          <a:p>
            <a:pPr marL="400050" lvl="1" indent="-171450" algn="just">
              <a:buFont typeface="Arial" panose="020B0604020202020204" pitchFamily="34" charset="0"/>
              <a:buChar char="•"/>
            </a:pPr>
            <a:r>
              <a:rPr lang="fr-FR" sz="1200" b="0" i="0" u="none" strike="noStrike" dirty="0">
                <a:solidFill>
                  <a:schemeClr val="accent2">
                    <a:lumMod val="50000"/>
                  </a:schemeClr>
                </a:solidFill>
                <a:effectLst/>
                <a:latin typeface="Rubik"/>
              </a:rPr>
              <a:t>Instaurer une réciprocité : Participations des élèves aux actions de banque alimentaire , Téléthon. Etc…</a:t>
            </a:r>
          </a:p>
          <a:p>
            <a:pPr lvl="1" algn="just"/>
            <a:endParaRPr lang="fr-FR" sz="1200" dirty="0">
              <a:solidFill>
                <a:schemeClr val="accent2">
                  <a:lumMod val="50000"/>
                </a:schemeClr>
              </a:solidFill>
              <a:latin typeface="Rubik"/>
            </a:endParaRPr>
          </a:p>
          <a:p>
            <a:pPr marL="400050" lvl="1" indent="-171450">
              <a:buFont typeface="Arial" panose="020B0604020202020204" pitchFamily="34" charset="0"/>
              <a:buChar char="•"/>
            </a:pPr>
            <a:endParaRPr lang="fr-FR" sz="1000" b="0" i="0" u="none" strike="noStrike" dirty="0">
              <a:solidFill>
                <a:schemeClr val="accent2">
                  <a:lumMod val="50000"/>
                </a:schemeClr>
              </a:solidFill>
              <a:effectLst/>
              <a:latin typeface="Rubik"/>
            </a:endParaRPr>
          </a:p>
          <a:p>
            <a:pPr marL="720090" lvl="3" indent="-171450"/>
            <a:r>
              <a:rPr lang="fr-FR" sz="600" dirty="0">
                <a:solidFill>
                  <a:schemeClr val="accent2">
                    <a:lumMod val="50000"/>
                  </a:schemeClr>
                </a:solidFill>
                <a:latin typeface="Rubik"/>
              </a:rPr>
              <a:t>		</a:t>
            </a:r>
            <a:endParaRPr lang="fr-FR" sz="600" b="0" i="0" u="none" strike="noStrike" dirty="0">
              <a:solidFill>
                <a:schemeClr val="accent2">
                  <a:lumMod val="50000"/>
                </a:schemeClr>
              </a:solidFill>
              <a:effectLst/>
              <a:latin typeface="Rubik"/>
            </a:endParaRPr>
          </a:p>
          <a:p>
            <a:pPr marL="0" indent="0">
              <a:buNone/>
            </a:pPr>
            <a:endParaRPr lang="en-US" dirty="0"/>
          </a:p>
        </p:txBody>
      </p:sp>
      <p:pic>
        <p:nvPicPr>
          <p:cNvPr id="3" name="Image 2">
            <a:extLst>
              <a:ext uri="{FF2B5EF4-FFF2-40B4-BE49-F238E27FC236}">
                <a16:creationId xmlns:a16="http://schemas.microsoft.com/office/drawing/2014/main" id="{5A9195D0-2611-2D34-3879-8B43B19DA33C}"/>
              </a:ext>
            </a:extLst>
          </p:cNvPr>
          <p:cNvPicPr>
            <a:picLocks noChangeAspect="1"/>
          </p:cNvPicPr>
          <p:nvPr/>
        </p:nvPicPr>
        <p:blipFill>
          <a:blip r:embed="rId2"/>
          <a:stretch>
            <a:fillRect/>
          </a:stretch>
        </p:blipFill>
        <p:spPr>
          <a:xfrm>
            <a:off x="0" y="61474"/>
            <a:ext cx="2171838" cy="1789976"/>
          </a:xfrm>
          <a:prstGeom prst="rect">
            <a:avLst/>
          </a:prstGeom>
        </p:spPr>
      </p:pic>
      <p:sp>
        <p:nvSpPr>
          <p:cNvPr id="4" name="Rectangle 3">
            <a:extLst>
              <a:ext uri="{FF2B5EF4-FFF2-40B4-BE49-F238E27FC236}">
                <a16:creationId xmlns:a16="http://schemas.microsoft.com/office/drawing/2014/main" id="{3CA76BC0-EDBC-D286-5CAC-783474945E04}"/>
              </a:ext>
            </a:extLst>
          </p:cNvPr>
          <p:cNvSpPr/>
          <p:nvPr/>
        </p:nvSpPr>
        <p:spPr>
          <a:xfrm>
            <a:off x="980887" y="2038762"/>
            <a:ext cx="193006" cy="47577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FD03BC3F-7494-7028-E052-A925616A292D}"/>
              </a:ext>
            </a:extLst>
          </p:cNvPr>
          <p:cNvPicPr>
            <a:picLocks noChangeAspect="1"/>
          </p:cNvPicPr>
          <p:nvPr/>
        </p:nvPicPr>
        <p:blipFill>
          <a:blip r:embed="rId3"/>
          <a:stretch>
            <a:fillRect/>
          </a:stretch>
        </p:blipFill>
        <p:spPr>
          <a:xfrm>
            <a:off x="1601074" y="4555695"/>
            <a:ext cx="1699172" cy="2320023"/>
          </a:xfrm>
          <a:prstGeom prst="rect">
            <a:avLst/>
          </a:prstGeom>
        </p:spPr>
      </p:pic>
      <p:pic>
        <p:nvPicPr>
          <p:cNvPr id="7" name="Image 6">
            <a:extLst>
              <a:ext uri="{FF2B5EF4-FFF2-40B4-BE49-F238E27FC236}">
                <a16:creationId xmlns:a16="http://schemas.microsoft.com/office/drawing/2014/main" id="{0E5C512D-9D0D-9B2C-EAFD-E50DEC22AC81}"/>
              </a:ext>
            </a:extLst>
          </p:cNvPr>
          <p:cNvPicPr>
            <a:picLocks noChangeAspect="1"/>
          </p:cNvPicPr>
          <p:nvPr/>
        </p:nvPicPr>
        <p:blipFill>
          <a:blip r:embed="rId4"/>
          <a:stretch>
            <a:fillRect/>
          </a:stretch>
        </p:blipFill>
        <p:spPr>
          <a:xfrm>
            <a:off x="3204300" y="4527917"/>
            <a:ext cx="1798621" cy="2354558"/>
          </a:xfrm>
          <a:prstGeom prst="rect">
            <a:avLst/>
          </a:prstGeom>
        </p:spPr>
      </p:pic>
      <p:pic>
        <p:nvPicPr>
          <p:cNvPr id="8" name="Image 7">
            <a:extLst>
              <a:ext uri="{FF2B5EF4-FFF2-40B4-BE49-F238E27FC236}">
                <a16:creationId xmlns:a16="http://schemas.microsoft.com/office/drawing/2014/main" id="{8DCFBB59-DD58-AFD0-1DE9-9BE0B4F701DE}"/>
              </a:ext>
            </a:extLst>
          </p:cNvPr>
          <p:cNvPicPr>
            <a:picLocks noChangeAspect="1"/>
          </p:cNvPicPr>
          <p:nvPr/>
        </p:nvPicPr>
        <p:blipFill>
          <a:blip r:embed="rId5"/>
          <a:stretch>
            <a:fillRect/>
          </a:stretch>
        </p:blipFill>
        <p:spPr>
          <a:xfrm>
            <a:off x="4910142" y="4555252"/>
            <a:ext cx="1699172" cy="2320022"/>
          </a:xfrm>
          <a:prstGeom prst="rect">
            <a:avLst/>
          </a:prstGeom>
        </p:spPr>
      </p:pic>
      <p:pic>
        <p:nvPicPr>
          <p:cNvPr id="10" name="Image 9" descr="Une image contenant texte, musique, cuivre&#10;&#10;Description générée automatiquement">
            <a:extLst>
              <a:ext uri="{FF2B5EF4-FFF2-40B4-BE49-F238E27FC236}">
                <a16:creationId xmlns:a16="http://schemas.microsoft.com/office/drawing/2014/main" id="{1BB15C60-6BBA-D07D-6DBD-994B0904CBAA}"/>
              </a:ext>
            </a:extLst>
          </p:cNvPr>
          <p:cNvPicPr>
            <a:picLocks noChangeAspect="1"/>
          </p:cNvPicPr>
          <p:nvPr/>
        </p:nvPicPr>
        <p:blipFill>
          <a:blip r:embed="rId6"/>
          <a:stretch>
            <a:fillRect/>
          </a:stretch>
        </p:blipFill>
        <p:spPr>
          <a:xfrm>
            <a:off x="6668957" y="4538427"/>
            <a:ext cx="1583302" cy="2320501"/>
          </a:xfrm>
          <a:prstGeom prst="rect">
            <a:avLst/>
          </a:prstGeom>
        </p:spPr>
      </p:pic>
      <p:pic>
        <p:nvPicPr>
          <p:cNvPr id="11" name="Image 10">
            <a:extLst>
              <a:ext uri="{FF2B5EF4-FFF2-40B4-BE49-F238E27FC236}">
                <a16:creationId xmlns:a16="http://schemas.microsoft.com/office/drawing/2014/main" id="{B8D54771-AAF6-DB99-58E1-AE6141E0B0D8}"/>
              </a:ext>
            </a:extLst>
          </p:cNvPr>
          <p:cNvPicPr>
            <a:picLocks noChangeAspect="1"/>
          </p:cNvPicPr>
          <p:nvPr/>
        </p:nvPicPr>
        <p:blipFill>
          <a:blip r:embed="rId7"/>
          <a:stretch>
            <a:fillRect/>
          </a:stretch>
        </p:blipFill>
        <p:spPr>
          <a:xfrm>
            <a:off x="8311902" y="4555252"/>
            <a:ext cx="1734156" cy="2320466"/>
          </a:xfrm>
          <a:prstGeom prst="rect">
            <a:avLst/>
          </a:prstGeom>
        </p:spPr>
      </p:pic>
    </p:spTree>
    <p:extLst>
      <p:ext uri="{BB962C8B-B14F-4D97-AF65-F5344CB8AC3E}">
        <p14:creationId xmlns:p14="http://schemas.microsoft.com/office/powerpoint/2010/main" val="241872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6188277" cy="1372823"/>
          </a:xfrm>
        </p:spPr>
        <p:txBody>
          <a:bodyPr>
            <a:normAutofit/>
          </a:bodyPr>
          <a:lstStyle/>
          <a:p>
            <a:r>
              <a:rPr lang="fr-FR" dirty="0">
                <a:solidFill>
                  <a:srgbClr val="002060"/>
                </a:solidFill>
              </a:rPr>
              <a:t>Notre projet commun :</a:t>
            </a:r>
          </a:p>
        </p:txBody>
      </p:sp>
      <p:pic>
        <p:nvPicPr>
          <p:cNvPr id="3" name="Image 2">
            <a:extLst>
              <a:ext uri="{FF2B5EF4-FFF2-40B4-BE49-F238E27FC236}">
                <a16:creationId xmlns:a16="http://schemas.microsoft.com/office/drawing/2014/main" id="{8ACFEA83-765C-5FF0-A680-B196DD6C63A5}"/>
              </a:ext>
            </a:extLst>
          </p:cNvPr>
          <p:cNvPicPr>
            <a:picLocks noChangeAspect="1"/>
          </p:cNvPicPr>
          <p:nvPr/>
        </p:nvPicPr>
        <p:blipFill>
          <a:blip r:embed="rId2"/>
          <a:stretch>
            <a:fillRect/>
          </a:stretch>
        </p:blipFill>
        <p:spPr>
          <a:xfrm>
            <a:off x="0" y="61474"/>
            <a:ext cx="2171838" cy="1789976"/>
          </a:xfrm>
          <a:prstGeom prst="rect">
            <a:avLst/>
          </a:prstGeom>
        </p:spPr>
      </p:pic>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1594522" y="1644113"/>
            <a:ext cx="9002956" cy="4596719"/>
          </a:xfrm>
        </p:spPr>
        <p:txBody>
          <a:bodyPr>
            <a:normAutofit/>
          </a:bodyPr>
          <a:lstStyle/>
          <a:p>
            <a:pPr marL="0" indent="0">
              <a:buNone/>
            </a:pPr>
            <a:r>
              <a:rPr lang="fr-FR" sz="1600" b="1" u="sng" dirty="0">
                <a:solidFill>
                  <a:srgbClr val="002060"/>
                </a:solidFill>
                <a:latin typeface="Arial" panose="020B0604020202020204" pitchFamily="34" charset="0"/>
                <a:cs typeface="Arial" panose="020B0604020202020204" pitchFamily="34" charset="0"/>
              </a:rPr>
              <a:t>LA CRÉATION D’UN PARTENARIAT  ENTRE VOTRE ÉCOLE ET LE DISTRICT ILE DE FRANCE OUEST DU LIONS CLUB INTERNATIONAL  1/4</a:t>
            </a:r>
          </a:p>
          <a:p>
            <a:r>
              <a:rPr lang="fr-FR" sz="1200" b="1" dirty="0">
                <a:solidFill>
                  <a:srgbClr val="002060"/>
                </a:solidFill>
                <a:latin typeface="Arial" panose="020B0604020202020204" pitchFamily="34" charset="0"/>
                <a:cs typeface="Arial" panose="020B0604020202020204" pitchFamily="34" charset="0"/>
              </a:rPr>
              <a:t>Votre spécialité </a:t>
            </a:r>
            <a:r>
              <a:rPr lang="fr-FR" sz="1600" b="1" dirty="0">
                <a:solidFill>
                  <a:srgbClr val="002060"/>
                </a:solidFill>
                <a:latin typeface="Arial" panose="020B0604020202020204" pitchFamily="34" charset="0"/>
                <a:cs typeface="Arial" panose="020B0604020202020204" pitchFamily="34" charset="0"/>
              </a:rPr>
              <a:t>: La Communication</a:t>
            </a:r>
            <a:endParaRPr lang="fr-FR" sz="1200" b="1" dirty="0">
              <a:solidFill>
                <a:srgbClr val="002060"/>
              </a:solidFill>
              <a:latin typeface="Arial" panose="020B0604020202020204" pitchFamily="34" charset="0"/>
              <a:cs typeface="Arial" panose="020B0604020202020204" pitchFamily="34" charset="0"/>
            </a:endParaRPr>
          </a:p>
          <a:p>
            <a:r>
              <a:rPr lang="fr-FR" sz="1600" b="1" dirty="0">
                <a:solidFill>
                  <a:srgbClr val="002060"/>
                </a:solidFill>
                <a:latin typeface="Arial" panose="020B0604020202020204" pitchFamily="34" charset="0"/>
                <a:cs typeface="Arial" panose="020B0604020202020204" pitchFamily="34" charset="0"/>
              </a:rPr>
              <a:t>Notre souhait </a:t>
            </a:r>
            <a:r>
              <a:rPr lang="fr-FR" sz="1200" dirty="0">
                <a:solidFill>
                  <a:srgbClr val="002060"/>
                </a:solidFill>
                <a:latin typeface="Arial" panose="020B0604020202020204" pitchFamily="34" charset="0"/>
                <a:cs typeface="Arial" panose="020B0604020202020204" pitchFamily="34" charset="0"/>
              </a:rPr>
              <a:t>: </a:t>
            </a:r>
            <a:r>
              <a:rPr lang="fr-FR" sz="1200" b="1" dirty="0">
                <a:solidFill>
                  <a:srgbClr val="002060"/>
                </a:solidFill>
                <a:latin typeface="Arial" panose="020B0604020202020204" pitchFamily="34" charset="0"/>
                <a:cs typeface="Arial" panose="020B0604020202020204" pitchFamily="34" charset="0"/>
              </a:rPr>
              <a:t>Devenir  avec votre aide la marque la mieux connue dans le domaine du service</a:t>
            </a:r>
          </a:p>
        </p:txBody>
      </p:sp>
      <p:sp>
        <p:nvSpPr>
          <p:cNvPr id="4" name="Rectangle 3">
            <a:extLst>
              <a:ext uri="{FF2B5EF4-FFF2-40B4-BE49-F238E27FC236}">
                <a16:creationId xmlns:a16="http://schemas.microsoft.com/office/drawing/2014/main" id="{8A16FF74-B5D8-4574-0C33-B16B98777A93}"/>
              </a:ext>
            </a:extLst>
          </p:cNvPr>
          <p:cNvSpPr/>
          <p:nvPr/>
        </p:nvSpPr>
        <p:spPr>
          <a:xfrm>
            <a:off x="980886" y="2038763"/>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D4CC979C-04D8-C0B1-AC25-8B90FB68962F}"/>
              </a:ext>
            </a:extLst>
          </p:cNvPr>
          <p:cNvPicPr>
            <a:picLocks noChangeAspect="1"/>
          </p:cNvPicPr>
          <p:nvPr/>
        </p:nvPicPr>
        <p:blipFill>
          <a:blip r:embed="rId3"/>
          <a:stretch>
            <a:fillRect/>
          </a:stretch>
        </p:blipFill>
        <p:spPr>
          <a:xfrm>
            <a:off x="1776248" y="3624571"/>
            <a:ext cx="7772400" cy="2616262"/>
          </a:xfrm>
          <a:prstGeom prst="rect">
            <a:avLst/>
          </a:prstGeom>
        </p:spPr>
      </p:pic>
    </p:spTree>
    <p:extLst>
      <p:ext uri="{BB962C8B-B14F-4D97-AF65-F5344CB8AC3E}">
        <p14:creationId xmlns:p14="http://schemas.microsoft.com/office/powerpoint/2010/main" val="234356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277C5-7488-4B49-F2B8-73F0D584318C}"/>
              </a:ext>
            </a:extLst>
          </p:cNvPr>
          <p:cNvSpPr>
            <a:spLocks noGrp="1"/>
          </p:cNvSpPr>
          <p:nvPr>
            <p:ph type="title"/>
          </p:nvPr>
        </p:nvSpPr>
        <p:spPr>
          <a:xfrm>
            <a:off x="2333031" y="325932"/>
            <a:ext cx="6188277" cy="1372823"/>
          </a:xfrm>
        </p:spPr>
        <p:txBody>
          <a:bodyPr>
            <a:normAutofit/>
          </a:bodyPr>
          <a:lstStyle/>
          <a:p>
            <a:r>
              <a:rPr lang="fr-FR" dirty="0">
                <a:solidFill>
                  <a:srgbClr val="002060"/>
                </a:solidFill>
              </a:rPr>
              <a:t>Notre projet commun : </a:t>
            </a:r>
          </a:p>
        </p:txBody>
      </p:sp>
      <p:sp>
        <p:nvSpPr>
          <p:cNvPr id="9" name="Content Placeholder 8">
            <a:extLst>
              <a:ext uri="{FF2B5EF4-FFF2-40B4-BE49-F238E27FC236}">
                <a16:creationId xmlns:a16="http://schemas.microsoft.com/office/drawing/2014/main" id="{836D5F32-24BE-4A5F-A095-AF84536BAB46}"/>
              </a:ext>
            </a:extLst>
          </p:cNvPr>
          <p:cNvSpPr>
            <a:spLocks noGrp="1"/>
          </p:cNvSpPr>
          <p:nvPr>
            <p:ph idx="1"/>
          </p:nvPr>
        </p:nvSpPr>
        <p:spPr>
          <a:xfrm>
            <a:off x="1594522" y="1682488"/>
            <a:ext cx="9002956" cy="4324966"/>
          </a:xfrm>
        </p:spPr>
        <p:txBody>
          <a:bodyPr>
            <a:normAutofit/>
          </a:bodyPr>
          <a:lstStyle/>
          <a:p>
            <a:pPr marL="0" indent="0">
              <a:buNone/>
            </a:pPr>
            <a:r>
              <a:rPr lang="fr-FR" sz="1600" b="1" u="sng" dirty="0">
                <a:solidFill>
                  <a:srgbClr val="002060"/>
                </a:solidFill>
                <a:latin typeface="Arial" panose="020B0604020202020204" pitchFamily="34" charset="0"/>
                <a:cs typeface="Arial" panose="020B0604020202020204" pitchFamily="34" charset="0"/>
              </a:rPr>
              <a:t>LA CRÉATION D’UN PARTENARIAT  ENTRE VOTRE ÉCOLE ET LE DISTRICT ILE DE FRANCE OUEST DU LIONS CLUB INTERNATIONAL- 2/4</a:t>
            </a:r>
          </a:p>
          <a:p>
            <a:r>
              <a:rPr lang="fr-FR" sz="1200" b="1" dirty="0">
                <a:solidFill>
                  <a:srgbClr val="002060"/>
                </a:solidFill>
                <a:latin typeface="Arial" panose="020B0604020202020204" pitchFamily="34" charset="0"/>
                <a:cs typeface="Arial" panose="020B0604020202020204" pitchFamily="34" charset="0"/>
              </a:rPr>
              <a:t>Notre spécialité : </a:t>
            </a:r>
            <a:r>
              <a:rPr lang="fr-FR" sz="1600" b="1" dirty="0">
                <a:solidFill>
                  <a:srgbClr val="002060"/>
                </a:solidFill>
                <a:latin typeface="Arial" panose="020B0604020202020204" pitchFamily="34" charset="0"/>
                <a:cs typeface="Arial" panose="020B0604020202020204" pitchFamily="34" charset="0"/>
              </a:rPr>
              <a:t>Le Service </a:t>
            </a:r>
          </a:p>
          <a:p>
            <a:r>
              <a:rPr lang="fr-FR" sz="1600" b="1" dirty="0">
                <a:solidFill>
                  <a:srgbClr val="002060"/>
                </a:solidFill>
                <a:latin typeface="Arial" panose="020B0604020202020204" pitchFamily="34" charset="0"/>
                <a:cs typeface="Arial" panose="020B0604020202020204" pitchFamily="34" charset="0"/>
              </a:rPr>
              <a:t>Votre souhait : </a:t>
            </a:r>
            <a:r>
              <a:rPr lang="fr-FR" sz="1200" b="1" dirty="0">
                <a:solidFill>
                  <a:srgbClr val="002060"/>
                </a:solidFill>
                <a:latin typeface="Arial" panose="020B0604020202020204" pitchFamily="34" charset="0"/>
                <a:cs typeface="Arial" panose="020B0604020202020204" pitchFamily="34" charset="0"/>
              </a:rPr>
              <a:t>Proposer aux étudiants de votre école des expériences inédites, novatrices leur permettant de mettre à profit les techniques de communications enseignées.</a:t>
            </a:r>
            <a:endParaRPr lang="fr-FR" sz="1600" b="1" dirty="0">
              <a:solidFill>
                <a:srgbClr val="002060"/>
              </a:solidFill>
              <a:latin typeface="Arial" panose="020B0604020202020204" pitchFamily="34" charset="0"/>
              <a:cs typeface="Arial" panose="020B0604020202020204" pitchFamily="34" charset="0"/>
            </a:endParaRPr>
          </a:p>
          <a:p>
            <a:pPr marL="0" indent="0">
              <a:buNone/>
            </a:pPr>
            <a:endParaRPr lang="fr-FR" sz="1600" b="1" dirty="0">
              <a:solidFill>
                <a:srgbClr val="002060"/>
              </a:solidFill>
              <a:latin typeface="Arial" panose="020B0604020202020204" pitchFamily="34" charset="0"/>
              <a:cs typeface="Arial" panose="020B0604020202020204" pitchFamily="34" charset="0"/>
            </a:endParaRPr>
          </a:p>
          <a:p>
            <a:pPr marL="0" indent="0">
              <a:buNone/>
            </a:pPr>
            <a:endParaRPr lang="fr-FR" sz="1200" b="1" dirty="0">
              <a:solidFill>
                <a:srgbClr val="002060"/>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8ACFEA83-765C-5FF0-A680-B196DD6C63A5}"/>
              </a:ext>
            </a:extLst>
          </p:cNvPr>
          <p:cNvPicPr>
            <a:picLocks noChangeAspect="1"/>
          </p:cNvPicPr>
          <p:nvPr/>
        </p:nvPicPr>
        <p:blipFill>
          <a:blip r:embed="rId2"/>
          <a:stretch>
            <a:fillRect/>
          </a:stretch>
        </p:blipFill>
        <p:spPr>
          <a:xfrm>
            <a:off x="0" y="71984"/>
            <a:ext cx="2171838" cy="1789976"/>
          </a:xfrm>
          <a:prstGeom prst="rect">
            <a:avLst/>
          </a:prstGeom>
        </p:spPr>
      </p:pic>
      <p:pic>
        <p:nvPicPr>
          <p:cNvPr id="5" name="Image 4">
            <a:extLst>
              <a:ext uri="{FF2B5EF4-FFF2-40B4-BE49-F238E27FC236}">
                <a16:creationId xmlns:a16="http://schemas.microsoft.com/office/drawing/2014/main" id="{5A15B702-DC0B-3310-39C5-1DF2FE9B9FFE}"/>
              </a:ext>
            </a:extLst>
          </p:cNvPr>
          <p:cNvPicPr>
            <a:picLocks noChangeAspect="1"/>
          </p:cNvPicPr>
          <p:nvPr/>
        </p:nvPicPr>
        <p:blipFill>
          <a:blip r:embed="rId3"/>
          <a:stretch>
            <a:fillRect/>
          </a:stretch>
        </p:blipFill>
        <p:spPr>
          <a:xfrm>
            <a:off x="2060027" y="3709588"/>
            <a:ext cx="7299157" cy="2956714"/>
          </a:xfrm>
          <a:prstGeom prst="rect">
            <a:avLst/>
          </a:prstGeom>
        </p:spPr>
      </p:pic>
      <p:sp>
        <p:nvSpPr>
          <p:cNvPr id="6" name="Rectangle 5">
            <a:extLst>
              <a:ext uri="{FF2B5EF4-FFF2-40B4-BE49-F238E27FC236}">
                <a16:creationId xmlns:a16="http://schemas.microsoft.com/office/drawing/2014/main" id="{EBFC1810-F6F8-96BB-6C80-5C296F3C6D95}"/>
              </a:ext>
            </a:extLst>
          </p:cNvPr>
          <p:cNvSpPr/>
          <p:nvPr/>
        </p:nvSpPr>
        <p:spPr>
          <a:xfrm>
            <a:off x="980886" y="2285899"/>
            <a:ext cx="210065" cy="427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99163839"/>
      </p:ext>
    </p:extLst>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1492</Words>
  <Application>Microsoft Macintosh PowerPoint</Application>
  <PresentationFormat>Grand écran</PresentationFormat>
  <Paragraphs>78</Paragraphs>
  <Slides>12</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Avenir Next LT Pro</vt:lpstr>
      <vt:lpstr>Calibri</vt:lpstr>
      <vt:lpstr>Modern Love</vt:lpstr>
      <vt:lpstr>Rubik</vt:lpstr>
      <vt:lpstr>Rubik</vt:lpstr>
      <vt:lpstr>Wingdings</vt:lpstr>
      <vt:lpstr>BohemianVTI</vt:lpstr>
      <vt:lpstr>  « Un Club, une école »   </vt:lpstr>
      <vt:lpstr>Le Lions International </vt:lpstr>
      <vt:lpstr>Le Lions International </vt:lpstr>
      <vt:lpstr>Le Lions International : Objectifs  </vt:lpstr>
      <vt:lpstr>Le Lions International, notre district Ile de France Ouest  </vt:lpstr>
      <vt:lpstr>Les Lions du district Ile de France Ouest : Action Jeunesse </vt:lpstr>
      <vt:lpstr>Les Lions du district Ile de France Ouest  «  Un Club , Une école » </vt:lpstr>
      <vt:lpstr>Notre projet commun :</vt:lpstr>
      <vt:lpstr>Notre projet commun : </vt:lpstr>
      <vt:lpstr>Notre projet commun :</vt:lpstr>
      <vt:lpstr>Notre projet commun :</vt:lpstr>
      <vt:lpstr>D’avance 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Un Club, une école »   </dc:title>
  <dc:creator>elizabeth.croin@wanadoo.fr</dc:creator>
  <cp:lastModifiedBy>elizabeth.croin@wanadoo.fr</cp:lastModifiedBy>
  <cp:revision>4</cp:revision>
  <dcterms:created xsi:type="dcterms:W3CDTF">2022-12-10T11:49:33Z</dcterms:created>
  <dcterms:modified xsi:type="dcterms:W3CDTF">2022-12-10T17:50:36Z</dcterms:modified>
</cp:coreProperties>
</file>