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100" r:id="rId3"/>
    <p:sldId id="1172" r:id="rId4"/>
    <p:sldId id="1256" r:id="rId5"/>
    <p:sldId id="1257" r:id="rId6"/>
    <p:sldId id="1180" r:id="rId7"/>
    <p:sldId id="1181" r:id="rId8"/>
    <p:sldId id="1186" r:id="rId9"/>
    <p:sldId id="1183" r:id="rId10"/>
    <p:sldId id="1184" r:id="rId11"/>
    <p:sldId id="1187" r:id="rId12"/>
    <p:sldId id="1179" r:id="rId13"/>
    <p:sldId id="1196" r:id="rId14"/>
    <p:sldId id="1174" r:id="rId15"/>
    <p:sldId id="1178" r:id="rId16"/>
    <p:sldId id="1201" r:id="rId17"/>
    <p:sldId id="1190" r:id="rId18"/>
    <p:sldId id="1192" r:id="rId19"/>
    <p:sldId id="124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9793" autoAdjust="0"/>
  </p:normalViewPr>
  <p:slideViewPr>
    <p:cSldViewPr snapToGrid="0">
      <p:cViewPr varScale="1">
        <p:scale>
          <a:sx n="77" d="100"/>
          <a:sy n="77" d="100"/>
        </p:scale>
        <p:origin x="12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33F25-2FE4-41EF-94B9-967B8342C8DD}"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F893A-FEBB-45EA-BD8F-CD83EBF86D48}" type="slidenum">
              <a:rPr lang="en-US" smtClean="0"/>
              <a:t>‹#›</a:t>
            </a:fld>
            <a:endParaRPr lang="en-US"/>
          </a:p>
        </p:txBody>
      </p:sp>
    </p:spTree>
    <p:extLst>
      <p:ext uri="{BB962C8B-B14F-4D97-AF65-F5344CB8AC3E}">
        <p14:creationId xmlns:p14="http://schemas.microsoft.com/office/powerpoint/2010/main" val="177946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ionsclubs.org/fr/v2/resource/download/79868057%2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a:solidFill>
                  <a:schemeClr val="tx1"/>
                </a:solidFill>
                <a:latin typeface="Arial" panose="020B0604020202020204" pitchFamily="34" charset="0"/>
                <a:ea typeface="ＭＳ Ｐゴシック" pitchFamily="34" charset="-128"/>
                <a:cs typeface="Arial" panose="020B0604020202020204" pitchFamily="34" charset="0"/>
              </a:rPr>
              <a:t>Le siège du LCI a conçu ce programme d'orientation et de formation pour les nouveaux conseillers Leo ou pour ceux qui n'ont jamais reçu de formation formelle concernant leur rôle en tant que conseiller. Bien que la formation ne couvre certainement pas tous les aspects du poste de conseiller Leo, elle fournit les outils de base pour en exercer les fonctions.</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ＭＳ Ｐゴシック" pitchFamily="34" charset="-128"/>
                <a:cs typeface="Arial" panose="020B0604020202020204" pitchFamily="34" charset="0"/>
              </a:rPr>
              <a:t>Cette formation doit être dispensée sous la direction d'un formateur Lion, tel qu'un président de commission Leo de district ou de district multiple, un conseiller de Leo club expérimenté qui connaisse les ressources et le règlement du LCI, ou un </a:t>
            </a:r>
            <a:r>
              <a:rPr lang="fr-FR" sz="1200" baseline="0">
                <a:solidFill>
                  <a:srgbClr val="FF0000"/>
                </a:solidFill>
                <a:latin typeface="Arial" panose="020B0604020202020204" pitchFamily="34" charset="0"/>
                <a:ea typeface="ＭＳ Ｐゴシック" pitchFamily="34" charset="-128"/>
                <a:cs typeface="Arial" panose="020B0604020202020204" pitchFamily="34" charset="0"/>
              </a:rPr>
              <a:t>instructeur Lions certifié </a:t>
            </a:r>
            <a:r>
              <a:rPr lang="fr-FR" sz="1200">
                <a:solidFill>
                  <a:schemeClr val="tx1"/>
                </a:solidFill>
                <a:latin typeface="Arial" panose="020B0604020202020204" pitchFamily="34" charset="0"/>
                <a:ea typeface="ＭＳ Ｐゴシック" pitchFamily="34" charset="-128"/>
                <a:cs typeface="Arial" panose="020B0604020202020204" pitchFamily="34" charset="0"/>
              </a:rPr>
              <a:t>qui connaisse bien le programme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enregistrer des données pour un Leo club, le conseiller doit sélectionner le nom du Leo club dans le menu déroulant sous « Détails de l'activité », et non sous le nom de son Lions club. Cette capture d'écran montre les options de la fonction « Planifier une activité future ». Un officiel de Leo club ne verra que le nom de son club dans cette section.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14189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Arial" pitchFamily="34" charset="0"/>
                <a:ea typeface="ＭＳ Ｐゴシック" pitchFamily="34" charset="-128"/>
              </a:rPr>
              <a:t>Tout comme un Lions club, le Leo club doit former un conseil d'administration, constitué de tous les officiels du club et de trois membres en règle élus directeurs. Le conseiller Leo doit travailler avec le conseil d'administration pour superviser les activités du club.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Les responsabilités du conseil d'administration comprennent le contrôle et la supervision des activités du club telles que la planification de projets, la croissance de l'effectif, la collecte de fonds et la formation des responsables. Le conseil d'administration doit présenter un rapport annuel de ces activités et opérations à tous les membres du Leo club et au Lions club parrain chaque année. Le conseil est également responsable de l'application du règlement du club et de l’élaboration de nouvelles règles à soumettre à l’approbation de ses membres. Il supervise les commissions et les officiels, et définit la direction du Leo club. Pour plus d'informations, rendez-vous sur la page ‘Conseillers de Leo club’, qui comporte des liens informatifs : https://www.lionsclubs.org/fr/resources-for-members/resource-center/leo-club-advisors </a:t>
            </a:r>
          </a:p>
          <a:p>
            <a:endParaRPr lang="en-US" dirty="0"/>
          </a:p>
          <a:p>
            <a:r>
              <a:rPr lang="fr-FR" dirty="0">
                <a:latin typeface="Arial" pitchFamily="34" charset="0"/>
                <a:ea typeface="ＭＳ Ｐゴシック" pitchFamily="34" charset="-128"/>
              </a:rPr>
              <a:t>Le Leo club doit se réunir régulièrement dans un lieu et à une heure convenus par les membres du club et établis dans ses statuts. Les réunions doivent avoir lieu régulièrement à un endroit qui convienne à la majorité. Les clubs devraient également se demander si la tenue de réunions en personne, en virtuel, ou en un mélange des deux modes convient mieux à leurs membres.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Les officiels du Leo club ont des responsabilités variées dans la gestion de ses réunions. Il revient au président d’ouvrir la réunion. Le secrétaire en tient le registre de présence et le procès-verbal. Le trésorier y présente le dernier rapport sur les finances de club. En tant que conseiller Leo, votre rôle est de guider les réunions et de vous assurer que chacun comprend ses responsabilités et satisfait aux attentes liées à sa fonction. Dans l'idéal, le conseiller Leo ou un représentant désigné du Lions club parrain doit être présent à toutes les réunions du Leo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En tant que conseiller Leo, vous devez participer de près à la supervision de l’élection des officiels, et agir comme arbitre en cas de question ou de divergence. Cette élection a lieu lors du quatrième trimestre de l’exercice fiscal. Les officiels élus entrent en fonction le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juillet suivant. Les clubs Étudiants peuvent tenir ces élections à une autre période de l'année pour se conformer au règlement ou calendrier officiel.</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fr-FR" sz="1200" dirty="0">
                <a:solidFill>
                  <a:schemeClr val="tx1"/>
                </a:solidFill>
                <a:latin typeface="Arial" panose="020B0604020202020204" pitchFamily="34" charset="0"/>
                <a:cs typeface="Arial" panose="020B0604020202020204" pitchFamily="34" charset="0"/>
              </a:rPr>
              <a:t>Le protocole de vote vous est présenté ici, mais tous les détails s’en trouvent au chapitre XXII du Règlement du conseil d'administration du Lions International. En cas de doute, n’hésitez pas à vous y référer.</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conseiller doit veiller à ce que chaque membre soit convenablement intronisé et que chaque année, une cérémonie d’entrée en fonction des officiels entrants ait lieu pour le transfert des responsabilités. Le guide de cérémonie d'intronisation Leo fournit un script à suivre.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ea typeface="ＭＳ Ｐゴシック" pitchFamily="34" charset="-128"/>
              </a:rPr>
              <a:t>Afin de rester en phase avec le développement continus du programme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clubs lié à sa croissance, certains frais sont perçus par le siège international et l'administration Lions locale. Ces frais reflètent le développement de ressources telles que les subventions pour la formation des responsables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le site e-</a:t>
            </a:r>
            <a:r>
              <a:rPr lang="fr-FR" sz="1200" dirty="0" err="1">
                <a:solidFill>
                  <a:schemeClr val="tx1"/>
                </a:solidFill>
                <a:latin typeface="+mn-lt"/>
                <a:ea typeface="ＭＳ Ｐゴシック" pitchFamily="34" charset="-128"/>
              </a:rPr>
              <a:t>Leoclubhouse</a:t>
            </a:r>
            <a:r>
              <a:rPr lang="fr-FR" sz="1200" dirty="0">
                <a:solidFill>
                  <a:schemeClr val="tx1"/>
                </a:solidFill>
                <a:latin typeface="+mn-lt"/>
                <a:ea typeface="ＭＳ Ｐゴシック" pitchFamily="34" charset="-128"/>
              </a:rPr>
              <a:t>, MyLCI pour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la page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sur Facebook, la refonte de la marque Leo et le matériel promotionnel.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ea typeface="ＭＳ Ｐゴシック" pitchFamily="34" charset="-128"/>
                <a:cs typeface="Arial" panose="020B0604020202020204" pitchFamily="34" charset="0"/>
              </a:rPr>
              <a:t>Les droits de charte de 100 USD sont facturés directement au Lions club parrain au moment de la création du Leo club. Sachant que le parrainage de club Leo est considéré comme activité de service de Lions club, le Lion club peut régler ses frais de parrainage à partir de son compte Administratif ou de son compte Activités. Ces frais couvrent la charte et les kits de création, qui comprennent un certificat d'organisation (charte), le kit des officiels de Leo club, le kit de parrain de Leo club et des insignes Leo pour chaque membre d'origine du Leo club.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fr-FR" sz="1200" dirty="0">
                <a:solidFill>
                  <a:schemeClr val="tx1"/>
                </a:solidFill>
                <a:latin typeface="+mn-lt"/>
                <a:ea typeface="ＭＳ Ｐゴシック" pitchFamily="34" charset="-128"/>
              </a:rPr>
              <a:t>La redevance annuelle Leo est de 100 USD par an pour chaque Leo club actif, facturé au Lions club parrain en juillet pour couvrir le matériel du programme Leo clubs, les envois postaux, la tenue des dossiers du club, les communications, les distinctions et l'assurance. </a:t>
            </a:r>
          </a:p>
          <a:p>
            <a:endParaRPr lang="en-US" sz="1200" dirty="0">
              <a:solidFill>
                <a:schemeClr val="tx1"/>
              </a:solidFill>
              <a:latin typeface="+mn-lt"/>
              <a:ea typeface="ＭＳ Ｐゴシック" pitchFamily="34" charset="-128"/>
            </a:endParaRPr>
          </a:p>
          <a:p>
            <a:r>
              <a:rPr lang="fr-FR" sz="1200" b="1" dirty="0">
                <a:solidFill>
                  <a:schemeClr val="tx1"/>
                </a:solidFill>
                <a:latin typeface="+mn-lt"/>
                <a:ea typeface="ＭＳ Ｐゴシック" pitchFamily="34" charset="-128"/>
              </a:rPr>
              <a:t>Cotisations de club et district</a:t>
            </a:r>
          </a:p>
          <a:p>
            <a:r>
              <a:rPr lang="fr-FR" sz="1200" dirty="0">
                <a:solidFill>
                  <a:schemeClr val="tx1"/>
                </a:solidFill>
                <a:latin typeface="+mn-lt"/>
                <a:ea typeface="ＭＳ Ｐゴシック" pitchFamily="34" charset="-128"/>
              </a:rPr>
              <a:t>Bien que le siège international ne perçoive pas de cotisation des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un Leo club individuel peut percevoir des cotisations ou des frais d'inscription pour compenser les dépenses liées à la redevance annuelle Leo ou autres dépenses administratives. Les cotisations de Leo clubs sont établies par chaque club et doivent être précisées dans la constitution et les statuts du club. </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Il est important de ne pas oublier que toute cotisation de Leo club doit être une somme minime et ne doit servir qu'à la couverture des dépenses administratives du club. En général, les fonds destinés aux activités et au service ne doivent pas être perçus sous forme de cotisations.</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Tout membre de Leo club n'ayant pas versé sa cotisation au club au moment d'un vote lors d'une réunion statutaire ou extraordinaire perdra son droit de vote et ne sera pas considéré en règle tant qu'il n'aura pas payé sa cotisation. </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Il est important également de noter qu’un club se trouvant dans un district ou district multiple Leo peut être sujet à des cotisations supplémentaires de sa part.</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En cas de dissolution d'un Leo club, vous devez transmettre le </a:t>
            </a:r>
            <a:r>
              <a:rPr lang="fr-FR" sz="1200" dirty="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formulaire de dissolution de Leo club (Leo-86)</a:t>
            </a:r>
            <a:r>
              <a:rPr lang="fr-FR" sz="1200" dirty="0">
                <a:solidFill>
                  <a:schemeClr val="tx1"/>
                </a:solidFill>
                <a:latin typeface="+mn-lt"/>
                <a:ea typeface="ＭＳ Ｐゴシック" pitchFamily="34" charset="-128"/>
              </a:rPr>
              <a:t> au Service Leo clubs avant le 31 octobre afin d'obtenir le remboursement de la redevance de 100 USD, au titre de l'année en cours uniquement.</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Certains Leo clubs utilisent un compte bancaire de leur Lions club parrain ; d'autres ouvrent leur propre compte sous la supervision du Lions club parrain. Si un Leo club choisit d'ouvrir un compte bancaire, deux signataires sont nécessaires : le secrétaire ou trésorier du Leo club et une personne désignée par le Lions club parrain. Le Leo ayant l'autorité de superviser ce compte doit être en mesure d'ouvrir et de co-signer un compte bancaire et de signer des chèques en conformité aux lois locales. </a:t>
            </a:r>
          </a:p>
          <a:p>
            <a:endParaRPr lang="en-US" dirty="0">
              <a:solidFill>
                <a:schemeClr val="tx1"/>
              </a:solidFill>
              <a:latin typeface="+mn-lt"/>
              <a:ea typeface="ＭＳ Ｐゴシック" pitchFamily="34" charset="-128"/>
            </a:endParaRPr>
          </a:p>
          <a:p>
            <a:r>
              <a:rPr lang="fr-FR">
                <a:solidFill>
                  <a:schemeClr val="tx1"/>
                </a:solidFill>
                <a:latin typeface="+mn-lt"/>
                <a:ea typeface="ＭＳ Ｐゴシック" pitchFamily="34" charset="-128"/>
              </a:rPr>
              <a:t>Il est important que le club ait deux fonds distincts pour l'activité administrative et la collecte de fonds. Les fonds administratifs sont destinés au fonctionnement du club et à payer les cotisations locales, selon les besoins. Le compte servant à la collecte de fonds est destiné aux activités de service du club. Avec l'accord du conseil d'administration, des fonds peuvent être transférés du compte Administratif au compte Activités. </a:t>
            </a:r>
          </a:p>
          <a:p>
            <a:endParaRPr lang="en-US" dirty="0">
              <a:solidFill>
                <a:schemeClr val="tx1"/>
              </a:solidFill>
              <a:latin typeface="+mn-lt"/>
              <a:ea typeface="ＭＳ Ｐゴシック" pitchFamily="34" charset="-128"/>
            </a:endParaRPr>
          </a:p>
          <a:p>
            <a:r>
              <a:rPr lang="fr-FR">
                <a:solidFill>
                  <a:schemeClr val="tx1"/>
                </a:solidFill>
                <a:latin typeface="+mn-lt"/>
                <a:ea typeface="ＭＳ Ｐゴシック" pitchFamily="34" charset="-128"/>
              </a:rPr>
              <a:t>Si le Leo club a un compte bancaire, la constitution et les statuts du club doivent spécifier comment il doit être géré.</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atin typeface="Arial" pitchFamily="34" charset="0"/>
                <a:ea typeface="ＭＳ Ｐゴシック" pitchFamily="34" charset="-128"/>
              </a:rPr>
              <a:t>Les informations personnelles collectées par le Lions International sont utilisées uniquement pour les activités opérationnelles : cotisations, information des membres, croissance et rétention de l'effectif, organisation des conventions et réunions, relations publiques, programmes humanitaires et annonces du LCI et de la LCIF. </a:t>
            </a:r>
          </a:p>
          <a:p>
            <a:endParaRPr lang="en-US" dirty="0">
              <a:latin typeface="Arial" pitchFamily="34" charset="0"/>
              <a:ea typeface="ＭＳ Ｐゴシック" pitchFamily="34" charset="-128"/>
            </a:endParaRPr>
          </a:p>
          <a:p>
            <a:r>
              <a:rPr lang="fr-FR">
                <a:latin typeface="Arial" pitchFamily="34" charset="0"/>
                <a:ea typeface="ＭＳ Ｐゴシック" pitchFamily="34" charset="-128"/>
              </a:rPr>
              <a:t>Nous espérons bien entendu qu'aucun préjudice ou dommage ne se produise suite à des activités des Lions ou des Leo, mais il n'en demeure pas moins que les accidents peuvent survenir et que les clubs doivent être informés de leur assurance et de leur couverture. Les Leo clubs bénéficient automatiquement de la même couverture d’assurance responsabilité civile du Lions Clubs International que celle des Lions clubs. </a:t>
            </a:r>
          </a:p>
          <a:p>
            <a:endParaRPr lang="en-US" dirty="0">
              <a:latin typeface="Arial" pitchFamily="34" charset="0"/>
              <a:ea typeface="ＭＳ Ｐゴシック" pitchFamily="34" charset="-128"/>
            </a:endParaRPr>
          </a:p>
          <a:p>
            <a:r>
              <a:rPr lang="fr-FR">
                <a:latin typeface="Arial" pitchFamily="34" charset="0"/>
                <a:ea typeface="ＭＳ Ｐゴシック" pitchFamily="34" charset="-128"/>
              </a:rPr>
              <a:t>Pour toute question sur cette police d'assurance, n'hésitez pas à vous rendre sur le site Web du LCI ou à contacter la division juridique à l’adresse 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mn-lt"/>
                <a:ea typeface="+mn-ea"/>
                <a:cs typeface="+mn-cs"/>
              </a:rPr>
              <a:t>Les couleurs officielles du programme Leo clubs sont le bleu clair, le gris, le vert et le jaune. Les emblèmes Leo et Lions sont des marques déposées du Lions International. Ils sont téléchargeables à partir du site du Lions International à l'adresse https://www.lionsclubs.org/fr/resources-for-members/resource-center/logos-and-emblems.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chemeClr val="tx1"/>
                </a:solidFill>
                <a:latin typeface="+mn-lt"/>
                <a:ea typeface="+mn-ea"/>
                <a:cs typeface="+mn-cs"/>
              </a:rPr>
              <a:t>Il existe des règles d'utilisation pour ces logos et emblèmes. Le Leo club peut utiliser les logos </a:t>
            </a:r>
            <a:r>
              <a:rPr lang="fr-FR" sz="1200" dirty="0" err="1">
                <a:solidFill>
                  <a:schemeClr val="tx1"/>
                </a:solidFill>
                <a:latin typeface="+mn-lt"/>
                <a:ea typeface="+mn-ea"/>
                <a:cs typeface="+mn-cs"/>
              </a:rPr>
              <a:t>Leos</a:t>
            </a:r>
            <a:r>
              <a:rPr lang="fr-FR" sz="1200" dirty="0">
                <a:solidFill>
                  <a:schemeClr val="tx1"/>
                </a:solidFill>
                <a:latin typeface="+mn-lt"/>
                <a:ea typeface="+mn-ea"/>
                <a:cs typeface="+mn-cs"/>
              </a:rPr>
              <a:t> sur son site Web, son papier à lettre et autre matériel imprimé. Les emblèmes ne peuvent pas être apposés sur un article vendu aux membres ou au public général à des fins de collecter des fonds. Il est important que les clubs utilisent le logo correctement et qu'ils respectent les directives de la marque Leo.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Arial" pitchFamily="34" charset="0"/>
                <a:ea typeface="ＭＳ Ｐゴシック" pitchFamily="34" charset="-128"/>
              </a:rPr>
              <a:t>Au cours de l'année, de nombreux événements ont lieu pour célébrer le programme Leo clubs et reconnaître les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pour leur contribution aux actions humanitaires du Lions Clubs International.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En octobre, les Leo clubs tiennent des campagnes de recrutement et des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sont reconnus pour avoir invité des jeunes dans le club.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 5 décembre est la date anniversaire de la création du tout premier Leo club, le 5 décembre 1957. Cette Journée internationale Leo est une journée de célébration et de promotion du programme Leo clubs.</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 mois d'avril est le mois de sensibilisation aux Leo clubs, au cours duquel on fait appel aux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et aux Lions pour faire la promotion des Leo clubs, du service qu'ils fournissent dans leurs collectivités et des opportunités de leadership offertes aux jeunes grâce à ce programme.</a:t>
            </a:r>
            <a:r>
              <a:rPr lang="fr-FR" baseline="0" dirty="0">
                <a:latin typeface="Arial" pitchFamily="34" charset="0"/>
                <a:ea typeface="ＭＳ Ｐゴシック" pitchFamily="34" charset="-128"/>
              </a:rPr>
              <a:t>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Enfin, à la fin de l'exercice fiscal, les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se rassemblent à la convention internationale, au cours de laquelle ils participent à des rencontres, des séminaires, des célébrations et des activités de service.</a:t>
            </a:r>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Note à l'instructeur : Pour l'activité facultative de fin de module pour le module 3, demandez aux participants de dire quels aspects du poste de conseiller de Leo club les préoccupent le plus. Invitez des conseillers actuels de Leo club à partager les bonnes pratiques à suivre. </a:t>
            </a:r>
          </a:p>
          <a:p>
            <a:endParaRPr lang="en-US" dirty="0">
              <a:solidFill>
                <a:schemeClr val="tx1"/>
              </a:solidFill>
              <a:latin typeface="+mn-lt"/>
            </a:endParaRPr>
          </a:p>
          <a:p>
            <a:r>
              <a:rPr lang="fr-FR">
                <a:solidFill>
                  <a:schemeClr val="tx1"/>
                </a:solidFill>
                <a:latin typeface="+mn-lt"/>
              </a:rPr>
              <a:t>Exemple : Les Lions qui se demandent comment organiser une élection d’officiels peuvent se renseigner auprès de conseillers de Leo clubs actuels sur les manières d’opérer et les plateformes de vote.</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mn-lt"/>
              </a:rPr>
              <a:t>Durée estimée : 10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b="1" dirty="0">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formation est conçue pour que les modules puissent en être présentés tous ensemble ou en tant que modules autonomes. Il est recommandé à l’instructeur d'examiner le contenu de chacune des sections et de déterminer quels modules sont les plus pertinents pour sa région. L’instructeur peut diviser tout module en plusieurs séances de formation ou en programmes de formation distincts.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Chaque module se termine par une suggestion d'activité de réflexion ou de discussion. Les activités de réflexion/discussion peuvent prendre plusieurs formes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Réflexion individuelle : encourager les participants à formuler leur réponse de manière indépendante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Discussion de groupe : utiliser un tableau-papier pour saisir les réponses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Discussions en sous-groupes : allouer du temps supplémentaire aux sous-groupes pour qu’ils discutent d'abord, puis fassent rapport de leurs idées au reste du groupe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Veuillez utiliser les estimations suivantes comme guide lors de la planification de la formation (temps d'activité basés sur une réflexion individuelle ou une discussion de groupe</a:t>
            </a:r>
            <a:r>
              <a:rPr lang="fr-FR" sz="1200">
                <a:solidFill>
                  <a:srgbClr val="FF0000"/>
                </a:solidFill>
                <a:latin typeface="Arial" panose="020B0604020202020204" pitchFamily="34" charset="0"/>
                <a:ea typeface="ＭＳ Ｐゴシック" pitchFamily="34" charset="-128"/>
                <a:cs typeface="Arial" panose="020B0604020202020204" pitchFamily="34" charset="0"/>
              </a:rPr>
              <a:t>) :</a:t>
            </a:r>
            <a:endParaRPr lang="fr-FR" sz="1200" dirty="0">
              <a:solidFill>
                <a:srgbClr val="FF0000"/>
              </a:solidFill>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ea typeface="ＭＳ Ｐゴシック" pitchFamily="34" charset="-128"/>
              </a:rPr>
              <a:t>Il est important que le conseiller Leo ait une bonne maîtrise des responsabilités et obligations administratives pour assurer la gestion du Leo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3200" dirty="0">
                <a:latin typeface="Arial" pitchFamily="34" charset="0"/>
                <a:ea typeface="ＭＳ Ｐゴシック" pitchFamily="34" charset="-128"/>
              </a:rPr>
              <a:t>Ce module traite des aspects administratifs principaux d’un Leo club :</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Rapports d’effectif</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Rapports de service</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Opérations courantes</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Frais et comptabilité </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Confidentialité, assurance et usage de la marque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tâches administratives du conseiller Leo devraient être claires.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Arial" panose="020B0604020202020204" pitchFamily="34" charset="0"/>
                <a:ea typeface="+mn-ea"/>
                <a:cs typeface="Arial" panose="020B0604020202020204" pitchFamily="34" charset="0"/>
              </a:rPr>
              <a:t>La tenue des dossiers du Leo club est l'une des premières tâches du conseiller Leo. Tout candidat doit remplir un formulaire d'affiliation Leo 50 et le soumettre au conseiller ou aux officiels du Leo club. Les informations peuvent ensuite être utilisées pour renseigner les coordonnées des membres dans MyLCI. Le Lions club parrain conserve ces formulaires dans ses archives et ne les envoie pas au siège international.</a:t>
            </a: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mn-ea"/>
                <a:cs typeface="Arial" panose="020B0604020202020204" pitchFamily="34" charset="0"/>
              </a:rPr>
              <a:t>Le formulaire d'affiliation Alpha Leo (LEO50-A) est destiné aux candidats n'ayant pas atteint l'âge de la majorité. L’un des parents ou tuteurs doit le signer.</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Le président du Lions club parrain ou son secrétaire doit faire le rapport chaque année de la présence d'un conseiller Leo, même en l'absence de modification. L’enregistrement du conseiller Leo peut se faire via MyLCI par le biais du formulaire de rapport Leo-72.  Une fois le conseiller, le président et le secrétaire enregistrés, ils peuvent se connecter à leur compte Lion et consulter MyLCI et MyLion pour y inscrire les membres du Leo club, accéder aux ressources destinées aux clubs et transmettre les rapports d'activités de service.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mn-lt"/>
                <a:ea typeface="ＭＳ Ｐゴシック" pitchFamily="34" charset="-128"/>
                <a:cs typeface="Arial" panose="020B0604020202020204" pitchFamily="34" charset="0"/>
              </a:rPr>
              <a:t>Cette transmission de données est l'une des principales responsabilités du conseiller de Leo club.</a:t>
            </a:r>
            <a:r>
              <a:rPr lang="fr-FR">
                <a:solidFill>
                  <a:schemeClr val="tx1"/>
                </a:solidFill>
                <a:latin typeface="+mn-lt"/>
                <a:ea typeface="ＭＳ Ｐゴシック" pitchFamily="34" charset="-128"/>
                <a:cs typeface="Arial" panose="020B0604020202020204" pitchFamily="34" charset="0"/>
              </a:rPr>
              <a:t> Le conseiller doit veiller à la mise à jour des listes d’officiels et d’effectif, et s’assurer de son propre enregistrement en tant que conseiller du Leo club par les officiels du Lions club l’ont officiellement nommés à ce rôle de conseiller du Leo club, de manière à recevoir toute information concernant le programme. Lorsqu'un nouveau Leo est inscrit via MyLCI, le conseiller peut télécharger sa carte d'affiliation et son certificat d'affiliation.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Voici la liste des officiels habilités à effectuer l’enregistrement des membres du Leo club dans MyLCI.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Les rapports de service Leo se font dans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MyLion</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Le numéro d'affiliation de tout Leo lui donne accès à un compte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MyLion</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(ce qui n’est pas le cas avec MyLCI). Tout membre peut concevoir un projet pour son club, mais seuls le conseiller, président ou secrétaire du Leo club peuvent l'approuver. Pourquoi ces rapports sont-ils importants ?</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faire connaître l'impact positif de l’action de votre Leo club</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aider le Lions Clubs International à mesurer la croissance et l'action des </a:t>
            </a:r>
            <a:r>
              <a:rPr lang="fr-FR" sz="1200" dirty="0" err="1">
                <a:solidFill>
                  <a:schemeClr val="tx1"/>
                </a:solidFill>
                <a:latin typeface="Arial" panose="020B0604020202020204" pitchFamily="34" charset="0"/>
                <a:ea typeface="ＭＳ Ｐゴシック"/>
                <a:cs typeface="Arial" panose="020B0604020202020204" pitchFamily="34" charset="0"/>
              </a:rPr>
              <a:t>Leos</a:t>
            </a:r>
            <a:r>
              <a:rPr lang="fr-FR" sz="1200" dirty="0">
                <a:solidFill>
                  <a:schemeClr val="tx1"/>
                </a:solidFill>
                <a:latin typeface="Arial" panose="020B0604020202020204" pitchFamily="34" charset="0"/>
                <a:ea typeface="ＭＳ Ｐゴシック"/>
                <a:cs typeface="Arial" panose="020B0604020202020204" pitchFamily="34" charset="0"/>
              </a:rPr>
              <a:t> dans le monde</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permettre la reconnaissance du travail accompli</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Voici la liste des officiels habilités à effectuer l’enregistrement des activités de service dans MyLion.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84740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4FB3-0C2A-4D87-A801-BD35F4D20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BBD38F-AA41-49DD-8D2A-2ECFE392C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027BD9-293D-499A-8BA3-0D4AB1A8F0A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29B9EB84-AE31-4054-97A9-805F478BE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9BF2-AB9B-4C9A-A658-DF455D023B6B}"/>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22123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0740-AC3C-4755-B70F-1CE7E8B1A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F2AC7-CB41-495A-B5AC-C6DBEA340E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CE6B1-05C1-4B1E-AD68-6DF128EAC2E1}"/>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F2C4EE7E-3000-40D6-B61C-1FC66CCF5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2865F-AC49-4231-9818-818369164E1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5509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9E1D9-7E38-401F-BFAB-22232B872B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7BF9C-4DDF-4904-8F90-5C32D2047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D169-771F-4AEF-8AD7-6B951EC0478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5381335B-0C61-4E96-BD72-C8806D8D3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28D42-0361-4EC6-A003-4A9906EEC02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874405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4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32D2-5592-4D6D-920F-84512FB81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C0136-48EF-4A3A-9C18-F2F175711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95A1A-C26E-48DE-AC73-9684E233878C}"/>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8A76CCD9-F2ED-4DA8-AEDF-B553553C7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109AE-9629-4D64-9A57-CC32E724093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11354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836A-5C94-4C97-89E5-36032A8C9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C70A9-417E-4220-92E8-4C3ECAF38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323F8-DBAF-4836-B907-D420AFD84B5F}"/>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A3FD4331-AD1B-4DC0-8BDA-CCA30D0CE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4276E-BD6C-460F-BF9B-C6EF2ACE910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18131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BE55-731F-45F9-A6D0-89AD1E8642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8BF93-CB9C-438D-B30E-1DF323E18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D7C87-DA62-4FD9-A678-878DF37D4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1C5B40-EB04-40DE-ACCB-0D22FEAA0C6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C5C0445C-CECC-40BF-AE8A-EED49CA6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56654-AA1F-4CD9-997D-3CF788C86CB8}"/>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2151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1FB9-1D37-4180-A216-62F8B8F29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B39C0-FD83-40BB-BC04-A12D8BD19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AA10E-D32B-4423-A6C7-29AAEC041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7C68D-B0AC-4F11-8B16-78384DE26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8495B-AE66-471C-8DCC-B7A01745AB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5BF95-E9B8-47F6-AC40-0B66BD819EE0}"/>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8" name="Footer Placeholder 7">
            <a:extLst>
              <a:ext uri="{FF2B5EF4-FFF2-40B4-BE49-F238E27FC236}">
                <a16:creationId xmlns:a16="http://schemas.microsoft.com/office/drawing/2014/main" id="{759D4D85-A0D4-4698-864A-734C654EF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ECC9A1-9660-46A5-92F1-7E41E3D81452}"/>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15677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925A-971C-4E26-9AE2-B828093754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B600C-7D89-4313-B5DE-C8665125180C}"/>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4" name="Footer Placeholder 3">
            <a:extLst>
              <a:ext uri="{FF2B5EF4-FFF2-40B4-BE49-F238E27FC236}">
                <a16:creationId xmlns:a16="http://schemas.microsoft.com/office/drawing/2014/main" id="{82EA2DF4-3D49-4918-B928-9E8642FBA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6BE70B-5A1D-4D84-8D14-DC1DE78914BC}"/>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05313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5A79F-4DDD-42B9-8E6D-C182B2922D42}"/>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3" name="Footer Placeholder 2">
            <a:extLst>
              <a:ext uri="{FF2B5EF4-FFF2-40B4-BE49-F238E27FC236}">
                <a16:creationId xmlns:a16="http://schemas.microsoft.com/office/drawing/2014/main" id="{1E1DA159-5E3E-4805-A0B9-092A0AB65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390FC-1786-4F3D-9FA4-B5A28C4FAC05}"/>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58479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90D5-46FF-46B2-9EC2-90D879E18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2DDFB-187B-4B2C-8B18-D6ED92FA7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26227-AA53-4043-860F-80CACFECE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61F2E-2253-498F-BCA3-1C6F76E752A1}"/>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38D1A347-31A0-4989-ACFC-284D573A0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CF666-9A8E-4034-909A-3759FF2D6AF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90687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5D70-C1A4-496D-A1E2-2742A9CF4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6A912-57F3-4C9F-924F-FB25A3E90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B1F15A-A711-4B2E-ABE9-574C72CF8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56F33-4137-43C7-9055-6EFF9A3007E0}"/>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43049C2A-22E4-4049-B5FC-6369798F9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4936D-948B-43DD-957F-7E327941829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41964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2EBD8-7818-4A4F-A413-A55BE66DB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5F550-8122-489D-8C06-DDA531CA3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DF8E1-B6E5-4743-95C4-2683731AE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27ABB6B1-4063-4B55-8FE4-3ADDACF52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D4AA0-4171-4B7E-BA02-07B00DA9D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18408-2B52-4FF8-A5EB-618EE8605377}" type="slidenum">
              <a:rPr lang="en-US" smtClean="0"/>
              <a:t>‹#›</a:t>
            </a:fld>
            <a:endParaRPr lang="en-US"/>
          </a:p>
        </p:txBody>
      </p:sp>
    </p:spTree>
    <p:extLst>
      <p:ext uri="{BB962C8B-B14F-4D97-AF65-F5344CB8AC3E}">
        <p14:creationId xmlns:p14="http://schemas.microsoft.com/office/powerpoint/2010/main" val="65354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hyperlink" Target="https://www.lionsclubs.org/fr/v2/resource/download/121082261" TargetMode="External"/><Relationship Id="rId5"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hyperlink" Target="https://cdn2.webdamdb.com/md_cfd6pGwzbN81.jpg.pdf?v=1" TargetMode="Externa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hyperlink" Target="https://www.lionsclubs.org/resources/79868316" TargetMode="External"/><Relationship Id="rId11" Type="http://schemas.openxmlformats.org/officeDocument/2006/relationships/image" Target="../media/image9.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0.png"/><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fr-FR" sz="4000" b="1" dirty="0">
                <a:solidFill>
                  <a:srgbClr val="55565A"/>
                </a:solidFill>
                <a:latin typeface="Arial Black" panose="020B0604020202020204" pitchFamily="34" charset="0"/>
                <a:cs typeface="Arial" panose="020B0604020202020204" pitchFamily="34" charset="0"/>
              </a:rPr>
              <a:t>Orientation et formation de conseiller de Leo club</a:t>
            </a:r>
          </a:p>
          <a:p>
            <a:r>
              <a:rPr lang="fr-FR" sz="2800" dirty="0">
                <a:solidFill>
                  <a:srgbClr val="00AC69"/>
                </a:solidFill>
                <a:latin typeface="Arial" panose="020B0604020202020204" pitchFamily="34" charset="0"/>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du service via </a:t>
            </a:r>
            <a:r>
              <a:rPr lang="fr-FR" sz="3200" b="1">
                <a:solidFill>
                  <a:srgbClr val="00AC69"/>
                </a:solidFill>
                <a:latin typeface="Arial" panose="020B0604020202020204" pitchFamily="34" charset="0"/>
                <a:cs typeface="Arial" panose="020B0604020202020204" pitchFamily="34" charset="0"/>
              </a:rPr>
              <a:t>MyLion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1200329"/>
          </a:xfrm>
          <a:prstGeom prst="rect">
            <a:avLst/>
          </a:prstGeom>
          <a:noFill/>
        </p:spPr>
        <p:txBody>
          <a:bodyPr wrap="square" rtlCol="0">
            <a:spAutoFit/>
          </a:bodyPr>
          <a:lstStyle/>
          <a:p>
            <a:pPr algn="ctr"/>
            <a:r>
              <a:rPr lang="fr-FR" b="1">
                <a:latin typeface="Arial" panose="020B0604020202020204" pitchFamily="34" charset="0"/>
                <a:cs typeface="Arial" panose="020B0604020202020204" pitchFamily="34" charset="0"/>
              </a:rPr>
              <a:t>Dans le menu déroulant sous Club, sélectionnez le nom du Leo club</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Officiels de Leo club</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fr-FR" sz="2400" b="1" u="sng">
                <a:solidFill>
                  <a:srgbClr val="00AC69"/>
                </a:solidFill>
                <a:latin typeface="Arial" panose="020B0604020202020204" pitchFamily="34" charset="0"/>
                <a:cs typeface="Arial" panose="020B0604020202020204" pitchFamily="34" charset="0"/>
              </a:rPr>
              <a:t>Conseil d’administration</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Président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Vice-président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Secrétaire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Trésorier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Conseiller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Trois directeurs de Leo club</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fr-FR" sz="2400" b="1" u="sng">
                <a:solidFill>
                  <a:srgbClr val="00AC69"/>
                </a:solidFill>
                <a:latin typeface="Arial" panose="020B0604020202020204" pitchFamily="34" charset="0"/>
                <a:cs typeface="Arial" panose="020B0604020202020204" pitchFamily="34" charset="0"/>
              </a:rPr>
              <a:t>Réunions</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Réunions régulières à l'heure et au lieu convenus par les membres du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Déterminez si des réunions en présentiel, en virtuel ou hybrides vous conviennent le mieux.</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3"/>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377940"/>
            <a:ext cx="5757043" cy="7109639"/>
          </a:xfrm>
          <a:prstGeom prst="rect">
            <a:avLst/>
          </a:prstGeom>
          <a:noFill/>
        </p:spPr>
        <p:txBody>
          <a:bodyPr wrap="square" rtlCol="0">
            <a:spAutoFit/>
          </a:bodyPr>
          <a:lstStyle/>
          <a:p>
            <a:pPr marL="0" indent="0" eaLnBrk="1" hangingPunct="1">
              <a:buFont typeface="Arial" pitchFamily="34" charset="0"/>
              <a:buNone/>
              <a:defRPr/>
            </a:pPr>
            <a:r>
              <a:rPr lang="fr-FR" sz="3200" b="1" dirty="0">
                <a:solidFill>
                  <a:srgbClr val="616262"/>
                </a:solidFill>
                <a:latin typeface="Arial" panose="020B0604020202020204" pitchFamily="34" charset="0"/>
                <a:cs typeface="Arial" panose="020B0604020202020204" pitchFamily="34" charset="0"/>
              </a:rPr>
              <a:t>Élection des officiels </a:t>
            </a:r>
            <a:br>
              <a:rPr lang="fr-FR" sz="3200" b="1" dirty="0">
                <a:solidFill>
                  <a:srgbClr val="616262"/>
                </a:solidFill>
                <a:latin typeface="Arial" panose="020B0604020202020204" pitchFamily="34" charset="0"/>
                <a:cs typeface="Arial" panose="020B0604020202020204" pitchFamily="34" charset="0"/>
              </a:rPr>
            </a:br>
            <a:r>
              <a:rPr lang="fr-FR" sz="3200" b="1" dirty="0">
                <a:solidFill>
                  <a:srgbClr val="616262"/>
                </a:solidFill>
                <a:latin typeface="Arial" panose="020B0604020202020204" pitchFamily="34" charset="0"/>
                <a:cs typeface="Arial" panose="020B0604020202020204" pitchFamily="34" charset="0"/>
              </a:rPr>
              <a:t>de Leo club</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Cette élection a lieu lors du </a:t>
            </a:r>
            <a:r>
              <a:rPr lang="fr-FR" sz="2400" b="1" dirty="0">
                <a:solidFill>
                  <a:srgbClr val="00AC69"/>
                </a:solidFill>
                <a:latin typeface="Arial" panose="020B0604020202020204" pitchFamily="34" charset="0"/>
                <a:cs typeface="Arial" panose="020B0604020202020204" pitchFamily="34" charset="0"/>
              </a:rPr>
              <a:t>quatrième trimestre de l’exercice fiscal</a:t>
            </a:r>
            <a:r>
              <a:rPr lang="fr-FR" sz="2400" dirty="0">
                <a:solidFill>
                  <a:srgbClr val="616262"/>
                </a:solidFill>
                <a:latin typeface="Arial" panose="020B0604020202020204" pitchFamily="34" charset="0"/>
                <a:cs typeface="Arial" panose="020B0604020202020204" pitchFamily="34" charset="0"/>
              </a:rPr>
              <a:t>. </a:t>
            </a:r>
            <a:br>
              <a:rPr lang="fr-FR" sz="2400" dirty="0">
                <a:solidFill>
                  <a:srgbClr val="616262"/>
                </a:solidFill>
                <a:latin typeface="Arial" panose="020B0604020202020204" pitchFamily="34" charset="0"/>
                <a:cs typeface="Arial" panose="020B0604020202020204" pitchFamily="34" charset="0"/>
              </a:rPr>
            </a:br>
            <a:r>
              <a:rPr lang="fr-FR" sz="2400" dirty="0">
                <a:solidFill>
                  <a:srgbClr val="616262"/>
                </a:solidFill>
                <a:latin typeface="Arial" panose="020B0604020202020204" pitchFamily="34" charset="0"/>
                <a:cs typeface="Arial" panose="020B0604020202020204" pitchFamily="34" charset="0"/>
              </a:rPr>
              <a:t>Les officiels élus entrent en fonction le </a:t>
            </a:r>
            <a:br>
              <a:rPr lang="fr-FR" sz="2400" dirty="0">
                <a:solidFill>
                  <a:srgbClr val="616262"/>
                </a:solidFill>
                <a:latin typeface="Arial" panose="020B0604020202020204" pitchFamily="34" charset="0"/>
                <a:cs typeface="Arial" panose="020B0604020202020204" pitchFamily="34" charset="0"/>
              </a:rPr>
            </a:br>
            <a:r>
              <a:rPr lang="fr-FR" sz="2400" b="1" dirty="0">
                <a:solidFill>
                  <a:srgbClr val="00AC69"/>
                </a:solidFill>
                <a:latin typeface="Arial" panose="020B0604020202020204" pitchFamily="34" charset="0"/>
                <a:cs typeface="Arial" panose="020B0604020202020204" pitchFamily="34" charset="0"/>
              </a:rPr>
              <a:t>1</a:t>
            </a:r>
            <a:r>
              <a:rPr lang="fr-FR" sz="2400" b="1" baseline="30000" dirty="0">
                <a:solidFill>
                  <a:srgbClr val="00AC69"/>
                </a:solidFill>
                <a:latin typeface="Arial" panose="020B0604020202020204" pitchFamily="34" charset="0"/>
                <a:cs typeface="Arial" panose="020B0604020202020204" pitchFamily="34" charset="0"/>
              </a:rPr>
              <a:t>er</a:t>
            </a:r>
            <a:r>
              <a:rPr lang="fr-FR" sz="2400" b="1" dirty="0">
                <a:solidFill>
                  <a:srgbClr val="00AC69"/>
                </a:solidFill>
                <a:latin typeface="Arial" panose="020B0604020202020204" pitchFamily="34" charset="0"/>
                <a:cs typeface="Arial" panose="020B0604020202020204" pitchFamily="34" charset="0"/>
              </a:rPr>
              <a:t> juillet</a:t>
            </a:r>
            <a:r>
              <a:rPr lang="fr-FR" sz="2400" dirty="0">
                <a:solidFill>
                  <a:srgbClr val="616262"/>
                </a:solidFill>
                <a:latin typeface="Arial" panose="020B0604020202020204" pitchFamily="34" charset="0"/>
                <a:cs typeface="Arial" panose="020B0604020202020204" pitchFamily="34" charset="0"/>
              </a:rPr>
              <a:t> suivant.</a:t>
            </a:r>
            <a:r>
              <a:rPr lang="fr-FR" sz="2400" b="1" dirty="0">
                <a:solidFill>
                  <a:srgbClr val="00AC69"/>
                </a:solidFill>
                <a:latin typeface="Arial" panose="020B0604020202020204" pitchFamily="34" charset="0"/>
                <a:cs typeface="Arial" panose="020B0604020202020204" pitchFamily="34" charset="0"/>
              </a:rPr>
              <a:t>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fr-FR" sz="2400" b="1" u="sng" dirty="0">
                <a:solidFill>
                  <a:srgbClr val="616262"/>
                </a:solidFill>
                <a:latin typeface="Arial" panose="020B0604020202020204" pitchFamily="34" charset="0"/>
                <a:cs typeface="Arial" panose="020B0604020202020204" pitchFamily="34" charset="0"/>
              </a:rPr>
              <a:t>Protocole :</a:t>
            </a:r>
          </a:p>
          <a:p>
            <a:pPr marL="347472" lvl="1" indent="-347472" eaLnBrk="1" hangingPunct="1">
              <a:buFont typeface="Arial" pitchFamily="34" charset="0"/>
              <a:buChar char="•"/>
            </a:pPr>
            <a:r>
              <a:rPr lang="fr-FR" sz="2400" dirty="0">
                <a:solidFill>
                  <a:srgbClr val="616262"/>
                </a:solidFill>
                <a:latin typeface="Arial" panose="020B0604020202020204" pitchFamily="34" charset="0"/>
                <a:cs typeface="Arial" panose="020B0604020202020204" pitchFamily="34" charset="0"/>
              </a:rPr>
              <a:t>Les nominations de candidats doivent se faire par écrit ou annoncées en séance.</a:t>
            </a:r>
          </a:p>
          <a:p>
            <a:pPr marL="347472" lvl="1" indent="-347472" eaLnBrk="1" hangingPunct="1">
              <a:buFont typeface="Arial" pitchFamily="34" charset="0"/>
              <a:buChar char="•"/>
            </a:pPr>
            <a:r>
              <a:rPr lang="fr-FR" sz="2400" dirty="0">
                <a:solidFill>
                  <a:srgbClr val="616262"/>
                </a:solidFill>
                <a:latin typeface="Arial" panose="020B0604020202020204" pitchFamily="34" charset="0"/>
                <a:cs typeface="Arial" panose="020B0604020202020204" pitchFamily="34" charset="0"/>
              </a:rPr>
              <a:t>Le vote se tient à bulletin secret.</a:t>
            </a:r>
          </a:p>
          <a:p>
            <a:pPr marL="347472" lvl="1" indent="-347472" eaLnBrk="1" hangingPunct="1">
              <a:buFont typeface="Arial" pitchFamily="34" charset="0"/>
              <a:buChar char="•"/>
            </a:pPr>
            <a:r>
              <a:rPr lang="fr-FR" sz="2400" dirty="0">
                <a:solidFill>
                  <a:srgbClr val="616262"/>
                </a:solidFill>
                <a:latin typeface="Arial" panose="020B0604020202020204" pitchFamily="34" charset="0"/>
                <a:ea typeface="ＭＳ Ｐゴシック" pitchFamily="34" charset="-128"/>
                <a:cs typeface="Arial" panose="020B0604020202020204" pitchFamily="34" charset="0"/>
              </a:rPr>
              <a:t>Pour être élu, un candidat</a:t>
            </a:r>
            <a:r>
              <a:rPr lang="fr-FR" sz="2400" dirty="0">
                <a:solidFill>
                  <a:srgbClr val="616262"/>
                </a:solidFill>
              </a:rPr>
              <a:t> </a:t>
            </a:r>
            <a:r>
              <a:rPr lang="fr-FR" sz="2400" dirty="0">
                <a:solidFill>
                  <a:srgbClr val="616262"/>
                </a:solidFill>
                <a:latin typeface="Arial" panose="020B0604020202020204" pitchFamily="34" charset="0"/>
                <a:cs typeface="Arial" panose="020B0604020202020204" pitchFamily="34" charset="0"/>
              </a:rPr>
              <a:t>doit recevoir la majorité des votes exprimés par les membres présents et en règle</a:t>
            </a:r>
            <a:r>
              <a:rPr lang="fr-FR" sz="2400" dirty="0">
                <a:solidFill>
                  <a:srgbClr val="616262"/>
                </a:solidFill>
              </a:rPr>
              <a:t>.</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6"/>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7"/>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fontScale="9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616262"/>
                </a:solidFill>
                <a:latin typeface="Arial" panose="020B0604020202020204" pitchFamily="34" charset="0"/>
                <a:cs typeface="Arial" panose="020B0604020202020204" pitchFamily="34" charset="0"/>
              </a:rPr>
              <a:t>Prise de fonction des officiels et intronisation des nouveaux membres</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2308324"/>
          </a:xfrm>
          <a:prstGeom prst="rect">
            <a:avLst/>
          </a:prstGeom>
          <a:noFill/>
        </p:spPr>
        <p:txBody>
          <a:bodyPr wrap="square" rtlCol="0">
            <a:spAutoFit/>
          </a:bodyPr>
          <a:lstStyle/>
          <a:p>
            <a:pPr eaLnBrk="1" hangingPunct="1">
              <a:defRPr/>
            </a:pPr>
            <a:r>
              <a:rPr lang="fr-FR" sz="2400">
                <a:solidFill>
                  <a:srgbClr val="616262"/>
                </a:solidFill>
                <a:latin typeface="Arial" panose="020B0604020202020204" pitchFamily="34" charset="0"/>
                <a:cs typeface="Arial" panose="020B0604020202020204" pitchFamily="34" charset="0"/>
              </a:rPr>
              <a:t>L'arrivée de nouveaux membres et officiels est une partie essentielle du parcours d’un Leo club. Référez-vous au guide de</a:t>
            </a:r>
            <a:r>
              <a:rPr lang="fr-FR" sz="2400">
                <a:solidFill>
                  <a:srgbClr val="81827C"/>
                </a:solidFill>
                <a:latin typeface="Arial" panose="020B0604020202020204" pitchFamily="34" charset="0"/>
                <a:cs typeface="Arial" panose="020B0604020202020204" pitchFamily="34" charset="0"/>
              </a:rPr>
              <a:t> </a:t>
            </a:r>
            <a:r>
              <a:rPr lang="fr-FR" sz="2400">
                <a:solidFill>
                  <a:srgbClr val="00AC6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Cérémonie d'intronisation Leo</a:t>
            </a:r>
            <a:r>
              <a:rPr lang="fr-FR" sz="2400">
                <a:solidFill>
                  <a:srgbClr val="81827C"/>
                </a:solidFill>
                <a:latin typeface="Arial" panose="020B0604020202020204" pitchFamily="34" charset="0"/>
                <a:cs typeface="Arial" panose="020B0604020202020204" pitchFamily="34" charset="0"/>
              </a:rPr>
              <a:t> </a:t>
            </a:r>
            <a:r>
              <a:rPr lang="fr-FR" sz="2400">
                <a:solidFill>
                  <a:srgbClr val="616262"/>
                </a:solidFill>
                <a:latin typeface="Arial" panose="020B0604020202020204" pitchFamily="34" charset="0"/>
                <a:cs typeface="Arial" panose="020B0604020202020204" pitchFamily="34" charset="0"/>
              </a:rPr>
              <a:t>pour plus de détails.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spid="_x0000_s2052" name="Acrobat Document" r:id="rId7" imgW="3886052" imgH="5029200" progId="AcroExch.Document.DC">
                  <p:embed/>
                </p:oleObj>
              </mc:Choice>
              <mc:Fallback>
                <p:oleObj name="Acrobat Document" r:id="rId7" imgW="3886052" imgH="5029200" progId="AcroExch.Document.DC">
                  <p:embed/>
                  <p:pic>
                    <p:nvPicPr>
                      <p:cNvPr id="3" name="Object 2">
                        <a:extLst>
                          <a:ext uri="{FF2B5EF4-FFF2-40B4-BE49-F238E27FC236}">
                            <a16:creationId xmlns:a16="http://schemas.microsoft.com/office/drawing/2014/main" id="{D1D4CCB7-2869-4F37-8B1A-40DD89659A7B}"/>
                          </a:ext>
                        </a:extLst>
                      </p:cNvPr>
                      <p:cNvPicPr/>
                      <p:nvPr/>
                    </p:nvPicPr>
                    <p:blipFill>
                      <a:blip r:embed="rId8"/>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Droits à régler</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556358" cy="4832092"/>
          </a:xfrm>
          <a:prstGeom prst="rect">
            <a:avLst/>
          </a:prstGeom>
          <a:noFill/>
        </p:spPr>
        <p:txBody>
          <a:bodyPr wrap="square" rtlCol="0">
            <a:spAutoFit/>
          </a:bodyPr>
          <a:lstStyle/>
          <a:p>
            <a:pPr>
              <a:defRPr/>
            </a:pPr>
            <a:r>
              <a:rPr lang="fr-FR" sz="2400" b="1" dirty="0">
                <a:solidFill>
                  <a:srgbClr val="616262"/>
                </a:solidFill>
                <a:latin typeface="Arial" panose="020B0604020202020204" pitchFamily="34" charset="0"/>
                <a:cs typeface="Arial" panose="020B0604020202020204" pitchFamily="34" charset="0"/>
              </a:rPr>
              <a:t>Cotisations internationales</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Frais de création</a:t>
            </a:r>
            <a:r>
              <a:rPr lang="fr-FR" sz="2400" dirty="0">
                <a:solidFill>
                  <a:srgbClr val="616262"/>
                </a:solidFill>
                <a:latin typeface="Arial" panose="020B0604020202020204" pitchFamily="34" charset="0"/>
                <a:cs typeface="Arial" panose="020B0604020202020204" pitchFamily="34" charset="0"/>
              </a:rPr>
              <a:t> de 100 USD : coût de traitement et des kits de création de club.</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Redevance annuelle Leo </a:t>
            </a:r>
            <a:r>
              <a:rPr lang="fr-FR" sz="2400" dirty="0">
                <a:solidFill>
                  <a:srgbClr val="616262"/>
                </a:solidFill>
                <a:latin typeface="Arial" panose="020B0604020202020204" pitchFamily="34" charset="0"/>
                <a:cs typeface="Arial" panose="020B0604020202020204" pitchFamily="34" charset="0"/>
              </a:rPr>
              <a:t>de 100 USD : frais administratifs facturés en juillet.</a:t>
            </a:r>
          </a:p>
          <a:p>
            <a:pPr>
              <a:defRPr/>
            </a:pPr>
            <a:r>
              <a:rPr lang="fr-FR" sz="2400" dirty="0">
                <a:solidFill>
                  <a:srgbClr val="616262"/>
                </a:solidFill>
                <a:latin typeface="Arial" panose="020B0604020202020204" pitchFamily="34" charset="0"/>
                <a:cs typeface="Arial" panose="020B0604020202020204" pitchFamily="34" charset="0"/>
              </a:rPr>
              <a:t>	</a:t>
            </a:r>
            <a:r>
              <a:rPr lang="fr-FR" sz="2400" dirty="0">
                <a:solidFill>
                  <a:srgbClr val="00AC69"/>
                </a:solidFill>
                <a:latin typeface="Arial" panose="020B0604020202020204" pitchFamily="34" charset="0"/>
                <a:cs typeface="Arial" panose="020B0604020202020204" pitchFamily="34" charset="0"/>
              </a:rPr>
              <a:t>Payés par le Lions club parrain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fr-FR" sz="2400" b="1" dirty="0">
                <a:solidFill>
                  <a:srgbClr val="616262"/>
                </a:solidFill>
                <a:latin typeface="Arial" panose="020B0604020202020204" pitchFamily="34" charset="0"/>
                <a:cs typeface="Arial" panose="020B0604020202020204" pitchFamily="34" charset="0"/>
              </a:rPr>
              <a:t>Cotisations de club/district</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Cotisation au niveau du Leo club :</a:t>
            </a:r>
            <a:r>
              <a:rPr lang="fr-FR" sz="2400" dirty="0">
                <a:solidFill>
                  <a:srgbClr val="00AC69"/>
                </a:solidFill>
                <a:latin typeface="Arial" panose="020B0604020202020204" pitchFamily="34" charset="0"/>
                <a:cs typeface="Arial" panose="020B0604020202020204" pitchFamily="34" charset="0"/>
              </a:rPr>
              <a:t> </a:t>
            </a:r>
            <a:r>
              <a:rPr lang="fr-FR" sz="2400" dirty="0">
                <a:solidFill>
                  <a:srgbClr val="616262"/>
                </a:solidFill>
                <a:latin typeface="Arial" panose="020B0604020202020204" pitchFamily="34" charset="0"/>
                <a:cs typeface="Arial" panose="020B0604020202020204" pitchFamily="34" charset="0"/>
              </a:rPr>
              <a:t>Déterminée par le Leo club</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Cotisations au niveau du district/district multiple Leo : </a:t>
            </a:r>
            <a:r>
              <a:rPr lang="fr-FR" sz="2400" dirty="0">
                <a:solidFill>
                  <a:srgbClr val="616262"/>
                </a:solidFill>
                <a:latin typeface="Arial" panose="020B0604020202020204" pitchFamily="34" charset="0"/>
                <a:cs typeface="Arial" panose="020B0604020202020204" pitchFamily="34" charset="0"/>
              </a:rPr>
              <a:t>Peuvent être requises par le district/district multiple Leo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1" y="452171"/>
            <a:ext cx="9884069" cy="3877985"/>
          </a:xfrm>
          <a:prstGeom prst="rect">
            <a:avLst/>
          </a:prstGeom>
          <a:noFill/>
        </p:spPr>
        <p:txBody>
          <a:bodyPr wrap="square" rtlCol="0">
            <a:spAutoFit/>
          </a:bodyPr>
          <a:lstStyle/>
          <a:p>
            <a:pPr marL="0" indent="0" eaLnBrk="1" hangingPunct="1">
              <a:buFont typeface="Arial" pitchFamily="34" charset="0"/>
              <a:buNone/>
              <a:defRPr/>
            </a:pPr>
            <a:r>
              <a:rPr lang="fr-FR" sz="3200" b="1" dirty="0">
                <a:solidFill>
                  <a:srgbClr val="55565A"/>
                </a:solidFill>
                <a:latin typeface="Arial" panose="020B0604020202020204" pitchFamily="34" charset="0"/>
                <a:cs typeface="Arial" panose="020B0604020202020204" pitchFamily="34" charset="0"/>
              </a:rPr>
              <a:t>Fonds administratifs versus </a:t>
            </a:r>
            <a:br>
              <a:rPr lang="fr-FR" sz="3200" b="1" dirty="0">
                <a:solidFill>
                  <a:srgbClr val="55565A"/>
                </a:solidFill>
                <a:latin typeface="Arial" panose="020B0604020202020204" pitchFamily="34" charset="0"/>
                <a:cs typeface="Arial" panose="020B0604020202020204" pitchFamily="34" charset="0"/>
              </a:rPr>
            </a:br>
            <a:r>
              <a:rPr lang="fr-FR" sz="3200" b="1" dirty="0">
                <a:solidFill>
                  <a:srgbClr val="55565A"/>
                </a:solidFill>
                <a:latin typeface="Arial" panose="020B0604020202020204" pitchFamily="34" charset="0"/>
                <a:cs typeface="Arial" panose="020B0604020202020204" pitchFamily="34" charset="0"/>
              </a:rPr>
              <a:t>Fonds destinés aux activités</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fr-FR" sz="2400" b="1" dirty="0">
                <a:solidFill>
                  <a:srgbClr val="00AC69"/>
                </a:solidFill>
                <a:latin typeface="Arial" panose="020B0604020202020204" pitchFamily="34" charset="0"/>
                <a:cs typeface="Arial" panose="020B0604020202020204" pitchFamily="34" charset="0"/>
              </a:rPr>
              <a:t>Fonds administratifs</a:t>
            </a:r>
          </a:p>
          <a:p>
            <a:pPr marL="342900" indent="-342900" eaLnBrk="1" hangingPunct="1">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Frais d'inscription et cotisations</a:t>
            </a:r>
          </a:p>
          <a:p>
            <a:pPr marL="342900" indent="-342900" eaLnBrk="1" hangingPunct="1">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Appliqués à l'administration et aux frais de fonctionnement</a:t>
            </a:r>
          </a:p>
          <a:p>
            <a:pPr>
              <a:defRPr/>
            </a:pPr>
            <a:r>
              <a:rPr lang="fr-FR" sz="2400" b="1" dirty="0">
                <a:solidFill>
                  <a:srgbClr val="00AC69"/>
                </a:solidFill>
                <a:latin typeface="Arial" panose="020B0604020202020204" pitchFamily="34" charset="0"/>
                <a:cs typeface="Arial" panose="020B0604020202020204" pitchFamily="34" charset="0"/>
              </a:rPr>
              <a:t>Fonds destinés aux activités</a:t>
            </a:r>
          </a:p>
          <a:p>
            <a:pPr marL="342900" indent="-342900">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Obtenus lors de collectes</a:t>
            </a:r>
          </a:p>
          <a:p>
            <a:pPr marL="342900" indent="-342900">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Doivent servir à des fins caritatives</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nvGraphicFramePr>
        <p:xfrm>
          <a:off x="2087596" y="3835523"/>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fr-FR" sz="1600">
                          <a:latin typeface="Arial" panose="020B0604020202020204" pitchFamily="34" charset="0"/>
                          <a:cs typeface="Arial" panose="020B0604020202020204" pitchFamily="34" charset="0"/>
                        </a:rPr>
                        <a:t>Collecte des </a:t>
                      </a:r>
                      <a:r>
                        <a:rPr lang="fr-FR" sz="1600" baseline="0">
                          <a:latin typeface="Arial" panose="020B0604020202020204" pitchFamily="34" charset="0"/>
                          <a:cs typeface="Arial" panose="020B0604020202020204" pitchFamily="34" charset="0"/>
                        </a:rPr>
                        <a:t>fonds</a:t>
                      </a:r>
                    </a:p>
                  </a:txBody>
                  <a:tcPr marT="45731" marB="45731" anchor="ctr">
                    <a:solidFill>
                      <a:srgbClr val="407CCA"/>
                    </a:solidFill>
                  </a:tcPr>
                </a:tc>
                <a:tc>
                  <a:txBody>
                    <a:bodyPr/>
                    <a:lstStyle/>
                    <a:p>
                      <a:pPr algn="ctr"/>
                      <a:r>
                        <a:rPr lang="fr-FR" sz="1600">
                          <a:latin typeface="Arial" panose="020B0604020202020204" pitchFamily="34" charset="0"/>
                          <a:cs typeface="Arial" panose="020B0604020202020204" pitchFamily="34" charset="0"/>
                        </a:rPr>
                        <a:t>Destinés à des projets publics ? </a:t>
                      </a:r>
                    </a:p>
                  </a:txBody>
                  <a:tcPr marT="45731" marB="45731" anchor="ctr">
                    <a:solidFill>
                      <a:srgbClr val="407CCA"/>
                    </a:solidFill>
                  </a:tcPr>
                </a:tc>
                <a:tc>
                  <a:txBody>
                    <a:bodyPr/>
                    <a:lstStyle/>
                    <a:p>
                      <a:pPr algn="ctr"/>
                      <a:r>
                        <a:rPr lang="fr-FR" sz="1600">
                          <a:latin typeface="Arial" panose="020B0604020202020204" pitchFamily="34" charset="0"/>
                          <a:cs typeface="Arial" panose="020B0604020202020204" pitchFamily="34" charset="0"/>
                        </a:rPr>
                        <a:t>Destinés aux frais administratifs ?</a:t>
                      </a:r>
                      <a:r>
                        <a:rPr lang="fr-FR" sz="1600" baseline="0">
                          <a:latin typeface="Arial" panose="020B0604020202020204" pitchFamily="34" charset="0"/>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fr-FR" sz="1400">
                          <a:latin typeface="Arial" panose="020B0604020202020204" pitchFamily="34" charset="0"/>
                          <a:cs typeface="Arial" panose="020B0604020202020204" pitchFamily="34" charset="0"/>
                        </a:rPr>
                        <a:t>Administratif : cotisations et frais d'inscription</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fr-FR" sz="1400" baseline="0">
                          <a:latin typeface="Arial" panose="020B0604020202020204" pitchFamily="34" charset="0"/>
                          <a:cs typeface="Arial" panose="020B0604020202020204" pitchFamily="34" charset="0"/>
                        </a:rPr>
                        <a:t>Collecte : événements publics, dons et legs</a:t>
                      </a:r>
                    </a:p>
                  </a:txBody>
                  <a:tcPr marT="45731" marB="45731" anchor="ctr">
                    <a:solidFill>
                      <a:schemeClr val="bg1">
                        <a:lumMod val="95000"/>
                      </a:schemeClr>
                    </a:solidFill>
                  </a:tcPr>
                </a:tc>
                <a:tc>
                  <a:txBody>
                    <a:bodyPr/>
                    <a:lstStyle/>
                    <a:p>
                      <a:pPr algn="ctr"/>
                      <a:r>
                        <a:rPr lang="fr-FR" sz="1400" dirty="0">
                          <a:latin typeface="Arial" panose="020B0604020202020204" pitchFamily="34" charset="0"/>
                          <a:cs typeface="Arial" panose="020B0604020202020204" pitchFamily="34" charset="0"/>
                        </a:rPr>
                        <a:t>Oui</a:t>
                      </a:r>
                    </a:p>
                  </a:txBody>
                  <a:tcPr marT="45731" marB="45731" anchor="ctr">
                    <a:solidFill>
                      <a:schemeClr val="bg1">
                        <a:lumMod val="95000"/>
                      </a:schemeClr>
                    </a:solidFill>
                  </a:tcPr>
                </a:tc>
                <a:tc>
                  <a:txBody>
                    <a:bodyPr/>
                    <a:lstStyle/>
                    <a:p>
                      <a:pPr algn="ctr"/>
                      <a:r>
                        <a:rPr lang="fr-FR" sz="1400">
                          <a:latin typeface="Arial" panose="020B0604020202020204" pitchFamily="34" charset="0"/>
                          <a:cs typeface="Arial" panose="020B0604020202020204" pitchFamily="34" charset="0"/>
                        </a:rPr>
                        <a:t>Non</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fr-FR" sz="1400">
                          <a:latin typeface="Arial" panose="020B0604020202020204" pitchFamily="34" charset="0"/>
                          <a:cs typeface="Arial" panose="020B0604020202020204" pitchFamily="34" charset="0"/>
                        </a:rPr>
                        <a:t>Intérêts</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tc>
                  <a:txBody>
                    <a:bodyPr/>
                    <a:lstStyle/>
                    <a:p>
                      <a:pPr algn="ctr"/>
                      <a:r>
                        <a:rPr lang="fr-FR" sz="1400" dirty="0">
                          <a:latin typeface="Arial" panose="020B0604020202020204" pitchFamily="34" charset="0"/>
                          <a:cs typeface="Arial" panose="020B0604020202020204" pitchFamily="34" charset="0"/>
                        </a:rPr>
                        <a:t>Non</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a:cs typeface="Arial"/>
              </a:rPr>
              <a:t>Politique de confidentialité et assurance responsabilité civile du Lions International</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fr-FR" sz="2000" b="1">
                <a:solidFill>
                  <a:srgbClr val="407CCA"/>
                </a:solidFill>
                <a:latin typeface="Arial"/>
                <a:cs typeface="Arial"/>
              </a:rPr>
              <a:t>Utilisation des donnés personnelles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Cotisations et autres facturations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Information des membres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Programmes de croissance et de rétention de l'effectif</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Organisation des réunions et conventions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Relations publiques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Soutien au LCI, à la LCIF et aux programmes humanitaires adoptés </a:t>
            </a:r>
          </a:p>
          <a:p>
            <a:pPr marL="0" lvl="1" indent="-285750" defTabSz="146304" eaLnBrk="1" hangingPunct="1">
              <a:buFont typeface="Arial" panose="020B0604020202020204" pitchFamily="34" charset="0"/>
              <a:buChar char="•"/>
              <a:defRPr/>
            </a:pPr>
            <a:endParaRPr lang="fr-FR">
              <a:solidFill>
                <a:srgbClr val="81827C"/>
              </a:solidFill>
              <a:latin typeface="Arial"/>
              <a:cs typeface="Arial"/>
            </a:endParaRPr>
          </a:p>
          <a:p>
            <a:pPr marL="0" lvl="1" indent="-285750" defTabSz="146304" eaLnBrk="1" hangingPunct="1">
              <a:buFont typeface="Arial" panose="020B0604020202020204" pitchFamily="34" charset="0"/>
              <a:buChar char="•"/>
              <a:defRPr/>
            </a:pPr>
            <a:r>
              <a:rPr lang="fr-FR">
                <a:solidFill>
                  <a:srgbClr val="81827C"/>
                </a:solidFill>
                <a:latin typeface="Arial"/>
                <a:cs typeface="Arial"/>
              </a:rPr>
              <a:t>Annonces et autres intentions du conseil d’administration international</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rgbClr val="407CCA"/>
                </a:solidFill>
                <a:latin typeface="Arial"/>
                <a:cs typeface="Arial"/>
              </a:rPr>
              <a:t>Assurance responsabilité civile générale</a:t>
            </a:r>
          </a:p>
          <a:p>
            <a:pPr marL="285750" indent="-285750">
              <a:buFont typeface="Arial" panose="020B0604020202020204" pitchFamily="34" charset="0"/>
              <a:buChar char="•"/>
            </a:pPr>
            <a:r>
              <a:rPr lang="fr-FR">
                <a:solidFill>
                  <a:srgbClr val="81827C"/>
                </a:solidFill>
                <a:latin typeface="Arial"/>
                <a:cs typeface="Arial"/>
              </a:rPr>
              <a:t>La police d'assurance responsabilité civile générale du Lions Clubs International offre une couverture globale de 2 millions USD à tous les Lions clubs, Leo clubs et districts.</a:t>
            </a:r>
          </a:p>
          <a:p>
            <a:pPr marL="285750" indent="-285750">
              <a:buFont typeface="Arial" panose="020B0604020202020204" pitchFamily="34" charset="0"/>
              <a:buChar char="•"/>
            </a:pPr>
            <a:endParaRPr lang="fr-FR">
              <a:solidFill>
                <a:srgbClr val="81827C"/>
              </a:solidFill>
              <a:latin typeface="Arial"/>
              <a:cs typeface="Arial"/>
            </a:endParaRPr>
          </a:p>
          <a:p>
            <a:pPr marL="285750" indent="-285750">
              <a:buFont typeface="Arial" panose="020B0604020202020204" pitchFamily="34" charset="0"/>
              <a:buChar char="•"/>
            </a:pPr>
            <a:r>
              <a:rPr lang="fr-FR">
                <a:solidFill>
                  <a:srgbClr val="81827C"/>
                </a:solidFill>
                <a:latin typeface="Arial"/>
                <a:cs typeface="Arial"/>
              </a:rPr>
              <a:t>Un certificat d'assurance est disponible sur demande via la site Web du </a:t>
            </a:r>
            <a:br>
              <a:rPr lang="fr-FR">
                <a:solidFill>
                  <a:srgbClr val="81827C"/>
                </a:solidFill>
                <a:latin typeface="Arial"/>
                <a:cs typeface="Arial"/>
              </a:rPr>
            </a:br>
            <a:r>
              <a:rPr lang="fr-FR">
                <a:solidFill>
                  <a:srgbClr val="81827C"/>
                </a:solidFill>
                <a:latin typeface="Arial"/>
                <a:cs typeface="Arial"/>
              </a:rPr>
              <a:t>Lions Clubs International.</a:t>
            </a:r>
          </a:p>
          <a:p>
            <a:pPr marL="285750" indent="-285750">
              <a:buFont typeface="Arial" panose="020B0604020202020204" pitchFamily="34" charset="0"/>
              <a:buChar char="•"/>
            </a:pPr>
            <a:r>
              <a:rPr lang="fr-FR" b="1">
                <a:solidFill>
                  <a:srgbClr val="407CCA"/>
                </a:solidFill>
                <a:latin typeface="Arial"/>
                <a:cs typeface="Arial"/>
              </a:rPr>
              <a:t>Une assurance responsabilité civile supplémentaire est disponible.</a:t>
            </a:r>
            <a:r>
              <a:rPr lang="fr-FR" sz="1600" b="1">
                <a:solidFill>
                  <a:srgbClr val="407CCA"/>
                </a:solidFill>
                <a:latin typeface="Arial"/>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a:solidFill>
                  <a:srgbClr val="55565A"/>
                </a:solidFill>
                <a:latin typeface="Arial" panose="020B0604020202020204" pitchFamily="34" charset="0"/>
                <a:cs typeface="Arial" panose="020B0604020202020204" pitchFamily="34" charset="0"/>
              </a:rPr>
              <a:t>Emblèmes Leo et Lions</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18</a:t>
            </a:fld>
            <a:endParaRPr lang="en-US" sz="100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fr-FR" sz="2800" b="1">
                <a:solidFill>
                  <a:srgbClr val="00AC69"/>
                </a:solidFill>
                <a:latin typeface="Arial" panose="020B0604020202020204" pitchFamily="34" charset="0"/>
                <a:ea typeface="Calibri" panose="020F0502020204030204" pitchFamily="34" charset="0"/>
                <a:cs typeface="Arial" panose="020B0604020202020204" pitchFamily="34" charset="0"/>
              </a:rPr>
              <a:t>Octobre : </a:t>
            </a:r>
            <a:r>
              <a:rPr lang="fr-FR" sz="2400">
                <a:solidFill>
                  <a:srgbClr val="4E4F4F"/>
                </a:solidFill>
                <a:latin typeface="Arial" panose="020B0604020202020204" pitchFamily="34" charset="0"/>
                <a:ea typeface="Calibri" panose="020F0502020204030204" pitchFamily="34" charset="0"/>
                <a:cs typeface="Arial" panose="020B0604020202020204" pitchFamily="34" charset="0"/>
              </a:rPr>
              <a:t>Mois du développement de l’effectif Leo</a:t>
            </a:r>
          </a:p>
          <a:p>
            <a:pPr defTabSz="57150">
              <a:defRPr/>
            </a:pPr>
            <a:r>
              <a:rPr lang="fr-FR" sz="2800" b="1">
                <a:solidFill>
                  <a:srgbClr val="00AC69"/>
                </a:solidFill>
              </a:rPr>
              <a:t>5 décembre : </a:t>
            </a:r>
            <a:r>
              <a:rPr lang="fr-FR" sz="2400">
                <a:solidFill>
                  <a:srgbClr val="616262"/>
                </a:solidFill>
              </a:rPr>
              <a:t>Journée internationale Leo</a:t>
            </a:r>
          </a:p>
          <a:p>
            <a:pPr defTabSz="57150">
              <a:defRPr/>
            </a:pPr>
            <a:r>
              <a:rPr lang="fr-FR" sz="2800" b="1">
                <a:solidFill>
                  <a:srgbClr val="00AC69"/>
                </a:solidFill>
              </a:rPr>
              <a:t>Avril : </a:t>
            </a:r>
            <a:r>
              <a:rPr lang="fr-FR" sz="2400">
                <a:solidFill>
                  <a:srgbClr val="616262"/>
                </a:solidFill>
              </a:rPr>
              <a:t>Mois de sensibilisation aux Leo clubs</a:t>
            </a:r>
          </a:p>
          <a:p>
            <a:pPr defTabSz="57150">
              <a:defRPr/>
            </a:pPr>
            <a:r>
              <a:rPr lang="fr-FR" sz="2800" b="1">
                <a:solidFill>
                  <a:srgbClr val="00AC69"/>
                </a:solidFill>
              </a:rPr>
              <a:t>Dernière semaine de juin : </a:t>
            </a:r>
          </a:p>
          <a:p>
            <a:pPr defTabSz="57150">
              <a:defRPr/>
            </a:pPr>
            <a:r>
              <a:rPr lang="fr-FR" sz="2400">
                <a:solidFill>
                  <a:srgbClr val="616262"/>
                </a:solidFill>
              </a:rPr>
              <a:t>Convention du Lions Clubs International</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panose="020B0604020202020204" pitchFamily="34" charset="0"/>
                <a:cs typeface="Arial" panose="020B0604020202020204" pitchFamily="34" charset="0"/>
              </a:rPr>
              <a:t>Dates importantes</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alpha val="91000"/>
                    </a:schemeClr>
                  </a:glow>
                </a:effectLst>
              </a:rPr>
              <a:t>Récapitulatif</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10209279" cy="6001643"/>
          </a:xfrm>
          <a:prstGeom prst="rect">
            <a:avLst/>
          </a:prstGeom>
          <a:noFill/>
        </p:spPr>
        <p:txBody>
          <a:bodyPr wrap="square" rtlCol="0">
            <a:spAutoFit/>
          </a:bodyPr>
          <a:lstStyle/>
          <a:p>
            <a:r>
              <a:rPr lang="fr-FR" sz="2400" dirty="0">
                <a:solidFill>
                  <a:schemeClr val="bg1"/>
                </a:solidFill>
                <a:effectLst>
                  <a:glow>
                    <a:schemeClr val="bg1"/>
                  </a:glow>
                </a:effectLst>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100 USD de redevance annuelle pour parrainer un Leo club</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rapports d’effectif Leo montrent l'importance du Leo club au Lions International. Les dossiers doivent être mis à jour chaque année à chaque élection.</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a:t>
            </a:r>
            <a:r>
              <a:rPr lang="fr-FR" sz="2400" dirty="0" err="1">
                <a:solidFill>
                  <a:schemeClr val="bg1"/>
                </a:solidFill>
                <a:effectLst>
                  <a:glow>
                    <a:schemeClr val="bg1"/>
                  </a:glow>
                </a:effectLst>
                <a:latin typeface="Arial" panose="020B0604020202020204" pitchFamily="34" charset="0"/>
                <a:cs typeface="Arial" panose="020B0604020202020204" pitchFamily="34" charset="0"/>
              </a:rPr>
              <a:t>Leos</a:t>
            </a:r>
            <a:r>
              <a:rPr lang="fr-FR" sz="2400" dirty="0">
                <a:solidFill>
                  <a:schemeClr val="bg1"/>
                </a:solidFill>
                <a:effectLst>
                  <a:glow>
                    <a:schemeClr val="bg1"/>
                  </a:glow>
                </a:effectLst>
                <a:latin typeface="Arial" panose="020B0604020202020204" pitchFamily="34" charset="0"/>
                <a:cs typeface="Arial" panose="020B0604020202020204" pitchFamily="34" charset="0"/>
              </a:rPr>
              <a:t> sont couverts par l'assurance Lions.</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logos Leo peuvent être utilisés sur du matériel promotionnel, les communications et les sites Web, mais pas sur des articles destinés à des fins lucratives.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fr-FR" sz="2400" dirty="0">
                <a:solidFill>
                  <a:schemeClr val="bg1"/>
                </a:solidFill>
                <a:effectLst>
                  <a:glow>
                    <a:schemeClr val="bg1"/>
                  </a:glow>
                </a:effectLst>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Discutez de sujets liés à l'administration d’un Leo club dont tout conseiller devrait le plus se préoccuper. Recherchez des conseils auprès de conseillers Leo actuels pour ne pas se laisser dépasser par les tâches administratives.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316404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5726202" y="1626331"/>
            <a:ext cx="5383979" cy="3331251"/>
            <a:chOff x="4739767" y="1033790"/>
            <a:chExt cx="833803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1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Vue d’ensemble du programme Leo clubs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2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Rôle du conseiller de Leo club</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3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Administration de Leo club</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254452"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4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Ressources pour Leo clubs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833435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5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Poursuivre le parcours de service</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fr-FR" sz="6000" b="1">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3</a:t>
            </a:r>
          </a:p>
          <a:p>
            <a:pPr>
              <a:spcBef>
                <a:spcPts val="0"/>
              </a:spcBef>
            </a:pPr>
            <a:r>
              <a:rPr lang="fr-FR" sz="4000" b="0"/>
              <a:t>Administration de Leo club</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Formulaires d’affiliation</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fr-FR" sz="2400" dirty="0">
                <a:solidFill>
                  <a:srgbClr val="616262"/>
                </a:solidFill>
                <a:latin typeface="Arial" panose="020B0604020202020204" pitchFamily="34" charset="0"/>
                <a:cs typeface="Arial" panose="020B0604020202020204" pitchFamily="34" charset="0"/>
              </a:rPr>
              <a:t>Toute personne désireuse de faire partie d’un club Leo doit renvoyer un formulaire d'affiliation Alpha (</a:t>
            </a:r>
            <a:r>
              <a:rPr lang="fr-FR" sz="2400" dirty="0">
                <a:solidFill>
                  <a:srgbClr val="81827C"/>
                </a:solidFill>
                <a:latin typeface="Arial" panose="020B0604020202020204" pitchFamily="34" charset="0"/>
                <a:cs typeface="Arial" panose="020B0604020202020204" pitchFamily="34" charset="0"/>
                <a:hlinkClick r:id="rId6"/>
              </a:rPr>
              <a:t>LEO50-A)</a:t>
            </a:r>
            <a:r>
              <a:rPr lang="fr-FR" sz="2400" dirty="0">
                <a:solidFill>
                  <a:srgbClr val="81827C"/>
                </a:solidFill>
                <a:latin typeface="Arial" panose="020B0604020202020204" pitchFamily="34" charset="0"/>
                <a:cs typeface="Arial" panose="020B0604020202020204" pitchFamily="34" charset="0"/>
              </a:rPr>
              <a:t> </a:t>
            </a:r>
            <a:r>
              <a:rPr lang="fr-FR" sz="2400" dirty="0">
                <a:solidFill>
                  <a:srgbClr val="616262"/>
                </a:solidFill>
                <a:latin typeface="Arial" panose="020B0604020202020204" pitchFamily="34" charset="0"/>
                <a:cs typeface="Arial" panose="020B0604020202020204" pitchFamily="34" charset="0"/>
              </a:rPr>
              <a:t>ou Omega</a:t>
            </a:r>
            <a:r>
              <a:rPr lang="fr-FR" sz="2400" dirty="0">
                <a:latin typeface="Arial" panose="020B0604020202020204" pitchFamily="34" charset="0"/>
                <a:cs typeface="Arial" panose="020B0604020202020204" pitchFamily="34" charset="0"/>
              </a:rPr>
              <a:t> (</a:t>
            </a:r>
            <a:r>
              <a:rPr lang="fr-FR" sz="2400" dirty="0">
                <a:solidFill>
                  <a:srgbClr val="81827C"/>
                </a:solidFill>
                <a:latin typeface="Arial" panose="020B0604020202020204" pitchFamily="34" charset="0"/>
                <a:cs typeface="Arial" panose="020B0604020202020204" pitchFamily="34" charset="0"/>
                <a:hlinkClick r:id="rId7"/>
              </a:rPr>
              <a:t>LEO50-O</a:t>
            </a:r>
            <a:r>
              <a:rPr lang="fr-FR" sz="2400" dirty="0">
                <a:solidFill>
                  <a:srgbClr val="616262"/>
                </a:solidFill>
                <a:latin typeface="Arial" panose="020B0604020202020204" pitchFamily="34" charset="0"/>
                <a:cs typeface="Arial" panose="020B0604020202020204" pitchFamily="34" charset="0"/>
              </a:rPr>
              <a:t>) au Lion club parrain.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030"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031"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Consentement parental pour Leos Alpha</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2677656"/>
          </a:xfrm>
          <a:prstGeom prst="rect">
            <a:avLst/>
          </a:prstGeom>
          <a:noFill/>
        </p:spPr>
        <p:txBody>
          <a:bodyPr wrap="square" lIns="91440" tIns="45720" rIns="91440" bIns="45720" rtlCol="0" anchor="t">
            <a:spAutoFit/>
          </a:bodyPr>
          <a:lstStyle/>
          <a:p>
            <a:pPr>
              <a:defRPr/>
            </a:pPr>
            <a:r>
              <a:rPr lang="fr-FR" sz="2400" b="1" dirty="0">
                <a:solidFill>
                  <a:srgbClr val="00AC69"/>
                </a:solidFill>
                <a:latin typeface="Arial"/>
                <a:cs typeface="Arial"/>
              </a:rPr>
              <a:t>Le formulaire d’affiliation </a:t>
            </a:r>
            <a:br>
              <a:rPr lang="fr-FR" sz="2400" b="1" dirty="0">
                <a:solidFill>
                  <a:srgbClr val="00AC69"/>
                </a:solidFill>
                <a:latin typeface="Arial"/>
                <a:cs typeface="Arial"/>
              </a:rPr>
            </a:br>
            <a:r>
              <a:rPr lang="fr-FR" sz="2400" b="1" dirty="0">
                <a:solidFill>
                  <a:srgbClr val="00AC69"/>
                </a:solidFill>
                <a:latin typeface="Arial"/>
                <a:cs typeface="Arial"/>
              </a:rPr>
              <a:t>Leo Alpha </a:t>
            </a:r>
            <a:br>
              <a:rPr lang="fr-FR" sz="2400" b="1" dirty="0">
                <a:solidFill>
                  <a:srgbClr val="00AC69"/>
                </a:solidFill>
                <a:latin typeface="Arial"/>
                <a:cs typeface="Arial"/>
              </a:rPr>
            </a:br>
            <a:r>
              <a:rPr lang="fr-FR" sz="2400" b="1" dirty="0">
                <a:solidFill>
                  <a:srgbClr val="00AC69"/>
                </a:solidFill>
                <a:latin typeface="Arial"/>
                <a:cs typeface="Arial"/>
              </a:rPr>
              <a:t>(LEO50-A) </a:t>
            </a:r>
            <a:br>
              <a:rPr lang="fr-FR" sz="2400" b="1" dirty="0">
                <a:solidFill>
                  <a:srgbClr val="00AC69"/>
                </a:solidFill>
                <a:latin typeface="Arial"/>
                <a:cs typeface="Arial"/>
              </a:rPr>
            </a:br>
            <a:r>
              <a:rPr lang="fr-FR" sz="2400" dirty="0">
                <a:solidFill>
                  <a:srgbClr val="81827C"/>
                </a:solidFill>
                <a:latin typeface="Arial"/>
                <a:cs typeface="Arial"/>
              </a:rPr>
              <a:t>comporte une section Consentement </a:t>
            </a:r>
            <a:br>
              <a:rPr lang="fr-FR" sz="2400" dirty="0">
                <a:solidFill>
                  <a:srgbClr val="81827C"/>
                </a:solidFill>
                <a:latin typeface="Arial"/>
                <a:cs typeface="Arial"/>
              </a:rPr>
            </a:br>
            <a:r>
              <a:rPr lang="fr-FR" sz="2400" dirty="0">
                <a:solidFill>
                  <a:srgbClr val="81827C"/>
                </a:solidFill>
                <a:latin typeface="Arial"/>
                <a:cs typeface="Arial"/>
              </a:rPr>
              <a:t>parental à remplir.</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001939" y="372023"/>
            <a:ext cx="9489550" cy="1815882"/>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fr-FR" sz="3200" b="1" dirty="0">
                <a:solidFill>
                  <a:srgbClr val="616262"/>
                </a:solidFill>
                <a:latin typeface="Arial" panose="020B0604020202020204" pitchFamily="34" charset="0"/>
                <a:cs typeface="Arial" panose="020B0604020202020204" pitchFamily="34" charset="0"/>
              </a:rPr>
              <a:t>Importance de l’enregistrement des listes d’effectif et d’officiels</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000650" y="1410430"/>
            <a:ext cx="6668096" cy="5240523"/>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d’effectif via </a:t>
            </a:r>
            <a:r>
              <a:rPr lang="fr-FR" sz="3200" b="1">
                <a:solidFill>
                  <a:srgbClr val="00AC69"/>
                </a:solidFill>
                <a:latin typeface="Arial" panose="020B0604020202020204" pitchFamily="34" charset="0"/>
                <a:cs typeface="Arial" panose="020B0604020202020204" pitchFamily="34" charset="0"/>
              </a:rPr>
              <a:t>MyLCI</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nvGraphicFramePr>
        <p:xfrm>
          <a:off x="2257968" y="1337121"/>
          <a:ext cx="8875359" cy="4997478"/>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Officiel</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ea typeface="Calibri" panose="020F0502020204030204" pitchFamily="34" charset="0"/>
                          <a:cs typeface="Arial" panose="020B0604020202020204" pitchFamily="34" charset="0"/>
                        </a:rPr>
                        <a:t>Enregistré par</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Habilitation</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Leo club</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Leo club</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Conseiller Leo</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 parrain</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Siège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Clubs International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Rapport d’effectif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du Leo club parrainé</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Secrétaire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 parrain</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Siège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Clubs International</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membres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du Leo club parrainé</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Gouverneur de district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officiels Leo du district</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de commission Leo de district multiple</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de conseil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officiels du district multiple</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fr-FR" sz="3200" b="1">
                <a:solidFill>
                  <a:srgbClr val="616262"/>
                </a:solidFill>
                <a:latin typeface="Arial" panose="020B0604020202020204" pitchFamily="34" charset="0"/>
                <a:cs typeface="Arial" panose="020B0604020202020204" pitchFamily="34" charset="0"/>
              </a:rPr>
              <a:t>Importance des rapports de service</a:t>
            </a:r>
          </a:p>
          <a:p>
            <a:endParaRPr lang="en-US" b="1" dirty="0">
              <a:solidFill>
                <a:srgbClr val="F14619"/>
              </a:solidFill>
            </a:endParaRPr>
          </a:p>
          <a:p>
            <a:pPr marL="342900"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Dans MyLion, Leos et Lions peuvent planifier les </a:t>
            </a:r>
            <a:r>
              <a:rPr lang="fr-FR" sz="2400" b="1">
                <a:solidFill>
                  <a:srgbClr val="00AC69"/>
                </a:solidFill>
                <a:latin typeface="Arial" pitchFamily="34" charset="0"/>
                <a:ea typeface="ＭＳ Ｐゴシック" pitchFamily="34" charset="-128"/>
              </a:rPr>
              <a:t>projets de services à venir</a:t>
            </a:r>
            <a:r>
              <a:rPr lang="fr-FR" sz="2400">
                <a:solidFill>
                  <a:srgbClr val="00AC69"/>
                </a:solidFill>
                <a:latin typeface="Arial" pitchFamily="34" charset="0"/>
                <a:ea typeface="ＭＳ Ｐゴシック" pitchFamily="34" charset="-128"/>
              </a:rPr>
              <a:t> et </a:t>
            </a:r>
            <a:r>
              <a:rPr lang="fr-FR" sz="2400" b="1">
                <a:solidFill>
                  <a:srgbClr val="00AC69"/>
                </a:solidFill>
                <a:latin typeface="Arial" pitchFamily="34" charset="0"/>
                <a:ea typeface="ＭＳ Ｐゴシック" pitchFamily="34" charset="-128"/>
              </a:rPr>
              <a:t>rapporter le service effectué</a:t>
            </a:r>
            <a:r>
              <a:rPr lang="fr-FR" sz="2400">
                <a:latin typeface="Arial" pitchFamily="34" charset="0"/>
                <a:ea typeface="ＭＳ Ｐゴシック" pitchFamily="34" charset="-128"/>
              </a:rPr>
              <a:t>, </a:t>
            </a:r>
            <a:r>
              <a:rPr lang="fr-FR" sz="2400">
                <a:solidFill>
                  <a:srgbClr val="616262"/>
                </a:solidFill>
                <a:latin typeface="Arial" pitchFamily="34" charset="0"/>
                <a:ea typeface="ＭＳ Ｐゴシック" pitchFamily="34" charset="-128"/>
              </a:rPr>
              <a:t>nombre de bénévoles et de bénéficiaires inclus.</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Importance des rapports</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Faire connaître l'impact positif de l’action du Leo club</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Mesurer la croissance et l'action des Leos dans le monde</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Reconnaissance des activités de service et distinctions</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du service via </a:t>
            </a:r>
            <a:r>
              <a:rPr lang="fr-FR" sz="3200" b="1">
                <a:solidFill>
                  <a:srgbClr val="00AC69"/>
                </a:solidFill>
                <a:latin typeface="Arial" panose="020B0604020202020204" pitchFamily="34" charset="0"/>
                <a:cs typeface="Arial" panose="020B0604020202020204" pitchFamily="34" charset="0"/>
              </a:rPr>
              <a:t>MyLion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nvGraphicFramePr>
        <p:xfrm>
          <a:off x="2286000" y="1257137"/>
          <a:ext cx="9219923" cy="4070089"/>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Officiel</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Habilitation</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Leo club</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son Leo club</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Leo club</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son Leo club</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Conseiller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le Leo club dont il s’occupe</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district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district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 multiple</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district multiple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district multiple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3654</Words>
  <Application>Microsoft Office PowerPoint</Application>
  <PresentationFormat>Widescreen</PresentationFormat>
  <Paragraphs>282</Paragraphs>
  <Slides>19</Slides>
  <Notes>19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Nadeau, Melissa</cp:lastModifiedBy>
  <cp:revision>5</cp:revision>
  <dcterms:created xsi:type="dcterms:W3CDTF">2021-12-09T21:53:21Z</dcterms:created>
  <dcterms:modified xsi:type="dcterms:W3CDTF">2021-12-10T17:41:40Z</dcterms:modified>
</cp:coreProperties>
</file>