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1147" r:id="rId2"/>
    <p:sldId id="1100" r:id="rId3"/>
    <p:sldId id="1140" r:id="rId4"/>
    <p:sldId id="1103" r:id="rId5"/>
    <p:sldId id="1157" r:id="rId6"/>
    <p:sldId id="1158" r:id="rId7"/>
    <p:sldId id="1146" r:id="rId8"/>
    <p:sldId id="1165" r:id="rId9"/>
    <p:sldId id="1141" r:id="rId10"/>
    <p:sldId id="1164" r:id="rId11"/>
    <p:sldId id="1156" r:id="rId12"/>
    <p:sldId id="964" r:id="rId13"/>
    <p:sldId id="1152" r:id="rId14"/>
    <p:sldId id="924" r:id="rId15"/>
    <p:sldId id="1241" r:id="rId16"/>
    <p:sldId id="1163" r:id="rId17"/>
    <p:sldId id="1239" r:id="rId18"/>
    <p:sldId id="1160" r:id="rId19"/>
    <p:sldId id="1235" r:id="rId20"/>
    <p:sldId id="1236" r:id="rId21"/>
    <p:sldId id="1169" r:id="rId22"/>
    <p:sldId id="1170" r:id="rId23"/>
    <p:sldId id="1171" r:id="rId24"/>
    <p:sldId id="1242" r:id="rId25"/>
    <p:sldId id="1172" r:id="rId26"/>
    <p:sldId id="1256" r:id="rId27"/>
    <p:sldId id="1257" r:id="rId28"/>
    <p:sldId id="1180" r:id="rId29"/>
    <p:sldId id="1181" r:id="rId30"/>
    <p:sldId id="1186" r:id="rId31"/>
    <p:sldId id="1183" r:id="rId32"/>
    <p:sldId id="1184" r:id="rId33"/>
    <p:sldId id="1187" r:id="rId34"/>
    <p:sldId id="1179" r:id="rId35"/>
    <p:sldId id="1196" r:id="rId36"/>
    <p:sldId id="1174" r:id="rId37"/>
    <p:sldId id="1178" r:id="rId38"/>
    <p:sldId id="1201" r:id="rId39"/>
    <p:sldId id="1190" r:id="rId40"/>
    <p:sldId id="1192" r:id="rId41"/>
    <p:sldId id="1245" r:id="rId42"/>
    <p:sldId id="1208" r:id="rId43"/>
    <p:sldId id="1150" r:id="rId44"/>
    <p:sldId id="1210" r:id="rId45"/>
    <p:sldId id="1214" r:id="rId46"/>
    <p:sldId id="1215" r:id="rId47"/>
    <p:sldId id="1211" r:id="rId48"/>
    <p:sldId id="1213" r:id="rId49"/>
    <p:sldId id="1216" r:id="rId50"/>
    <p:sldId id="1218" r:id="rId51"/>
    <p:sldId id="1220" r:id="rId52"/>
    <p:sldId id="1221" r:id="rId53"/>
    <p:sldId id="1261" r:id="rId54"/>
    <p:sldId id="1222" r:id="rId55"/>
    <p:sldId id="1226" r:id="rId56"/>
    <p:sldId id="1227" r:id="rId57"/>
    <p:sldId id="1223" r:id="rId58"/>
    <p:sldId id="1249" r:id="rId59"/>
    <p:sldId id="1209" r:id="rId60"/>
    <p:sldId id="990" r:id="rId61"/>
    <p:sldId id="1286" r:id="rId62"/>
    <p:sldId id="1287" r:id="rId63"/>
    <p:sldId id="1288" r:id="rId64"/>
    <p:sldId id="1289" r:id="rId65"/>
    <p:sldId id="1290" r:id="rId66"/>
    <p:sldId id="1291" r:id="rId67"/>
    <p:sldId id="1292" r:id="rId68"/>
    <p:sldId id="1293" r:id="rId69"/>
    <p:sldId id="1294" r:id="rId70"/>
    <p:sldId id="1295" r:id="rId71"/>
    <p:sldId id="1296" r:id="rId72"/>
    <p:sldId id="1297" r:id="rId73"/>
    <p:sldId id="1298" r:id="rId74"/>
    <p:sldId id="1299" r:id="rId75"/>
    <p:sldId id="1300" r:id="rId76"/>
    <p:sldId id="1301" r:id="rId77"/>
    <p:sldId id="1302" r:id="rId78"/>
    <p:sldId id="1303" r:id="rId79"/>
    <p:sldId id="1304" r:id="rId80"/>
    <p:sldId id="1305" r:id="rId81"/>
    <p:sldId id="1306" r:id="rId82"/>
    <p:sldId id="1307" r:id="rId83"/>
    <p:sldId id="1308" r:id="rId84"/>
    <p:sldId id="1284" r:id="rId85"/>
    <p:sldId id="1144"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ACCF21-149B-537D-23FD-807A4D0AB43F}" name="DiMaggio, Kristin" initials="DK" userId="S::kdimaggio@lionsclubs.org::f298a555-1268-425a-8c4f-f0bf55330952" providerId="AD"/>
  <p188:author id="{352AD0AF-C767-9293-1F2D-9C110981B5CC}" name="Bianchi, Cynthia" initials="BC" userId="S::cbianchi@lionsclubs.org::5a908d06-6eb3-4bf5-a09b-fefbb2ba3a17" providerId="AD"/>
  <p188:author id="{3E0F87B0-8ED8-63FF-7BD1-BDC7817CE6A0}" name="O’Riordan, Owen" initials="OO" userId="S::ooriordan@lionsclubs.org::39bb708c-0229-404d-ae1f-1336cbda0a05" providerId="AD"/>
  <p188:author id="{36F809DB-9849-FC5E-7412-79D4C5C8F788}" name="Nadeau, Melissa" initials="NM" userId="S::mnadeau@lionsclubs.org::f91ecf52-7e58-4562-a5d6-937d37d5c2a4" providerId="AD"/>
  <p188:author id="{095C43FD-2D81-9CFA-9C4A-A35CD6167620}" name="Khamisi Grace" initials="KG" userId="zf4GxHDVBqBlx4LynScNWqDXMqa5rPKp++84GQX4s+g="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 id="2" name="Nadeau, Melissa" initials="NM" lastIdx="44" clrIdx="1">
    <p:extLst>
      <p:ext uri="{19B8F6BF-5375-455C-9EA6-DF929625EA0E}">
        <p15:presenceInfo xmlns:p15="http://schemas.microsoft.com/office/powerpoint/2012/main" userId="S::mnadeau@lionsclubs.org::f91ecf52-7e58-4562-a5d6-937d37d5c2a4" providerId="AD"/>
      </p:ext>
    </p:extLst>
  </p:cmAuthor>
  <p:cmAuthor id="3" name="Grace, Khamisi" initials="GK" lastIdx="36" clrIdx="2">
    <p:extLst>
      <p:ext uri="{19B8F6BF-5375-455C-9EA6-DF929625EA0E}">
        <p15:presenceInfo xmlns:p15="http://schemas.microsoft.com/office/powerpoint/2012/main" userId="S::kgrace@lionsclubs.org::609a7397-3773-4306-89d7-963b1a7cb8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BB700"/>
    <a:srgbClr val="616262"/>
    <a:srgbClr val="00AC69"/>
    <a:srgbClr val="407CCA"/>
    <a:srgbClr val="55565A"/>
    <a:srgbClr val="B3B2B1"/>
    <a:srgbClr val="7A2682"/>
    <a:srgbClr val="00338D"/>
    <a:srgbClr val="0D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8" autoAdjust="0"/>
    <p:restoredTop sz="74665" autoAdjust="0"/>
  </p:normalViewPr>
  <p:slideViewPr>
    <p:cSldViewPr snapToGrid="0" snapToObjects="1">
      <p:cViewPr varScale="1">
        <p:scale>
          <a:sx n="82" d="100"/>
          <a:sy n="82" d="100"/>
        </p:scale>
        <p:origin x="852" y="84"/>
      </p:cViewPr>
      <p:guideLst>
        <p:guide orient="horz" pos="2184"/>
        <p:guide pos="3840"/>
      </p:guideLst>
    </p:cSldViewPr>
  </p:slideViewPr>
  <p:outlineViewPr>
    <p:cViewPr>
      <p:scale>
        <a:sx n="33" d="100"/>
        <a:sy n="33" d="100"/>
      </p:scale>
      <p:origin x="0" y="-9536"/>
    </p:cViewPr>
    <p:sldLst>
      <p:sld r:id="rId1" collapse="1"/>
    </p:sldLst>
  </p:outlineViewPr>
  <p:notesTextViewPr>
    <p:cViewPr>
      <p:scale>
        <a:sx n="1" d="1"/>
        <a:sy n="1" d="1"/>
      </p:scale>
      <p:origin x="0" y="-522"/>
    </p:cViewPr>
  </p:notesTextViewPr>
  <p:sorterViewPr>
    <p:cViewPr>
      <p:scale>
        <a:sx n="80" d="100"/>
        <a:sy n="80" d="100"/>
      </p:scale>
      <p:origin x="0" y="-18396"/>
    </p:cViewPr>
  </p:sorterViewPr>
  <p:notesViewPr>
    <p:cSldViewPr snapToGrid="0" snapToObjects="1">
      <p:cViewPr varScale="1">
        <p:scale>
          <a:sx n="51" d="100"/>
          <a:sy n="51" d="100"/>
        </p:scale>
        <p:origin x="2692" y="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A60671-772C-6448-BF50-349061B3A1A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8BCC3D45-5020-9948-A446-B9BFDA69E86F}">
      <dgm:prSet phldrT="[Text]"/>
      <dgm:spPr>
        <a:solidFill>
          <a:srgbClr val="407CCA"/>
        </a:solidFill>
        <a:ln>
          <a:noFill/>
        </a:ln>
      </dgm:spPr>
      <dgm:t>
        <a:bodyPr/>
        <a:lstStyle/>
        <a:p>
          <a:pPr>
            <a:lnSpc>
              <a:spcPct val="100000"/>
            </a:lnSpc>
          </a:pPr>
          <a:r>
            <a:rPr lang="fr-FR" b="1">
              <a:solidFill>
                <a:schemeClr val="bg1"/>
              </a:solidFill>
              <a:latin typeface="Arial" panose="020B0604020202020204" pitchFamily="34" charset="0"/>
              <a:ea typeface="Arial" charset="0"/>
              <a:cs typeface="Arial" panose="020B0604020202020204" pitchFamily="34" charset="0"/>
            </a:rPr>
            <a:t>Lions Club parrain</a:t>
          </a:r>
        </a:p>
      </dgm:t>
    </dgm:pt>
    <dgm:pt modelId="{50D0487B-8561-9A4A-BE5D-DF7B87F2A5BB}" type="parTrans" cxnId="{0A91EEF3-F27E-934A-9808-CED72CDC0039}">
      <dgm:prSet/>
      <dgm:spPr/>
      <dgm:t>
        <a:bodyPr/>
        <a:lstStyle/>
        <a:p>
          <a:endParaRPr lang="en-US"/>
        </a:p>
      </dgm:t>
    </dgm:pt>
    <dgm:pt modelId="{28595BF3-FF7E-A44E-99FC-6E5143869B32}" type="sibTrans" cxnId="{0A91EEF3-F27E-934A-9808-CED72CDC0039}">
      <dgm:prSet/>
      <dgm:spPr/>
      <dgm:t>
        <a:bodyPr/>
        <a:lstStyle/>
        <a:p>
          <a:endParaRPr lang="en-US"/>
        </a:p>
      </dgm:t>
    </dgm:pt>
    <dgm:pt modelId="{73B7042E-F206-EA46-9E22-46F6EFEDA716}">
      <dgm:prSet phldrT="[Text]"/>
      <dgm:spPr>
        <a:solidFill>
          <a:srgbClr val="EBB700"/>
        </a:solidFill>
        <a:ln>
          <a:noFill/>
        </a:ln>
      </dgm:spPr>
      <dgm:t>
        <a:bodyPr/>
        <a:lstStyle/>
        <a:p>
          <a:pPr>
            <a:lnSpc>
              <a:spcPct val="100000"/>
            </a:lnSpc>
          </a:pPr>
          <a:r>
            <a:rPr lang="fr-FR" b="1">
              <a:solidFill>
                <a:schemeClr val="bg1"/>
              </a:solidFill>
              <a:latin typeface="Arial" panose="020B0604020202020204" pitchFamily="34" charset="0"/>
              <a:ea typeface="Arial" charset="0"/>
              <a:cs typeface="Arial" panose="020B0604020202020204" pitchFamily="34" charset="0"/>
            </a:rPr>
            <a:t>Conseiller Leo</a:t>
          </a:r>
        </a:p>
      </dgm:t>
    </dgm:pt>
    <dgm:pt modelId="{132AE454-5EAB-444C-A019-97603E6D7276}" type="parTrans" cxnId="{5F836F60-D7F8-ED46-B87F-F9D19BD14F24}">
      <dgm:prSet/>
      <dgm:spPr/>
      <dgm:t>
        <a:bodyPr/>
        <a:lstStyle/>
        <a:p>
          <a:endParaRPr lang="en-US"/>
        </a:p>
      </dgm:t>
    </dgm:pt>
    <dgm:pt modelId="{6522BB2A-3ACF-C949-878B-79BC04D3D969}" type="sibTrans" cxnId="{5F836F60-D7F8-ED46-B87F-F9D19BD14F24}">
      <dgm:prSet/>
      <dgm:spPr/>
      <dgm:t>
        <a:bodyPr/>
        <a:lstStyle/>
        <a:p>
          <a:endParaRPr lang="en-US"/>
        </a:p>
      </dgm:t>
    </dgm:pt>
    <dgm:pt modelId="{52412B63-CE8A-094D-AB5F-59AA189B793D}">
      <dgm:prSet phldrT="[Text]"/>
      <dgm:spPr>
        <a:solidFill>
          <a:srgbClr val="00AC69"/>
        </a:solidFill>
        <a:ln>
          <a:noFill/>
        </a:ln>
      </dgm:spPr>
      <dgm:t>
        <a:bodyPr/>
        <a:lstStyle/>
        <a:p>
          <a:pPr>
            <a:lnSpc>
              <a:spcPct val="100000"/>
            </a:lnSpc>
          </a:pPr>
          <a:r>
            <a:rPr lang="fr-FR" sz="1800" b="1">
              <a:solidFill>
                <a:schemeClr val="bg1"/>
              </a:solidFill>
              <a:latin typeface="Arial" panose="020B0604020202020204" pitchFamily="34" charset="0"/>
              <a:ea typeface="Arial" charset="0"/>
              <a:cs typeface="Arial" panose="020B0604020202020204" pitchFamily="34" charset="0"/>
            </a:rPr>
            <a:t>Conseil d'administration du Leo club</a:t>
          </a:r>
        </a:p>
      </dgm:t>
    </dgm:pt>
    <dgm:pt modelId="{7BCF2E92-9370-9B4A-A13F-EEE2E3564E54}" type="parTrans" cxnId="{BE78F61C-C59B-514F-9B63-38687D85A524}">
      <dgm:prSet/>
      <dgm:spPr/>
      <dgm:t>
        <a:bodyPr/>
        <a:lstStyle/>
        <a:p>
          <a:endParaRPr lang="en-US"/>
        </a:p>
      </dgm:t>
    </dgm:pt>
    <dgm:pt modelId="{C3061198-8074-6240-8B75-0FAEC84BFFD7}" type="sibTrans" cxnId="{BE78F61C-C59B-514F-9B63-38687D85A524}">
      <dgm:prSet/>
      <dgm:spPr/>
      <dgm:t>
        <a:bodyPr/>
        <a:lstStyle/>
        <a:p>
          <a:endParaRPr lang="en-US"/>
        </a:p>
      </dgm:t>
    </dgm:pt>
    <dgm:pt modelId="{B7CA3C2F-F6EC-1444-BC39-2A1CB5837FEC}">
      <dgm:prSet phldrT="[Text]"/>
      <dgm:spPr>
        <a:solidFill>
          <a:schemeClr val="bg2">
            <a:lumMod val="75000"/>
          </a:schemeClr>
        </a:solidFill>
        <a:ln w="25400">
          <a:noFill/>
        </a:ln>
      </dgm:spPr>
      <dgm:t>
        <a:bodyPr/>
        <a:lstStyle/>
        <a:p>
          <a:pPr>
            <a:lnSpc>
              <a:spcPct val="100000"/>
            </a:lnSpc>
          </a:pPr>
          <a:r>
            <a:rPr lang="fr-FR" b="1" dirty="0">
              <a:solidFill>
                <a:schemeClr val="bg1"/>
              </a:solidFill>
              <a:latin typeface="Arial" panose="020B0604020202020204" pitchFamily="34" charset="0"/>
              <a:ea typeface="Arial" charset="0"/>
              <a:cs typeface="Arial" panose="020B0604020202020204" pitchFamily="34" charset="0"/>
            </a:rPr>
            <a:t>Membres du Leo club</a:t>
          </a:r>
        </a:p>
      </dgm:t>
    </dgm:pt>
    <dgm:pt modelId="{FE5FA16F-FA89-5841-868C-109C219F1E2E}" type="parTrans" cxnId="{4117E4F2-068D-1D4A-8ACA-E97D096AE170}">
      <dgm:prSet/>
      <dgm:spPr/>
      <dgm:t>
        <a:bodyPr/>
        <a:lstStyle/>
        <a:p>
          <a:endParaRPr lang="en-US"/>
        </a:p>
      </dgm:t>
    </dgm:pt>
    <dgm:pt modelId="{2C58CDAC-7DE2-A04D-966B-C821E3449014}" type="sibTrans" cxnId="{4117E4F2-068D-1D4A-8ACA-E97D096AE170}">
      <dgm:prSet/>
      <dgm:spPr/>
      <dgm:t>
        <a:bodyPr/>
        <a:lstStyle/>
        <a:p>
          <a:endParaRPr lang="en-US"/>
        </a:p>
      </dgm:t>
    </dgm:pt>
    <dgm:pt modelId="{1F2C98F4-FC0E-ED48-A5B0-9B5FBCC180DD}">
      <dgm:prSet custT="1"/>
      <dgm:spPr>
        <a:solidFill>
          <a:srgbClr val="00AC69"/>
        </a:solidFill>
        <a:ln>
          <a:noFill/>
        </a:ln>
      </dgm:spPr>
      <dgm:t>
        <a:bodyPr/>
        <a:lstStyle/>
        <a:p>
          <a:pPr>
            <a:lnSpc>
              <a:spcPct val="100000"/>
            </a:lnSpc>
          </a:pPr>
          <a:r>
            <a:rPr lang="fr-FR" sz="1600" b="1">
              <a:solidFill>
                <a:schemeClr val="bg1"/>
              </a:solidFill>
              <a:latin typeface="Arial" panose="020B0604020202020204" pitchFamily="34" charset="0"/>
              <a:ea typeface="Arial" charset="0"/>
              <a:cs typeface="Arial" panose="020B0604020202020204" pitchFamily="34" charset="0"/>
            </a:rPr>
            <a:t>Président</a:t>
          </a:r>
        </a:p>
      </dgm:t>
    </dgm:pt>
    <dgm:pt modelId="{C1D4E534-DA3D-F240-87C0-77D6E09F7E9E}" type="parTrans" cxnId="{099C2BDC-4C63-424C-86D9-9C0A0064B21F}">
      <dgm:prSet/>
      <dgm:spPr/>
      <dgm:t>
        <a:bodyPr/>
        <a:lstStyle/>
        <a:p>
          <a:endParaRPr lang="en-US"/>
        </a:p>
      </dgm:t>
    </dgm:pt>
    <dgm:pt modelId="{430D151B-52E2-4B4B-BD6D-BDF8726B80F8}" type="sibTrans" cxnId="{099C2BDC-4C63-424C-86D9-9C0A0064B21F}">
      <dgm:prSet/>
      <dgm:spPr/>
      <dgm:t>
        <a:bodyPr/>
        <a:lstStyle/>
        <a:p>
          <a:endParaRPr lang="en-US"/>
        </a:p>
      </dgm:t>
    </dgm:pt>
    <dgm:pt modelId="{72A124DB-36AA-B14E-95BE-6ACB52A886D2}">
      <dgm:prSet custT="1"/>
      <dgm:spPr>
        <a:solidFill>
          <a:srgbClr val="00AC69"/>
        </a:solidFill>
        <a:ln>
          <a:noFill/>
        </a:ln>
      </dgm:spPr>
      <dgm:t>
        <a:bodyPr/>
        <a:lstStyle/>
        <a:p>
          <a:pPr>
            <a:lnSpc>
              <a:spcPct val="100000"/>
            </a:lnSpc>
          </a:pPr>
          <a:r>
            <a:rPr lang="fr-FR" sz="1600" b="1">
              <a:solidFill>
                <a:schemeClr val="bg1"/>
              </a:solidFill>
              <a:latin typeface="Arial" panose="020B0604020202020204" pitchFamily="34" charset="0"/>
              <a:ea typeface="Arial" charset="0"/>
              <a:cs typeface="Arial" panose="020B0604020202020204" pitchFamily="34" charset="0"/>
            </a:rPr>
            <a:t>Vice-président</a:t>
          </a:r>
        </a:p>
      </dgm:t>
    </dgm:pt>
    <dgm:pt modelId="{A46D3808-45CB-7844-B6CA-6902081D351B}" type="parTrans" cxnId="{B97687EA-7B6E-6945-A49B-E2933624C40F}">
      <dgm:prSet/>
      <dgm:spPr/>
      <dgm:t>
        <a:bodyPr/>
        <a:lstStyle/>
        <a:p>
          <a:endParaRPr lang="en-US"/>
        </a:p>
      </dgm:t>
    </dgm:pt>
    <dgm:pt modelId="{F21259B6-DA61-D04A-9F5B-3390ABF549FF}" type="sibTrans" cxnId="{B97687EA-7B6E-6945-A49B-E2933624C40F}">
      <dgm:prSet/>
      <dgm:spPr/>
      <dgm:t>
        <a:bodyPr/>
        <a:lstStyle/>
        <a:p>
          <a:endParaRPr lang="en-US"/>
        </a:p>
      </dgm:t>
    </dgm:pt>
    <dgm:pt modelId="{8ED7400F-4963-2E46-9A84-46B80A483A5F}">
      <dgm:prSet custT="1"/>
      <dgm:spPr>
        <a:solidFill>
          <a:srgbClr val="00AC69"/>
        </a:solidFill>
        <a:ln>
          <a:noFill/>
        </a:ln>
      </dgm:spPr>
      <dgm:t>
        <a:bodyPr/>
        <a:lstStyle/>
        <a:p>
          <a:pPr>
            <a:lnSpc>
              <a:spcPct val="100000"/>
            </a:lnSpc>
          </a:pPr>
          <a:r>
            <a:rPr lang="fr-FR" sz="1600" b="1">
              <a:solidFill>
                <a:schemeClr val="bg1"/>
              </a:solidFill>
              <a:latin typeface="Arial" panose="020B0604020202020204" pitchFamily="34" charset="0"/>
              <a:ea typeface="Arial" charset="0"/>
              <a:cs typeface="Arial" panose="020B0604020202020204" pitchFamily="34" charset="0"/>
            </a:rPr>
            <a:t>Secrétaire</a:t>
          </a:r>
        </a:p>
      </dgm:t>
    </dgm:pt>
    <dgm:pt modelId="{F91ED3E0-D839-EB44-BB73-42B74E4E3C22}" type="parTrans" cxnId="{A3C5FF1E-A050-BF49-AAC5-7C0C0DBBBAE6}">
      <dgm:prSet/>
      <dgm:spPr/>
      <dgm:t>
        <a:bodyPr/>
        <a:lstStyle/>
        <a:p>
          <a:endParaRPr lang="en-US"/>
        </a:p>
      </dgm:t>
    </dgm:pt>
    <dgm:pt modelId="{207EB303-446F-944C-BD80-BE86A473D82D}" type="sibTrans" cxnId="{A3C5FF1E-A050-BF49-AAC5-7C0C0DBBBAE6}">
      <dgm:prSet/>
      <dgm:spPr/>
      <dgm:t>
        <a:bodyPr/>
        <a:lstStyle/>
        <a:p>
          <a:endParaRPr lang="en-US"/>
        </a:p>
      </dgm:t>
    </dgm:pt>
    <dgm:pt modelId="{B875507A-2A77-624C-88FD-77A929F16109}">
      <dgm:prSet custT="1"/>
      <dgm:spPr>
        <a:solidFill>
          <a:srgbClr val="00AC69"/>
        </a:solidFill>
        <a:ln>
          <a:noFill/>
        </a:ln>
      </dgm:spPr>
      <dgm:t>
        <a:bodyPr/>
        <a:lstStyle/>
        <a:p>
          <a:pPr>
            <a:lnSpc>
              <a:spcPct val="100000"/>
            </a:lnSpc>
          </a:pPr>
          <a:r>
            <a:rPr lang="fr-FR" sz="1600" b="1">
              <a:solidFill>
                <a:schemeClr val="bg1"/>
              </a:solidFill>
              <a:latin typeface="Arial" panose="020B0604020202020204" pitchFamily="34" charset="0"/>
              <a:ea typeface="Arial" charset="0"/>
              <a:cs typeface="Arial" panose="020B0604020202020204" pitchFamily="34" charset="0"/>
            </a:rPr>
            <a:t>Trésorier</a:t>
          </a:r>
        </a:p>
      </dgm:t>
    </dgm:pt>
    <dgm:pt modelId="{1B592596-5688-D645-8B24-7A53AEE2DB43}" type="parTrans" cxnId="{F6EF5D44-125A-3A44-8E7E-B32D83787ED7}">
      <dgm:prSet/>
      <dgm:spPr/>
      <dgm:t>
        <a:bodyPr/>
        <a:lstStyle/>
        <a:p>
          <a:endParaRPr lang="en-US"/>
        </a:p>
      </dgm:t>
    </dgm:pt>
    <dgm:pt modelId="{06C0E6AF-D054-DD42-B38C-EB1831A26F6A}" type="sibTrans" cxnId="{F6EF5D44-125A-3A44-8E7E-B32D83787ED7}">
      <dgm:prSet/>
      <dgm:spPr/>
      <dgm:t>
        <a:bodyPr/>
        <a:lstStyle/>
        <a:p>
          <a:endParaRPr lang="en-US"/>
        </a:p>
      </dgm:t>
    </dgm:pt>
    <dgm:pt modelId="{4BAA7786-9825-7D45-802B-CFBD490BAB9F}">
      <dgm:prSet custT="1"/>
      <dgm:spPr>
        <a:solidFill>
          <a:srgbClr val="00AC69"/>
        </a:solidFill>
        <a:ln>
          <a:noFill/>
        </a:ln>
      </dgm:spPr>
      <dgm:t>
        <a:bodyPr/>
        <a:lstStyle/>
        <a:p>
          <a:pPr>
            <a:lnSpc>
              <a:spcPct val="100000"/>
            </a:lnSpc>
          </a:pPr>
          <a:r>
            <a:rPr lang="fr-FR" sz="1600" b="1">
              <a:solidFill>
                <a:schemeClr val="bg1"/>
              </a:solidFill>
              <a:latin typeface="Arial" panose="020B0604020202020204" pitchFamily="34" charset="0"/>
              <a:ea typeface="Arial" charset="0"/>
              <a:cs typeface="Arial" panose="020B0604020202020204" pitchFamily="34" charset="0"/>
            </a:rPr>
            <a:t>3 autres membres</a:t>
          </a:r>
        </a:p>
      </dgm:t>
    </dgm:pt>
    <dgm:pt modelId="{92A35D56-9051-BB4E-8FF0-1ACBEA755346}" type="parTrans" cxnId="{8EC42904-EE5D-7C41-90E0-ADF59DEBEC0E}">
      <dgm:prSet/>
      <dgm:spPr/>
      <dgm:t>
        <a:bodyPr/>
        <a:lstStyle/>
        <a:p>
          <a:endParaRPr lang="en-US"/>
        </a:p>
      </dgm:t>
    </dgm:pt>
    <dgm:pt modelId="{9EA3DF00-AD43-6044-8A1C-638E31D8D291}" type="sibTrans" cxnId="{8EC42904-EE5D-7C41-90E0-ADF59DEBEC0E}">
      <dgm:prSet/>
      <dgm:spPr/>
      <dgm:t>
        <a:bodyPr/>
        <a:lstStyle/>
        <a:p>
          <a:endParaRPr lang="en-US"/>
        </a:p>
      </dgm:t>
    </dgm:pt>
    <dgm:pt modelId="{6AD72C81-077A-5B46-AEE3-39B5850F0EC3}" type="pres">
      <dgm:prSet presAssocID="{82A60671-772C-6448-BF50-349061B3A1A9}" presName="Name0" presStyleCnt="0">
        <dgm:presLayoutVars>
          <dgm:dir/>
          <dgm:resizeHandles val="exact"/>
        </dgm:presLayoutVars>
      </dgm:prSet>
      <dgm:spPr/>
    </dgm:pt>
    <dgm:pt modelId="{299F47AF-A8B5-AC43-BCC1-1DCBEAFD5E8C}" type="pres">
      <dgm:prSet presAssocID="{8BCC3D45-5020-9948-A446-B9BFDA69E86F}" presName="Name5" presStyleLbl="vennNode1" presStyleIdx="0" presStyleCnt="4">
        <dgm:presLayoutVars>
          <dgm:bulletEnabled val="1"/>
        </dgm:presLayoutVars>
      </dgm:prSet>
      <dgm:spPr/>
    </dgm:pt>
    <dgm:pt modelId="{79635E55-1DBB-3A41-9CBC-2697789EFDAC}" type="pres">
      <dgm:prSet presAssocID="{28595BF3-FF7E-A44E-99FC-6E5143869B32}" presName="space" presStyleCnt="0"/>
      <dgm:spPr/>
    </dgm:pt>
    <dgm:pt modelId="{FF8100D5-4799-2C40-B24A-F47DE961F212}" type="pres">
      <dgm:prSet presAssocID="{73B7042E-F206-EA46-9E22-46F6EFEDA716}" presName="Name5" presStyleLbl="vennNode1" presStyleIdx="1" presStyleCnt="4">
        <dgm:presLayoutVars>
          <dgm:bulletEnabled val="1"/>
        </dgm:presLayoutVars>
      </dgm:prSet>
      <dgm:spPr/>
    </dgm:pt>
    <dgm:pt modelId="{E6F098DB-EB5B-6E4C-9908-58E2CB51A210}" type="pres">
      <dgm:prSet presAssocID="{6522BB2A-3ACF-C949-878B-79BC04D3D969}" presName="space" presStyleCnt="0"/>
      <dgm:spPr/>
    </dgm:pt>
    <dgm:pt modelId="{75415595-B662-CB46-9DFF-95849D113019}" type="pres">
      <dgm:prSet presAssocID="{52412B63-CE8A-094D-AB5F-59AA189B793D}" presName="Name5" presStyleLbl="vennNode1" presStyleIdx="2" presStyleCnt="4">
        <dgm:presLayoutVars>
          <dgm:bulletEnabled val="1"/>
        </dgm:presLayoutVars>
      </dgm:prSet>
      <dgm:spPr/>
    </dgm:pt>
    <dgm:pt modelId="{B1BBBF41-A89B-E746-BA9C-ACF2FFFA3BA3}" type="pres">
      <dgm:prSet presAssocID="{C3061198-8074-6240-8B75-0FAEC84BFFD7}" presName="space" presStyleCnt="0"/>
      <dgm:spPr/>
    </dgm:pt>
    <dgm:pt modelId="{43843FB9-4590-E049-A861-3A8D255C5CF2}" type="pres">
      <dgm:prSet presAssocID="{B7CA3C2F-F6EC-1444-BC39-2A1CB5837FEC}" presName="Name5" presStyleLbl="vennNode1" presStyleIdx="3" presStyleCnt="4">
        <dgm:presLayoutVars>
          <dgm:bulletEnabled val="1"/>
        </dgm:presLayoutVars>
      </dgm:prSet>
      <dgm:spPr/>
    </dgm:pt>
  </dgm:ptLst>
  <dgm:cxnLst>
    <dgm:cxn modelId="{8EC42904-EE5D-7C41-90E0-ADF59DEBEC0E}" srcId="{52412B63-CE8A-094D-AB5F-59AA189B793D}" destId="{4BAA7786-9825-7D45-802B-CFBD490BAB9F}" srcOrd="4" destOrd="0" parTransId="{92A35D56-9051-BB4E-8FF0-1ACBEA755346}" sibTransId="{9EA3DF00-AD43-6044-8A1C-638E31D8D291}"/>
    <dgm:cxn modelId="{8A0FDD07-8212-B24D-87D8-123EF189097B}" type="presOf" srcId="{8ED7400F-4963-2E46-9A84-46B80A483A5F}" destId="{75415595-B662-CB46-9DFF-95849D113019}" srcOrd="0" destOrd="3" presId="urn:microsoft.com/office/officeart/2005/8/layout/venn3"/>
    <dgm:cxn modelId="{DC79D415-9BB5-744F-A087-72C02F0ECE8D}" type="presOf" srcId="{8BCC3D45-5020-9948-A446-B9BFDA69E86F}" destId="{299F47AF-A8B5-AC43-BCC1-1DCBEAFD5E8C}" srcOrd="0" destOrd="0" presId="urn:microsoft.com/office/officeart/2005/8/layout/venn3"/>
    <dgm:cxn modelId="{BE78F61C-C59B-514F-9B63-38687D85A524}" srcId="{82A60671-772C-6448-BF50-349061B3A1A9}" destId="{52412B63-CE8A-094D-AB5F-59AA189B793D}" srcOrd="2" destOrd="0" parTransId="{7BCF2E92-9370-9B4A-A13F-EEE2E3564E54}" sibTransId="{C3061198-8074-6240-8B75-0FAEC84BFFD7}"/>
    <dgm:cxn modelId="{A3C5FF1E-A050-BF49-AAC5-7C0C0DBBBAE6}" srcId="{52412B63-CE8A-094D-AB5F-59AA189B793D}" destId="{8ED7400F-4963-2E46-9A84-46B80A483A5F}" srcOrd="2" destOrd="0" parTransId="{F91ED3E0-D839-EB44-BB73-42B74E4E3C22}" sibTransId="{207EB303-446F-944C-BD80-BE86A473D82D}"/>
    <dgm:cxn modelId="{7333733C-D70D-1D40-B119-18BB0CDC580C}" type="presOf" srcId="{52412B63-CE8A-094D-AB5F-59AA189B793D}" destId="{75415595-B662-CB46-9DFF-95849D113019}" srcOrd="0" destOrd="0" presId="urn:microsoft.com/office/officeart/2005/8/layout/venn3"/>
    <dgm:cxn modelId="{5F836F60-D7F8-ED46-B87F-F9D19BD14F24}" srcId="{82A60671-772C-6448-BF50-349061B3A1A9}" destId="{73B7042E-F206-EA46-9E22-46F6EFEDA716}" srcOrd="1" destOrd="0" parTransId="{132AE454-5EAB-444C-A019-97603E6D7276}" sibTransId="{6522BB2A-3ACF-C949-878B-79BC04D3D969}"/>
    <dgm:cxn modelId="{F6EF5D44-125A-3A44-8E7E-B32D83787ED7}" srcId="{52412B63-CE8A-094D-AB5F-59AA189B793D}" destId="{B875507A-2A77-624C-88FD-77A929F16109}" srcOrd="3" destOrd="0" parTransId="{1B592596-5688-D645-8B24-7A53AEE2DB43}" sibTransId="{06C0E6AF-D054-DD42-B38C-EB1831A26F6A}"/>
    <dgm:cxn modelId="{FA774874-7AE6-C54E-B568-AB75152626FE}" type="presOf" srcId="{82A60671-772C-6448-BF50-349061B3A1A9}" destId="{6AD72C81-077A-5B46-AEE3-39B5850F0EC3}" srcOrd="0" destOrd="0" presId="urn:microsoft.com/office/officeart/2005/8/layout/venn3"/>
    <dgm:cxn modelId="{297E1257-DC4B-1D45-9894-EDFF66669A7E}" type="presOf" srcId="{1F2C98F4-FC0E-ED48-A5B0-9B5FBCC180DD}" destId="{75415595-B662-CB46-9DFF-95849D113019}" srcOrd="0" destOrd="1" presId="urn:microsoft.com/office/officeart/2005/8/layout/venn3"/>
    <dgm:cxn modelId="{7AD64A93-0686-6B4E-956C-29770C54C8BF}" type="presOf" srcId="{B875507A-2A77-624C-88FD-77A929F16109}" destId="{75415595-B662-CB46-9DFF-95849D113019}" srcOrd="0" destOrd="4" presId="urn:microsoft.com/office/officeart/2005/8/layout/venn3"/>
    <dgm:cxn modelId="{9E1ABBD1-ACE9-384E-941C-64204782324D}" type="presOf" srcId="{72A124DB-36AA-B14E-95BE-6ACB52A886D2}" destId="{75415595-B662-CB46-9DFF-95849D113019}" srcOrd="0" destOrd="2" presId="urn:microsoft.com/office/officeart/2005/8/layout/venn3"/>
    <dgm:cxn modelId="{099C2BDC-4C63-424C-86D9-9C0A0064B21F}" srcId="{52412B63-CE8A-094D-AB5F-59AA189B793D}" destId="{1F2C98F4-FC0E-ED48-A5B0-9B5FBCC180DD}" srcOrd="0" destOrd="0" parTransId="{C1D4E534-DA3D-F240-87C0-77D6E09F7E9E}" sibTransId="{430D151B-52E2-4B4B-BD6D-BDF8726B80F8}"/>
    <dgm:cxn modelId="{94D320E8-BB42-1D40-94CB-D91A8CAFAF5E}" type="presOf" srcId="{B7CA3C2F-F6EC-1444-BC39-2A1CB5837FEC}" destId="{43843FB9-4590-E049-A861-3A8D255C5CF2}" srcOrd="0" destOrd="0" presId="urn:microsoft.com/office/officeart/2005/8/layout/venn3"/>
    <dgm:cxn modelId="{B97687EA-7B6E-6945-A49B-E2933624C40F}" srcId="{52412B63-CE8A-094D-AB5F-59AA189B793D}" destId="{72A124DB-36AA-B14E-95BE-6ACB52A886D2}" srcOrd="1" destOrd="0" parTransId="{A46D3808-45CB-7844-B6CA-6902081D351B}" sibTransId="{F21259B6-DA61-D04A-9F5B-3390ABF549FF}"/>
    <dgm:cxn modelId="{4117E4F2-068D-1D4A-8ACA-E97D096AE170}" srcId="{82A60671-772C-6448-BF50-349061B3A1A9}" destId="{B7CA3C2F-F6EC-1444-BC39-2A1CB5837FEC}" srcOrd="3" destOrd="0" parTransId="{FE5FA16F-FA89-5841-868C-109C219F1E2E}" sibTransId="{2C58CDAC-7DE2-A04D-966B-C821E3449014}"/>
    <dgm:cxn modelId="{0A91EEF3-F27E-934A-9808-CED72CDC0039}" srcId="{82A60671-772C-6448-BF50-349061B3A1A9}" destId="{8BCC3D45-5020-9948-A446-B9BFDA69E86F}" srcOrd="0" destOrd="0" parTransId="{50D0487B-8561-9A4A-BE5D-DF7B87F2A5BB}" sibTransId="{28595BF3-FF7E-A44E-99FC-6E5143869B32}"/>
    <dgm:cxn modelId="{6A480CF7-EF1F-A947-9707-698CB26A9DA2}" type="presOf" srcId="{73B7042E-F206-EA46-9E22-46F6EFEDA716}" destId="{FF8100D5-4799-2C40-B24A-F47DE961F212}" srcOrd="0" destOrd="0" presId="urn:microsoft.com/office/officeart/2005/8/layout/venn3"/>
    <dgm:cxn modelId="{EF3036FF-C283-764D-903C-7B9457164BCE}" type="presOf" srcId="{4BAA7786-9825-7D45-802B-CFBD490BAB9F}" destId="{75415595-B662-CB46-9DFF-95849D113019}" srcOrd="0" destOrd="5" presId="urn:microsoft.com/office/officeart/2005/8/layout/venn3"/>
    <dgm:cxn modelId="{2DAE38F7-6FF0-1A48-B38D-CF5441BE9863}" type="presParOf" srcId="{6AD72C81-077A-5B46-AEE3-39B5850F0EC3}" destId="{299F47AF-A8B5-AC43-BCC1-1DCBEAFD5E8C}" srcOrd="0" destOrd="0" presId="urn:microsoft.com/office/officeart/2005/8/layout/venn3"/>
    <dgm:cxn modelId="{15A58FD8-DD1C-194B-A00C-0B735812F1A7}" type="presParOf" srcId="{6AD72C81-077A-5B46-AEE3-39B5850F0EC3}" destId="{79635E55-1DBB-3A41-9CBC-2697789EFDAC}" srcOrd="1" destOrd="0" presId="urn:microsoft.com/office/officeart/2005/8/layout/venn3"/>
    <dgm:cxn modelId="{196D3A42-1E89-A84C-A499-D1354EB060AD}" type="presParOf" srcId="{6AD72C81-077A-5B46-AEE3-39B5850F0EC3}" destId="{FF8100D5-4799-2C40-B24A-F47DE961F212}" srcOrd="2" destOrd="0" presId="urn:microsoft.com/office/officeart/2005/8/layout/venn3"/>
    <dgm:cxn modelId="{A365802A-4A78-8741-A80E-99BE9D61D6D7}" type="presParOf" srcId="{6AD72C81-077A-5B46-AEE3-39B5850F0EC3}" destId="{E6F098DB-EB5B-6E4C-9908-58E2CB51A210}" srcOrd="3" destOrd="0" presId="urn:microsoft.com/office/officeart/2005/8/layout/venn3"/>
    <dgm:cxn modelId="{6DDCC3B1-E4B3-1D4C-A933-09E98A91362A}" type="presParOf" srcId="{6AD72C81-077A-5B46-AEE3-39B5850F0EC3}" destId="{75415595-B662-CB46-9DFF-95849D113019}" srcOrd="4" destOrd="0" presId="urn:microsoft.com/office/officeart/2005/8/layout/venn3"/>
    <dgm:cxn modelId="{AF903A04-79AA-3149-A17A-5CAD3C0A6024}" type="presParOf" srcId="{6AD72C81-077A-5B46-AEE3-39B5850F0EC3}" destId="{B1BBBF41-A89B-E746-BA9C-ACF2FFFA3BA3}" srcOrd="5" destOrd="0" presId="urn:microsoft.com/office/officeart/2005/8/layout/venn3"/>
    <dgm:cxn modelId="{B5F33AB9-43AD-1744-8C2D-4799F755AC06}" type="presParOf" srcId="{6AD72C81-077A-5B46-AEE3-39B5850F0EC3}" destId="{43843FB9-4590-E049-A861-3A8D255C5CF2}"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964B06-6E81-554B-9608-EB3F27BD0103}" type="doc">
      <dgm:prSet loTypeId="urn:microsoft.com/office/officeart/2009/layout/CircleArrowProcess" loCatId="relationship" qsTypeId="urn:microsoft.com/office/officeart/2005/8/quickstyle/simple1" qsCatId="simple" csTypeId="urn:microsoft.com/office/officeart/2005/8/colors/accent1_2" csCatId="accent1" phldr="1"/>
      <dgm:spPr/>
      <dgm:t>
        <a:bodyPr/>
        <a:lstStyle/>
        <a:p>
          <a:endParaRPr lang="en-US"/>
        </a:p>
      </dgm:t>
    </dgm:pt>
    <dgm:pt modelId="{FAE26536-E619-7F4D-A2B5-09771364FAF5}">
      <dgm:prSet phldrT="[Text]" custT="1"/>
      <dgm:spPr/>
      <dgm:t>
        <a:bodyPr/>
        <a:lstStyle/>
        <a:p>
          <a:pPr>
            <a:lnSpc>
              <a:spcPct val="100000"/>
            </a:lnSpc>
            <a:spcAft>
              <a:spcPts val="0"/>
            </a:spcAft>
          </a:pPr>
          <a:r>
            <a:rPr lang="fr-FR" sz="2800" b="1" i="0" baseline="0" dirty="0">
              <a:solidFill>
                <a:srgbClr val="00AC69"/>
              </a:solidFill>
              <a:latin typeface="Arial" panose="020B0604020202020204" pitchFamily="34" charset="0"/>
              <a:cs typeface="Arial" panose="020B0604020202020204" pitchFamily="34" charset="0"/>
            </a:rPr>
            <a:t>+ de </a:t>
          </a:r>
          <a:br>
            <a:rPr lang="fr-FR" sz="2800" b="1" i="0" baseline="0" dirty="0">
              <a:solidFill>
                <a:srgbClr val="00AC69"/>
              </a:solidFill>
              <a:latin typeface="Arial" panose="020B0604020202020204" pitchFamily="34" charset="0"/>
              <a:cs typeface="Arial" panose="020B0604020202020204" pitchFamily="34" charset="0"/>
            </a:rPr>
          </a:br>
          <a:r>
            <a:rPr lang="fr-FR" sz="2800" b="1" i="0" baseline="0" dirty="0">
              <a:solidFill>
                <a:srgbClr val="00AC69"/>
              </a:solidFill>
              <a:latin typeface="Arial" panose="020B0604020202020204" pitchFamily="34" charset="0"/>
              <a:cs typeface="Arial" panose="020B0604020202020204" pitchFamily="34" charset="0"/>
            </a:rPr>
            <a:t>150 000 </a:t>
          </a:r>
        </a:p>
        <a:p>
          <a:pPr>
            <a:lnSpc>
              <a:spcPct val="100000"/>
            </a:lnSpc>
            <a:spcAft>
              <a:spcPts val="0"/>
            </a:spcAft>
          </a:pPr>
          <a:r>
            <a:rPr lang="fr-FR" sz="2800" b="1" i="0" baseline="0" dirty="0">
              <a:solidFill>
                <a:srgbClr val="00AC69"/>
              </a:solidFill>
              <a:latin typeface="Arial" panose="020B0604020202020204" pitchFamily="34" charset="0"/>
              <a:cs typeface="Arial" panose="020B0604020202020204" pitchFamily="34" charset="0"/>
            </a:rPr>
            <a:t>membres </a:t>
          </a:r>
          <a:br>
            <a:rPr lang="fr-FR" sz="2800" b="1" i="0" baseline="0" dirty="0">
              <a:solidFill>
                <a:srgbClr val="00AC69"/>
              </a:solidFill>
              <a:latin typeface="Arial" panose="020B0604020202020204" pitchFamily="34" charset="0"/>
              <a:cs typeface="Arial" panose="020B0604020202020204" pitchFamily="34" charset="0"/>
            </a:rPr>
          </a:br>
          <a:r>
            <a:rPr lang="fr-FR" sz="2800" b="1" i="0" baseline="0" dirty="0">
              <a:solidFill>
                <a:srgbClr val="00AC69"/>
              </a:solidFill>
              <a:latin typeface="Arial" panose="020B0604020202020204" pitchFamily="34" charset="0"/>
              <a:cs typeface="Arial" panose="020B0604020202020204" pitchFamily="34" charset="0"/>
            </a:rPr>
            <a:t> </a:t>
          </a:r>
        </a:p>
        <a:p>
          <a:pPr>
            <a:lnSpc>
              <a:spcPct val="100000"/>
            </a:lnSpc>
            <a:spcAft>
              <a:spcPts val="0"/>
            </a:spcAft>
          </a:pPr>
          <a:br>
            <a:rPr lang="fr-FR" sz="2400" b="0" i="0" baseline="0" dirty="0">
              <a:solidFill>
                <a:srgbClr val="00AC69"/>
              </a:solidFill>
              <a:latin typeface="Arial" panose="020B0604020202020204" pitchFamily="34" charset="0"/>
              <a:cs typeface="Arial" panose="020B0604020202020204" pitchFamily="34" charset="0"/>
            </a:rPr>
          </a:br>
          <a:endParaRPr lang="fr-FR" sz="2400" b="0" i="0" baseline="0" dirty="0">
            <a:solidFill>
              <a:srgbClr val="00AC69"/>
            </a:solidFill>
            <a:latin typeface="Arial" panose="020B0604020202020204" pitchFamily="34" charset="0"/>
            <a:cs typeface="Arial" panose="020B0604020202020204" pitchFamily="34" charset="0"/>
          </a:endParaRPr>
        </a:p>
      </dgm:t>
    </dgm:pt>
    <dgm:pt modelId="{18E043EE-7FE2-BB40-99BD-3AD1571E647E}" type="parTrans" cxnId="{CE21A7B0-2F40-CC44-8CF4-9FE2F38CBF3C}">
      <dgm:prSet/>
      <dgm:spPr/>
      <dgm:t>
        <a:bodyPr/>
        <a:lstStyle/>
        <a:p>
          <a:endParaRPr lang="en-US"/>
        </a:p>
      </dgm:t>
    </dgm:pt>
    <dgm:pt modelId="{BB72518E-F9E2-044D-AECA-534C4B07329C}" type="sibTrans" cxnId="{CE21A7B0-2F40-CC44-8CF4-9FE2F38CBF3C}">
      <dgm:prSet/>
      <dgm:spPr/>
      <dgm:t>
        <a:bodyPr/>
        <a:lstStyle/>
        <a:p>
          <a:endParaRPr lang="en-US"/>
        </a:p>
      </dgm:t>
    </dgm:pt>
    <dgm:pt modelId="{1C00E78F-A891-7241-BE2E-3C48CCFAAC21}">
      <dgm:prSet phldrT="[Text]" custT="1"/>
      <dgm:spPr/>
      <dgm:t>
        <a:bodyPr/>
        <a:lstStyle/>
        <a:p>
          <a:r>
            <a:rPr lang="fr-FR" sz="2800" b="1" i="0">
              <a:solidFill>
                <a:srgbClr val="EBB700"/>
              </a:solidFill>
              <a:latin typeface="Arial" panose="020B0604020202020204" pitchFamily="34" charset="0"/>
              <a:cs typeface="Arial" panose="020B0604020202020204" pitchFamily="34" charset="0"/>
            </a:rPr>
            <a:t>+ de 7400 clubs</a:t>
          </a:r>
        </a:p>
      </dgm:t>
    </dgm:pt>
    <dgm:pt modelId="{B536A0DE-D02A-C844-B96F-0C02C0DE9D37}" type="parTrans" cxnId="{BFC96F2A-6A51-AD41-BEB6-F2AF8774E878}">
      <dgm:prSet/>
      <dgm:spPr/>
      <dgm:t>
        <a:bodyPr/>
        <a:lstStyle/>
        <a:p>
          <a:endParaRPr lang="en-US"/>
        </a:p>
      </dgm:t>
    </dgm:pt>
    <dgm:pt modelId="{67FCDD0D-336F-8442-8AA9-22FACFD2B52F}" type="sibTrans" cxnId="{BFC96F2A-6A51-AD41-BEB6-F2AF8774E878}">
      <dgm:prSet/>
      <dgm:spPr/>
      <dgm:t>
        <a:bodyPr/>
        <a:lstStyle/>
        <a:p>
          <a:endParaRPr lang="en-US"/>
        </a:p>
      </dgm:t>
    </dgm:pt>
    <dgm:pt modelId="{2A90E854-1EAD-FF49-91BF-BC6C8C9582DB}">
      <dgm:prSet phldrT="[Text]" custT="1"/>
      <dgm:spPr/>
      <dgm:t>
        <a:bodyPr/>
        <a:lstStyle/>
        <a:p>
          <a:r>
            <a:rPr lang="fr-FR" sz="2800" b="1" i="0">
              <a:solidFill>
                <a:srgbClr val="407CCA"/>
              </a:solidFill>
              <a:latin typeface="Arial" panose="020B0604020202020204" pitchFamily="34" charset="0"/>
              <a:cs typeface="Arial" panose="020B0604020202020204" pitchFamily="34" charset="0"/>
            </a:rPr>
            <a:t>+ de 150 pays</a:t>
          </a:r>
        </a:p>
      </dgm:t>
    </dgm:pt>
    <dgm:pt modelId="{15940F83-4C81-8B46-BC7A-8F73AA6793F6}" type="parTrans" cxnId="{860B0AB8-6379-7E47-B4CA-B0A47F0D586C}">
      <dgm:prSet/>
      <dgm:spPr/>
      <dgm:t>
        <a:bodyPr/>
        <a:lstStyle/>
        <a:p>
          <a:endParaRPr lang="en-US"/>
        </a:p>
      </dgm:t>
    </dgm:pt>
    <dgm:pt modelId="{755D2DDD-068B-E24A-934B-A12DA6BDF476}" type="sibTrans" cxnId="{860B0AB8-6379-7E47-B4CA-B0A47F0D586C}">
      <dgm:prSet/>
      <dgm:spPr/>
      <dgm:t>
        <a:bodyPr/>
        <a:lstStyle/>
        <a:p>
          <a:endParaRPr lang="en-US"/>
        </a:p>
      </dgm:t>
    </dgm:pt>
    <dgm:pt modelId="{FAB72E7C-0CFB-C147-9CCA-1698D727464E}" type="pres">
      <dgm:prSet presAssocID="{27964B06-6E81-554B-9608-EB3F27BD0103}" presName="Name0" presStyleCnt="0">
        <dgm:presLayoutVars>
          <dgm:chMax val="7"/>
          <dgm:chPref val="7"/>
          <dgm:dir/>
          <dgm:animLvl val="lvl"/>
        </dgm:presLayoutVars>
      </dgm:prSet>
      <dgm:spPr/>
    </dgm:pt>
    <dgm:pt modelId="{B4F16479-1947-FA48-8784-EBED7211A466}" type="pres">
      <dgm:prSet presAssocID="{FAE26536-E619-7F4D-A2B5-09771364FAF5}" presName="Accent1" presStyleCnt="0"/>
      <dgm:spPr/>
    </dgm:pt>
    <dgm:pt modelId="{286A2D40-3744-5C4C-9F5D-AD52FAE6D2CB}" type="pres">
      <dgm:prSet presAssocID="{FAE26536-E619-7F4D-A2B5-09771364FAF5}" presName="Accent" presStyleLbl="node1" presStyleIdx="0" presStyleCnt="3"/>
      <dgm:spPr>
        <a:solidFill>
          <a:srgbClr val="00AC69"/>
        </a:solidFill>
      </dgm:spPr>
    </dgm:pt>
    <dgm:pt modelId="{F5ED7372-C607-144C-8DDF-444092D072B4}" type="pres">
      <dgm:prSet presAssocID="{FAE26536-E619-7F4D-A2B5-09771364FAF5}" presName="Parent1" presStyleLbl="revTx" presStyleIdx="0" presStyleCnt="3" custScaleX="177077" custScaleY="144304" custLinFactNeighborX="1066" custLinFactNeighborY="44793">
        <dgm:presLayoutVars>
          <dgm:chMax val="1"/>
          <dgm:chPref val="1"/>
          <dgm:bulletEnabled val="1"/>
        </dgm:presLayoutVars>
      </dgm:prSet>
      <dgm:spPr/>
    </dgm:pt>
    <dgm:pt modelId="{EDA972ED-50D9-4145-B876-EBF930FE261A}" type="pres">
      <dgm:prSet presAssocID="{1C00E78F-A891-7241-BE2E-3C48CCFAAC21}" presName="Accent2" presStyleCnt="0"/>
      <dgm:spPr/>
    </dgm:pt>
    <dgm:pt modelId="{F7BF5EEF-04BB-2F41-AB49-EAF86F755871}" type="pres">
      <dgm:prSet presAssocID="{1C00E78F-A891-7241-BE2E-3C48CCFAAC21}" presName="Accent" presStyleLbl="node1" presStyleIdx="1" presStyleCnt="3"/>
      <dgm:spPr>
        <a:solidFill>
          <a:srgbClr val="EBB700"/>
        </a:solidFill>
      </dgm:spPr>
    </dgm:pt>
    <dgm:pt modelId="{7A4F3BB8-DBA9-B84C-A8EB-0D6B9B8E2E1D}" type="pres">
      <dgm:prSet presAssocID="{1C00E78F-A891-7241-BE2E-3C48CCFAAC21}" presName="Parent2" presStyleLbl="revTx" presStyleIdx="1" presStyleCnt="3">
        <dgm:presLayoutVars>
          <dgm:chMax val="1"/>
          <dgm:chPref val="1"/>
          <dgm:bulletEnabled val="1"/>
        </dgm:presLayoutVars>
      </dgm:prSet>
      <dgm:spPr/>
    </dgm:pt>
    <dgm:pt modelId="{0B22725A-3E9E-494C-B8F6-F9AC558C75ED}" type="pres">
      <dgm:prSet presAssocID="{2A90E854-1EAD-FF49-91BF-BC6C8C9582DB}" presName="Accent3" presStyleCnt="0"/>
      <dgm:spPr/>
    </dgm:pt>
    <dgm:pt modelId="{6C668ADB-2F24-E049-9C0F-C564F1957C89}" type="pres">
      <dgm:prSet presAssocID="{2A90E854-1EAD-FF49-91BF-BC6C8C9582DB}" presName="Accent" presStyleLbl="node1" presStyleIdx="2" presStyleCnt="3"/>
      <dgm:spPr>
        <a:solidFill>
          <a:srgbClr val="407CCA"/>
        </a:solidFill>
      </dgm:spPr>
    </dgm:pt>
    <dgm:pt modelId="{4E419C4F-74E8-1F4A-9887-E4EBF1D6A15A}" type="pres">
      <dgm:prSet presAssocID="{2A90E854-1EAD-FF49-91BF-BC6C8C9582DB}" presName="Parent3" presStyleLbl="revTx" presStyleIdx="2" presStyleCnt="3">
        <dgm:presLayoutVars>
          <dgm:chMax val="1"/>
          <dgm:chPref val="1"/>
          <dgm:bulletEnabled val="1"/>
        </dgm:presLayoutVars>
      </dgm:prSet>
      <dgm:spPr/>
    </dgm:pt>
  </dgm:ptLst>
  <dgm:cxnLst>
    <dgm:cxn modelId="{BFC96F2A-6A51-AD41-BEB6-F2AF8774E878}" srcId="{27964B06-6E81-554B-9608-EB3F27BD0103}" destId="{1C00E78F-A891-7241-BE2E-3C48CCFAAC21}" srcOrd="1" destOrd="0" parTransId="{B536A0DE-D02A-C844-B96F-0C02C0DE9D37}" sibTransId="{67FCDD0D-336F-8442-8AA9-22FACFD2B52F}"/>
    <dgm:cxn modelId="{CE21A7B0-2F40-CC44-8CF4-9FE2F38CBF3C}" srcId="{27964B06-6E81-554B-9608-EB3F27BD0103}" destId="{FAE26536-E619-7F4D-A2B5-09771364FAF5}" srcOrd="0" destOrd="0" parTransId="{18E043EE-7FE2-BB40-99BD-3AD1571E647E}" sibTransId="{BB72518E-F9E2-044D-AECA-534C4B07329C}"/>
    <dgm:cxn modelId="{860B0AB8-6379-7E47-B4CA-B0A47F0D586C}" srcId="{27964B06-6E81-554B-9608-EB3F27BD0103}" destId="{2A90E854-1EAD-FF49-91BF-BC6C8C9582DB}" srcOrd="2" destOrd="0" parTransId="{15940F83-4C81-8B46-BC7A-8F73AA6793F6}" sibTransId="{755D2DDD-068B-E24A-934B-A12DA6BDF476}"/>
    <dgm:cxn modelId="{5ECB5BE5-1D80-F84C-BDEA-3EBD92D1B3B3}" type="presOf" srcId="{FAE26536-E619-7F4D-A2B5-09771364FAF5}" destId="{F5ED7372-C607-144C-8DDF-444092D072B4}" srcOrd="0" destOrd="0" presId="urn:microsoft.com/office/officeart/2009/layout/CircleArrowProcess"/>
    <dgm:cxn modelId="{9E9ED7E6-7FC7-EC46-90F5-765F1059D739}" type="presOf" srcId="{1C00E78F-A891-7241-BE2E-3C48CCFAAC21}" destId="{7A4F3BB8-DBA9-B84C-A8EB-0D6B9B8E2E1D}" srcOrd="0" destOrd="0" presId="urn:microsoft.com/office/officeart/2009/layout/CircleArrowProcess"/>
    <dgm:cxn modelId="{E85B70EE-742D-2844-92A3-FFF9185D68DF}" type="presOf" srcId="{2A90E854-1EAD-FF49-91BF-BC6C8C9582DB}" destId="{4E419C4F-74E8-1F4A-9887-E4EBF1D6A15A}" srcOrd="0" destOrd="0" presId="urn:microsoft.com/office/officeart/2009/layout/CircleArrowProcess"/>
    <dgm:cxn modelId="{E99025FC-07D7-3049-88B6-BE40A358BDA5}" type="presOf" srcId="{27964B06-6E81-554B-9608-EB3F27BD0103}" destId="{FAB72E7C-0CFB-C147-9CCA-1698D727464E}" srcOrd="0" destOrd="0" presId="urn:microsoft.com/office/officeart/2009/layout/CircleArrowProcess"/>
    <dgm:cxn modelId="{4B77C994-9B52-B144-84F4-6D7AAA21C53D}" type="presParOf" srcId="{FAB72E7C-0CFB-C147-9CCA-1698D727464E}" destId="{B4F16479-1947-FA48-8784-EBED7211A466}" srcOrd="0" destOrd="0" presId="urn:microsoft.com/office/officeart/2009/layout/CircleArrowProcess"/>
    <dgm:cxn modelId="{EFD47A01-CBAA-5143-95FE-951A4B7EF373}" type="presParOf" srcId="{B4F16479-1947-FA48-8784-EBED7211A466}" destId="{286A2D40-3744-5C4C-9F5D-AD52FAE6D2CB}" srcOrd="0" destOrd="0" presId="urn:microsoft.com/office/officeart/2009/layout/CircleArrowProcess"/>
    <dgm:cxn modelId="{660FE937-F7F6-024C-81A1-F5D6A0AF3174}" type="presParOf" srcId="{FAB72E7C-0CFB-C147-9CCA-1698D727464E}" destId="{F5ED7372-C607-144C-8DDF-444092D072B4}" srcOrd="1" destOrd="0" presId="urn:microsoft.com/office/officeart/2009/layout/CircleArrowProcess"/>
    <dgm:cxn modelId="{1DB10835-16AF-0A44-8BEA-3B472CA5126F}" type="presParOf" srcId="{FAB72E7C-0CFB-C147-9CCA-1698D727464E}" destId="{EDA972ED-50D9-4145-B876-EBF930FE261A}" srcOrd="2" destOrd="0" presId="urn:microsoft.com/office/officeart/2009/layout/CircleArrowProcess"/>
    <dgm:cxn modelId="{A94DB7B2-E784-794D-8E5B-F222E72AE639}" type="presParOf" srcId="{EDA972ED-50D9-4145-B876-EBF930FE261A}" destId="{F7BF5EEF-04BB-2F41-AB49-EAF86F755871}" srcOrd="0" destOrd="0" presId="urn:microsoft.com/office/officeart/2009/layout/CircleArrowProcess"/>
    <dgm:cxn modelId="{2FBAC014-2FA4-B040-B68F-59104CA373D8}" type="presParOf" srcId="{FAB72E7C-0CFB-C147-9CCA-1698D727464E}" destId="{7A4F3BB8-DBA9-B84C-A8EB-0D6B9B8E2E1D}" srcOrd="3" destOrd="0" presId="urn:microsoft.com/office/officeart/2009/layout/CircleArrowProcess"/>
    <dgm:cxn modelId="{D26ED649-2BDE-1449-B73A-86374DFA545B}" type="presParOf" srcId="{FAB72E7C-0CFB-C147-9CCA-1698D727464E}" destId="{0B22725A-3E9E-494C-B8F6-F9AC558C75ED}" srcOrd="4" destOrd="0" presId="urn:microsoft.com/office/officeart/2009/layout/CircleArrowProcess"/>
    <dgm:cxn modelId="{138F5A25-9D34-A146-B386-AE328020D1D6}" type="presParOf" srcId="{0B22725A-3E9E-494C-B8F6-F9AC558C75ED}" destId="{6C668ADB-2F24-E049-9C0F-C564F1957C89}" srcOrd="0" destOrd="0" presId="urn:microsoft.com/office/officeart/2009/layout/CircleArrowProcess"/>
    <dgm:cxn modelId="{9FA61892-1EB7-5F4B-A6AE-B0CA3C194B93}" type="presParOf" srcId="{FAB72E7C-0CFB-C147-9CCA-1698D727464E}" destId="{4E419C4F-74E8-1F4A-9887-E4EBF1D6A15A}" srcOrd="5" destOrd="0" presId="urn:microsoft.com/office/officeart/2009/layout/Circle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F47AF-A8B5-AC43-BCC1-1DCBEAFD5E8C}">
      <dsp:nvSpPr>
        <dsp:cNvPr id="0" name=""/>
        <dsp:cNvSpPr/>
      </dsp:nvSpPr>
      <dsp:spPr>
        <a:xfrm>
          <a:off x="3152" y="2005311"/>
          <a:ext cx="3162963" cy="3162963"/>
        </a:xfrm>
        <a:prstGeom prst="ellipse">
          <a:avLst/>
        </a:prstGeom>
        <a:solidFill>
          <a:srgbClr val="407C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38100" rIns="174068" bIns="38100" numCol="1" spcCol="1270" anchor="ctr" anchorCtr="0">
          <a:noAutofit/>
        </a:bodyPr>
        <a:lstStyle/>
        <a:p>
          <a:pPr marL="0" lvl="0" indent="0" algn="ctr" defTabSz="1333500">
            <a:lnSpc>
              <a:spcPct val="100000"/>
            </a:lnSpc>
            <a:spcBef>
              <a:spcPct val="0"/>
            </a:spcBef>
            <a:spcAft>
              <a:spcPct val="35000"/>
            </a:spcAft>
            <a:buNone/>
          </a:pPr>
          <a:r>
            <a:rPr lang="fr-FR" sz="3000" b="1" kern="1200">
              <a:solidFill>
                <a:schemeClr val="bg1"/>
              </a:solidFill>
              <a:latin typeface="Arial" panose="020B0604020202020204" pitchFamily="34" charset="0"/>
              <a:ea typeface="Arial" charset="0"/>
              <a:cs typeface="Arial" panose="020B0604020202020204" pitchFamily="34" charset="0"/>
            </a:rPr>
            <a:t>Lions Club parrain</a:t>
          </a:r>
        </a:p>
      </dsp:txBody>
      <dsp:txXfrm>
        <a:off x="466357" y="2468516"/>
        <a:ext cx="2236553" cy="2236553"/>
      </dsp:txXfrm>
    </dsp:sp>
    <dsp:sp modelId="{FF8100D5-4799-2C40-B24A-F47DE961F212}">
      <dsp:nvSpPr>
        <dsp:cNvPr id="0" name=""/>
        <dsp:cNvSpPr/>
      </dsp:nvSpPr>
      <dsp:spPr>
        <a:xfrm>
          <a:off x="2533523" y="2005311"/>
          <a:ext cx="3162963" cy="3162963"/>
        </a:xfrm>
        <a:prstGeom prst="ellipse">
          <a:avLst/>
        </a:prstGeom>
        <a:solidFill>
          <a:srgbClr val="EBB7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38100" rIns="174068" bIns="38100" numCol="1" spcCol="1270" anchor="ctr" anchorCtr="0">
          <a:noAutofit/>
        </a:bodyPr>
        <a:lstStyle/>
        <a:p>
          <a:pPr marL="0" lvl="0" indent="0" algn="ctr" defTabSz="1333500">
            <a:lnSpc>
              <a:spcPct val="100000"/>
            </a:lnSpc>
            <a:spcBef>
              <a:spcPct val="0"/>
            </a:spcBef>
            <a:spcAft>
              <a:spcPct val="35000"/>
            </a:spcAft>
            <a:buNone/>
          </a:pPr>
          <a:r>
            <a:rPr lang="fr-FR" sz="3000" b="1" kern="1200">
              <a:solidFill>
                <a:schemeClr val="bg1"/>
              </a:solidFill>
              <a:latin typeface="Arial" panose="020B0604020202020204" pitchFamily="34" charset="0"/>
              <a:ea typeface="Arial" charset="0"/>
              <a:cs typeface="Arial" panose="020B0604020202020204" pitchFamily="34" charset="0"/>
            </a:rPr>
            <a:t>Conseiller Leo</a:t>
          </a:r>
        </a:p>
      </dsp:txBody>
      <dsp:txXfrm>
        <a:off x="2996728" y="2468516"/>
        <a:ext cx="2236553" cy="2236553"/>
      </dsp:txXfrm>
    </dsp:sp>
    <dsp:sp modelId="{75415595-B662-CB46-9DFF-95849D113019}">
      <dsp:nvSpPr>
        <dsp:cNvPr id="0" name=""/>
        <dsp:cNvSpPr/>
      </dsp:nvSpPr>
      <dsp:spPr>
        <a:xfrm>
          <a:off x="5063893" y="2005311"/>
          <a:ext cx="3162963" cy="3162963"/>
        </a:xfrm>
        <a:prstGeom prst="ellipse">
          <a:avLst/>
        </a:prstGeom>
        <a:solidFill>
          <a:srgbClr val="00AC6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20320" rIns="174068" bIns="20320" numCol="1" spcCol="1270" anchor="ctr" anchorCtr="1">
          <a:noAutofit/>
        </a:bodyPr>
        <a:lstStyle/>
        <a:p>
          <a:pPr marL="0" lvl="0" indent="0" algn="l" defTabSz="800100">
            <a:lnSpc>
              <a:spcPct val="100000"/>
            </a:lnSpc>
            <a:spcBef>
              <a:spcPct val="0"/>
            </a:spcBef>
            <a:spcAft>
              <a:spcPct val="35000"/>
            </a:spcAft>
            <a:buNone/>
          </a:pPr>
          <a:r>
            <a:rPr lang="fr-FR" sz="1800" b="1" kern="1200">
              <a:solidFill>
                <a:schemeClr val="bg1"/>
              </a:solidFill>
              <a:latin typeface="Arial" panose="020B0604020202020204" pitchFamily="34" charset="0"/>
              <a:ea typeface="Arial" charset="0"/>
              <a:cs typeface="Arial" panose="020B0604020202020204" pitchFamily="34" charset="0"/>
            </a:rPr>
            <a:t>Conseil d'administration du Leo club</a:t>
          </a:r>
        </a:p>
        <a:p>
          <a:pPr marL="171450" lvl="1" indent="-171450" algn="l" defTabSz="711200">
            <a:lnSpc>
              <a:spcPct val="100000"/>
            </a:lnSpc>
            <a:spcBef>
              <a:spcPct val="0"/>
            </a:spcBef>
            <a:spcAft>
              <a:spcPct val="15000"/>
            </a:spcAft>
            <a:buChar char="•"/>
          </a:pPr>
          <a:r>
            <a:rPr lang="fr-FR" sz="1600" b="1" kern="1200">
              <a:solidFill>
                <a:schemeClr val="bg1"/>
              </a:solidFill>
              <a:latin typeface="Arial" panose="020B0604020202020204" pitchFamily="34" charset="0"/>
              <a:ea typeface="Arial" charset="0"/>
              <a:cs typeface="Arial" panose="020B0604020202020204" pitchFamily="34" charset="0"/>
            </a:rPr>
            <a:t>Président</a:t>
          </a:r>
        </a:p>
        <a:p>
          <a:pPr marL="171450" lvl="1" indent="-171450" algn="l" defTabSz="711200">
            <a:lnSpc>
              <a:spcPct val="100000"/>
            </a:lnSpc>
            <a:spcBef>
              <a:spcPct val="0"/>
            </a:spcBef>
            <a:spcAft>
              <a:spcPct val="15000"/>
            </a:spcAft>
            <a:buChar char="•"/>
          </a:pPr>
          <a:r>
            <a:rPr lang="fr-FR" sz="1600" b="1" kern="1200">
              <a:solidFill>
                <a:schemeClr val="bg1"/>
              </a:solidFill>
              <a:latin typeface="Arial" panose="020B0604020202020204" pitchFamily="34" charset="0"/>
              <a:ea typeface="Arial" charset="0"/>
              <a:cs typeface="Arial" panose="020B0604020202020204" pitchFamily="34" charset="0"/>
            </a:rPr>
            <a:t>Vice-président</a:t>
          </a:r>
        </a:p>
        <a:p>
          <a:pPr marL="171450" lvl="1" indent="-171450" algn="l" defTabSz="711200">
            <a:lnSpc>
              <a:spcPct val="100000"/>
            </a:lnSpc>
            <a:spcBef>
              <a:spcPct val="0"/>
            </a:spcBef>
            <a:spcAft>
              <a:spcPct val="15000"/>
            </a:spcAft>
            <a:buChar char="•"/>
          </a:pPr>
          <a:r>
            <a:rPr lang="fr-FR" sz="1600" b="1" kern="1200">
              <a:solidFill>
                <a:schemeClr val="bg1"/>
              </a:solidFill>
              <a:latin typeface="Arial" panose="020B0604020202020204" pitchFamily="34" charset="0"/>
              <a:ea typeface="Arial" charset="0"/>
              <a:cs typeface="Arial" panose="020B0604020202020204" pitchFamily="34" charset="0"/>
            </a:rPr>
            <a:t>Secrétaire</a:t>
          </a:r>
        </a:p>
        <a:p>
          <a:pPr marL="171450" lvl="1" indent="-171450" algn="l" defTabSz="711200">
            <a:lnSpc>
              <a:spcPct val="100000"/>
            </a:lnSpc>
            <a:spcBef>
              <a:spcPct val="0"/>
            </a:spcBef>
            <a:spcAft>
              <a:spcPct val="15000"/>
            </a:spcAft>
            <a:buChar char="•"/>
          </a:pPr>
          <a:r>
            <a:rPr lang="fr-FR" sz="1600" b="1" kern="1200">
              <a:solidFill>
                <a:schemeClr val="bg1"/>
              </a:solidFill>
              <a:latin typeface="Arial" panose="020B0604020202020204" pitchFamily="34" charset="0"/>
              <a:ea typeface="Arial" charset="0"/>
              <a:cs typeface="Arial" panose="020B0604020202020204" pitchFamily="34" charset="0"/>
            </a:rPr>
            <a:t>Trésorier</a:t>
          </a:r>
        </a:p>
        <a:p>
          <a:pPr marL="171450" lvl="1" indent="-171450" algn="l" defTabSz="711200">
            <a:lnSpc>
              <a:spcPct val="100000"/>
            </a:lnSpc>
            <a:spcBef>
              <a:spcPct val="0"/>
            </a:spcBef>
            <a:spcAft>
              <a:spcPct val="15000"/>
            </a:spcAft>
            <a:buChar char="•"/>
          </a:pPr>
          <a:r>
            <a:rPr lang="fr-FR" sz="1600" b="1" kern="1200">
              <a:solidFill>
                <a:schemeClr val="bg1"/>
              </a:solidFill>
              <a:latin typeface="Arial" panose="020B0604020202020204" pitchFamily="34" charset="0"/>
              <a:ea typeface="Arial" charset="0"/>
              <a:cs typeface="Arial" panose="020B0604020202020204" pitchFamily="34" charset="0"/>
            </a:rPr>
            <a:t>3 autres membres</a:t>
          </a:r>
        </a:p>
      </dsp:txBody>
      <dsp:txXfrm>
        <a:off x="5527098" y="2468516"/>
        <a:ext cx="2236553" cy="2236553"/>
      </dsp:txXfrm>
    </dsp:sp>
    <dsp:sp modelId="{43843FB9-4590-E049-A861-3A8D255C5CF2}">
      <dsp:nvSpPr>
        <dsp:cNvPr id="0" name=""/>
        <dsp:cNvSpPr/>
      </dsp:nvSpPr>
      <dsp:spPr>
        <a:xfrm>
          <a:off x="7594264" y="2005311"/>
          <a:ext cx="3162963" cy="3162963"/>
        </a:xfrm>
        <a:prstGeom prst="ellipse">
          <a:avLst/>
        </a:prstGeom>
        <a:solidFill>
          <a:schemeClr val="bg2">
            <a:lumMod val="75000"/>
          </a:scheme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068" tIns="38100" rIns="174068" bIns="38100" numCol="1" spcCol="1270" anchor="ctr" anchorCtr="0">
          <a:noAutofit/>
        </a:bodyPr>
        <a:lstStyle/>
        <a:p>
          <a:pPr marL="0" lvl="0" indent="0" algn="ctr" defTabSz="1333500">
            <a:lnSpc>
              <a:spcPct val="100000"/>
            </a:lnSpc>
            <a:spcBef>
              <a:spcPct val="0"/>
            </a:spcBef>
            <a:spcAft>
              <a:spcPct val="35000"/>
            </a:spcAft>
            <a:buNone/>
          </a:pPr>
          <a:r>
            <a:rPr lang="fr-FR" sz="3000" b="1" kern="1200" dirty="0">
              <a:solidFill>
                <a:schemeClr val="bg1"/>
              </a:solidFill>
              <a:latin typeface="Arial" panose="020B0604020202020204" pitchFamily="34" charset="0"/>
              <a:ea typeface="Arial" charset="0"/>
              <a:cs typeface="Arial" panose="020B0604020202020204" pitchFamily="34" charset="0"/>
            </a:rPr>
            <a:t>Membres du Leo club</a:t>
          </a:r>
        </a:p>
      </dsp:txBody>
      <dsp:txXfrm>
        <a:off x="8057469" y="2468516"/>
        <a:ext cx="2236553" cy="22365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A2D40-3744-5C4C-9F5D-AD52FAE6D2CB}">
      <dsp:nvSpPr>
        <dsp:cNvPr id="0" name=""/>
        <dsp:cNvSpPr/>
      </dsp:nvSpPr>
      <dsp:spPr>
        <a:xfrm>
          <a:off x="4306777" y="0"/>
          <a:ext cx="3149280" cy="3149759"/>
        </a:xfrm>
        <a:prstGeom prst="circularArrow">
          <a:avLst>
            <a:gd name="adj1" fmla="val 10980"/>
            <a:gd name="adj2" fmla="val 1142322"/>
            <a:gd name="adj3" fmla="val 4500000"/>
            <a:gd name="adj4" fmla="val 10800000"/>
            <a:gd name="adj5" fmla="val 12500"/>
          </a:avLst>
        </a:prstGeom>
        <a:solidFill>
          <a:srgbClr val="00A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ED7372-C607-144C-8DDF-444092D072B4}">
      <dsp:nvSpPr>
        <dsp:cNvPr id="0" name=""/>
        <dsp:cNvSpPr/>
      </dsp:nvSpPr>
      <dsp:spPr>
        <a:xfrm>
          <a:off x="4347104" y="1335219"/>
          <a:ext cx="3098837" cy="126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100000"/>
            </a:lnSpc>
            <a:spcBef>
              <a:spcPct val="0"/>
            </a:spcBef>
            <a:spcAft>
              <a:spcPts val="0"/>
            </a:spcAft>
            <a:buNone/>
          </a:pPr>
          <a:r>
            <a:rPr lang="fr-FR" sz="2800" b="1" i="0" kern="1200" baseline="0" dirty="0">
              <a:solidFill>
                <a:srgbClr val="00AC69"/>
              </a:solidFill>
              <a:latin typeface="Arial" panose="020B0604020202020204" pitchFamily="34" charset="0"/>
              <a:cs typeface="Arial" panose="020B0604020202020204" pitchFamily="34" charset="0"/>
            </a:rPr>
            <a:t>+ de </a:t>
          </a:r>
          <a:br>
            <a:rPr lang="fr-FR" sz="2800" b="1" i="0" kern="1200" baseline="0" dirty="0">
              <a:solidFill>
                <a:srgbClr val="00AC69"/>
              </a:solidFill>
              <a:latin typeface="Arial" panose="020B0604020202020204" pitchFamily="34" charset="0"/>
              <a:cs typeface="Arial" panose="020B0604020202020204" pitchFamily="34" charset="0"/>
            </a:rPr>
          </a:br>
          <a:r>
            <a:rPr lang="fr-FR" sz="2800" b="1" i="0" kern="1200" baseline="0" dirty="0">
              <a:solidFill>
                <a:srgbClr val="00AC69"/>
              </a:solidFill>
              <a:latin typeface="Arial" panose="020B0604020202020204" pitchFamily="34" charset="0"/>
              <a:cs typeface="Arial" panose="020B0604020202020204" pitchFamily="34" charset="0"/>
            </a:rPr>
            <a:t>150 000 </a:t>
          </a:r>
        </a:p>
        <a:p>
          <a:pPr marL="0" lvl="0" indent="0" algn="ctr" defTabSz="1244600">
            <a:lnSpc>
              <a:spcPct val="100000"/>
            </a:lnSpc>
            <a:spcBef>
              <a:spcPct val="0"/>
            </a:spcBef>
            <a:spcAft>
              <a:spcPts val="0"/>
            </a:spcAft>
            <a:buNone/>
          </a:pPr>
          <a:r>
            <a:rPr lang="fr-FR" sz="2800" b="1" i="0" kern="1200" baseline="0" dirty="0">
              <a:solidFill>
                <a:srgbClr val="00AC69"/>
              </a:solidFill>
              <a:latin typeface="Arial" panose="020B0604020202020204" pitchFamily="34" charset="0"/>
              <a:cs typeface="Arial" panose="020B0604020202020204" pitchFamily="34" charset="0"/>
            </a:rPr>
            <a:t>membres </a:t>
          </a:r>
          <a:br>
            <a:rPr lang="fr-FR" sz="2800" b="1" i="0" kern="1200" baseline="0" dirty="0">
              <a:solidFill>
                <a:srgbClr val="00AC69"/>
              </a:solidFill>
              <a:latin typeface="Arial" panose="020B0604020202020204" pitchFamily="34" charset="0"/>
              <a:cs typeface="Arial" panose="020B0604020202020204" pitchFamily="34" charset="0"/>
            </a:rPr>
          </a:br>
          <a:r>
            <a:rPr lang="fr-FR" sz="2800" b="1" i="0" kern="1200" baseline="0" dirty="0">
              <a:solidFill>
                <a:srgbClr val="00AC69"/>
              </a:solidFill>
              <a:latin typeface="Arial" panose="020B0604020202020204" pitchFamily="34" charset="0"/>
              <a:cs typeface="Arial" panose="020B0604020202020204" pitchFamily="34" charset="0"/>
            </a:rPr>
            <a:t> </a:t>
          </a:r>
        </a:p>
        <a:p>
          <a:pPr marL="0" lvl="0" indent="0" algn="ctr" defTabSz="1244600">
            <a:lnSpc>
              <a:spcPct val="100000"/>
            </a:lnSpc>
            <a:spcBef>
              <a:spcPct val="0"/>
            </a:spcBef>
            <a:spcAft>
              <a:spcPts val="0"/>
            </a:spcAft>
            <a:buNone/>
          </a:pPr>
          <a:br>
            <a:rPr lang="fr-FR" sz="2400" b="0" i="0" kern="1200" baseline="0" dirty="0">
              <a:solidFill>
                <a:srgbClr val="00AC69"/>
              </a:solidFill>
              <a:latin typeface="Arial" panose="020B0604020202020204" pitchFamily="34" charset="0"/>
              <a:cs typeface="Arial" panose="020B0604020202020204" pitchFamily="34" charset="0"/>
            </a:rPr>
          </a:br>
          <a:endParaRPr lang="fr-FR" sz="2400" b="0" i="0" kern="1200" baseline="0" dirty="0">
            <a:solidFill>
              <a:srgbClr val="00AC69"/>
            </a:solidFill>
            <a:latin typeface="Arial" panose="020B0604020202020204" pitchFamily="34" charset="0"/>
            <a:cs typeface="Arial" panose="020B0604020202020204" pitchFamily="34" charset="0"/>
          </a:endParaRPr>
        </a:p>
      </dsp:txBody>
      <dsp:txXfrm>
        <a:off x="4347104" y="1335219"/>
        <a:ext cx="3098837" cy="1262353"/>
      </dsp:txXfrm>
    </dsp:sp>
    <dsp:sp modelId="{F7BF5EEF-04BB-2F41-AB49-EAF86F755871}">
      <dsp:nvSpPr>
        <dsp:cNvPr id="0" name=""/>
        <dsp:cNvSpPr/>
      </dsp:nvSpPr>
      <dsp:spPr>
        <a:xfrm>
          <a:off x="3432075" y="1809770"/>
          <a:ext cx="3149280" cy="3149759"/>
        </a:xfrm>
        <a:prstGeom prst="leftCircularArrow">
          <a:avLst>
            <a:gd name="adj1" fmla="val 10980"/>
            <a:gd name="adj2" fmla="val 1142322"/>
            <a:gd name="adj3" fmla="val 6300000"/>
            <a:gd name="adj4" fmla="val 18900000"/>
            <a:gd name="adj5" fmla="val 12500"/>
          </a:avLst>
        </a:prstGeom>
        <a:solidFill>
          <a:srgbClr val="EBB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F3BB8-DBA9-B84C-A8EB-0D6B9B8E2E1D}">
      <dsp:nvSpPr>
        <dsp:cNvPr id="0" name=""/>
        <dsp:cNvSpPr/>
      </dsp:nvSpPr>
      <dsp:spPr>
        <a:xfrm>
          <a:off x="4131718" y="2957398"/>
          <a:ext cx="1749994" cy="87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fr-FR" sz="2800" b="1" i="0" kern="1200">
              <a:solidFill>
                <a:srgbClr val="EBB700"/>
              </a:solidFill>
              <a:latin typeface="Arial" panose="020B0604020202020204" pitchFamily="34" charset="0"/>
              <a:cs typeface="Arial" panose="020B0604020202020204" pitchFamily="34" charset="0"/>
            </a:rPr>
            <a:t>+ de 7400 clubs</a:t>
          </a:r>
        </a:p>
      </dsp:txBody>
      <dsp:txXfrm>
        <a:off x="4131718" y="2957398"/>
        <a:ext cx="1749994" cy="874787"/>
      </dsp:txXfrm>
    </dsp:sp>
    <dsp:sp modelId="{6C668ADB-2F24-E049-9C0F-C564F1957C89}">
      <dsp:nvSpPr>
        <dsp:cNvPr id="0" name=""/>
        <dsp:cNvSpPr/>
      </dsp:nvSpPr>
      <dsp:spPr>
        <a:xfrm>
          <a:off x="4530923" y="3836111"/>
          <a:ext cx="2705719" cy="2706804"/>
        </a:xfrm>
        <a:prstGeom prst="blockArc">
          <a:avLst>
            <a:gd name="adj1" fmla="val 13500000"/>
            <a:gd name="adj2" fmla="val 10800000"/>
            <a:gd name="adj3" fmla="val 12740"/>
          </a:avLst>
        </a:prstGeom>
        <a:solidFill>
          <a:srgbClr val="407C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419C4F-74E8-1F4A-9887-E4EBF1D6A15A}">
      <dsp:nvSpPr>
        <dsp:cNvPr id="0" name=""/>
        <dsp:cNvSpPr/>
      </dsp:nvSpPr>
      <dsp:spPr>
        <a:xfrm>
          <a:off x="5007011" y="4780254"/>
          <a:ext cx="1749994" cy="87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fr-FR" sz="2800" b="1" i="0" kern="1200">
              <a:solidFill>
                <a:srgbClr val="407CCA"/>
              </a:solidFill>
              <a:latin typeface="Arial" panose="020B0604020202020204" pitchFamily="34" charset="0"/>
              <a:cs typeface="Arial" panose="020B0604020202020204" pitchFamily="34" charset="0"/>
            </a:rPr>
            <a:t>+ de 150 pays</a:t>
          </a:r>
        </a:p>
      </dsp:txBody>
      <dsp:txXfrm>
        <a:off x="5007011" y="4780254"/>
        <a:ext cx="1749994" cy="874787"/>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lionsclubs.org/fr/v2/resource/download/79868057%20"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mailto:LCIFLeoGrants@lionsclubs.or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cdn2.webdamdb.com/md_oSLfSFn9zlh4.jpg.pdf?v=1"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cdn2.webdamdb.com/md_ofu7hAmSW0p3.jpg.pdf?v=1"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dn2.webdamdb.com/md_oSLfSFn9zlh4.jpg.pdf?v=1"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lionsclubs.org/fr/resources-for-members/resource-center/leo-lion-program"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lionsclubs.org/fr/resources-for-members/resource-center/leo-lion-program"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lionsclubs.org/fr/resources-for-members/resource-center/leo-lion-program"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lionsclubs.org/fr/resources-for-members/resource-center/leo-lion-program"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lionsclubs.org/fr/resources-for-members/resource-center/young-lions%20"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srgbClr val="FF0000"/>
                </a:solidFill>
                <a:latin typeface="Arial" panose="020B0604020202020204" pitchFamily="34" charset="0"/>
                <a:ea typeface="ＭＳ Ｐゴシック" pitchFamily="34" charset="-128"/>
                <a:cs typeface="Arial" panose="020B0604020202020204" pitchFamily="34" charset="0"/>
              </a:rPr>
              <a:t>Note à l’instructeur : </a:t>
            </a:r>
            <a:r>
              <a:rPr lang="fr-FR" sz="1200">
                <a:solidFill>
                  <a:schemeClr val="tx1"/>
                </a:solidFill>
                <a:latin typeface="Arial" panose="020B0604020202020204" pitchFamily="34" charset="0"/>
                <a:ea typeface="ＭＳ Ｐゴシック" pitchFamily="34" charset="-128"/>
                <a:cs typeface="Arial" panose="020B0604020202020204" pitchFamily="34" charset="0"/>
              </a:rPr>
              <a:t>Le siège du LCI a conçu ce programme d'orientation et de formation pour les nouveaux conseillers Leo ou pour ceux qui n'ont jamais reçu de formation formelle concernant leur rôle en tant que conseiller. Bien que la formation ne couvre certainement pas tous les aspects du poste de conseiller Leo, elle fournit les outils de base pour en exercer les fonctions.</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latin typeface="Arial" panose="020B0604020202020204" pitchFamily="34" charset="0"/>
                <a:ea typeface="ＭＳ Ｐゴシック" pitchFamily="34" charset="-128"/>
                <a:cs typeface="Arial" panose="020B0604020202020204" pitchFamily="34" charset="0"/>
              </a:rPr>
              <a:t>Cette formation doit être dispensée sous la direction d'un formateur Lion, tel qu'un président de commission Leo de district ou de district multiple, un conseiller de Leo club expérimenté qui connaisse les ressources et le règlement du LCI, ou un </a:t>
            </a:r>
            <a:r>
              <a:rPr lang="fr-FR" sz="1200" baseline="0">
                <a:solidFill>
                  <a:srgbClr val="FF0000"/>
                </a:solidFill>
                <a:latin typeface="Arial" panose="020B0604020202020204" pitchFamily="34" charset="0"/>
                <a:ea typeface="ＭＳ Ｐゴシック" pitchFamily="34" charset="-128"/>
                <a:cs typeface="Arial" panose="020B0604020202020204" pitchFamily="34" charset="0"/>
              </a:rPr>
              <a:t>instructeur Lions certifié </a:t>
            </a:r>
            <a:r>
              <a:rPr lang="fr-FR" sz="1200">
                <a:solidFill>
                  <a:schemeClr val="tx1"/>
                </a:solidFill>
                <a:latin typeface="Arial" panose="020B0604020202020204" pitchFamily="34" charset="0"/>
                <a:ea typeface="ＭＳ Ｐゴシック" pitchFamily="34" charset="-128"/>
                <a:cs typeface="Arial" panose="020B0604020202020204" pitchFamily="34" charset="0"/>
              </a:rPr>
              <a:t>qui connaisse bien le programme Leo clubs.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55565A"/>
                </a:solidFill>
                <a:latin typeface="Arial" charset="0"/>
                <a:ea typeface="+mn-ea"/>
                <a:cs typeface="Arial" charset="0"/>
              </a:rPr>
              <a:t>Les bienfaits du parrainage d'un Leo club sont multiples. Un Leo club peut aider les Lions à être plus audacieux et innovants dans leurs projets de service et les informer sur de nouveaux besoins locaux et modes de communication. Le parrainage d'un Leo club peut également accroître la visibilité du Lions club au sein de la collectivité. Et, en fin de compte, peut-être que l'un de ces plus grands bienfaits est que les </a:t>
            </a:r>
            <a:r>
              <a:rPr lang="fr-FR" sz="1200" dirty="0" err="1">
                <a:solidFill>
                  <a:srgbClr val="55565A"/>
                </a:solidFill>
                <a:latin typeface="Arial" charset="0"/>
                <a:ea typeface="+mn-ea"/>
                <a:cs typeface="Arial" charset="0"/>
              </a:rPr>
              <a:t>Leos</a:t>
            </a:r>
            <a:r>
              <a:rPr lang="fr-FR" sz="1200" dirty="0">
                <a:solidFill>
                  <a:srgbClr val="55565A"/>
                </a:solidFill>
                <a:latin typeface="Arial" charset="0"/>
                <a:ea typeface="+mn-ea"/>
                <a:cs typeface="Arial" charset="0"/>
              </a:rPr>
              <a:t> et leurs familles sont  une excellente source de membres potentiels de Lions club. Les conseillers de club doivent savoir parler du parcours de service, qui comprend la transition de Leo à Lion. </a:t>
            </a:r>
          </a:p>
        </p:txBody>
      </p:sp>
    </p:spTree>
    <p:extLst>
      <p:ext uri="{BB962C8B-B14F-4D97-AF65-F5344CB8AC3E}">
        <p14:creationId xmlns:p14="http://schemas.microsoft.com/office/powerpoint/2010/main" val="2144653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defRPr/>
            </a:pPr>
            <a:r>
              <a:rPr lang="fr-FR" sz="1200">
                <a:solidFill>
                  <a:srgbClr val="55565A"/>
                </a:solidFill>
                <a:latin typeface="Arial" charset="0"/>
                <a:ea typeface="+mn-ea"/>
                <a:cs typeface="Arial" charset="0"/>
              </a:rPr>
              <a:t>Mis à part le fait que que tout Leo club doive être parrainé par un Lions club local et avoir un conseiller, tous deux sont structurés de façon semblable.</a:t>
            </a:r>
          </a:p>
          <a:p>
            <a:pPr>
              <a:spcBef>
                <a:spcPts val="0"/>
              </a:spcBef>
              <a:spcAft>
                <a:spcPts val="1200"/>
              </a:spcAft>
              <a:defRPr/>
            </a:pPr>
            <a:endParaRPr lang="en-US" sz="1200" kern="0" dirty="0">
              <a:solidFill>
                <a:srgbClr val="55565A"/>
              </a:solidFill>
              <a:latin typeface="Arial" charset="0"/>
              <a:ea typeface="+mn-ea"/>
              <a:cs typeface="Arial" charset="0"/>
            </a:endParaRPr>
          </a:p>
          <a:p>
            <a:pPr>
              <a:spcBef>
                <a:spcPts val="0"/>
              </a:spcBef>
              <a:spcAft>
                <a:spcPts val="1200"/>
              </a:spcAft>
              <a:defRPr/>
            </a:pPr>
            <a:r>
              <a:rPr lang="fr-FR" sz="1200">
                <a:solidFill>
                  <a:srgbClr val="55565A"/>
                </a:solidFill>
                <a:latin typeface="Arial" charset="0"/>
                <a:ea typeface="+mn-ea"/>
                <a:cs typeface="Arial" charset="0"/>
              </a:rPr>
              <a:t>Chaque année fiscale, un Leo club élit quatre officiels : président,  vice-président, secrétaire et trésorier. Il a aussi la possibilité de former un conseil d’administration et des commissions subordonnées pour organiser et superviser les affaires du club avec le soutien et l’encadrement du conseiller Leo. Seuls les noms du président, du vice-président, du secrétaire et du trésorier du Leo club peuvent être enregistrés par MyLCI. </a:t>
            </a:r>
          </a:p>
          <a:p>
            <a:endParaRPr lang="en-US" dirty="0"/>
          </a:p>
        </p:txBody>
      </p:sp>
    </p:spTree>
    <p:extLst>
      <p:ext uri="{BB962C8B-B14F-4D97-AF65-F5344CB8AC3E}">
        <p14:creationId xmlns:p14="http://schemas.microsoft.com/office/powerpoint/2010/main" val="44684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chemeClr val="tx1"/>
                </a:solidFill>
                <a:latin typeface="Arial" panose="020B0604020202020204" pitchFamily="34" charset="0"/>
                <a:ea typeface="ＭＳ Ｐゴシック" pitchFamily="34" charset="-128"/>
                <a:cs typeface="Arial" panose="020B0604020202020204" pitchFamily="34" charset="0"/>
              </a:rPr>
              <a:t>Les Leo clubs sont divisés en deux filières :  Alpha et Omega. Tout Leo club doit appartenir à l'une ou l'autre.</a:t>
            </a:r>
          </a:p>
          <a:p>
            <a:pPr marL="171450" indent="-171450" algn="l">
              <a:buFont typeface="Arial" panose="020B0604020202020204" pitchFamily="34" charset="0"/>
              <a:buChar char="•"/>
            </a:pPr>
            <a:r>
              <a:rPr lang="fr-FR">
                <a:solidFill>
                  <a:schemeClr val="tx1"/>
                </a:solidFill>
                <a:latin typeface="Arial" panose="020B0604020202020204" pitchFamily="34" charset="0"/>
                <a:ea typeface="Arial" charset="0"/>
                <a:cs typeface="Arial" panose="020B0604020202020204" pitchFamily="34" charset="0"/>
              </a:rPr>
              <a:t>La tranche d’âge des Leos Alpha s’étend de 12 à 18 ans. Cette filière vise un épanouissement individuel et social fait de leadership et de responsabilité.</a:t>
            </a:r>
          </a:p>
          <a:p>
            <a:pPr marL="171450" indent="-171450" algn="l">
              <a:buFont typeface="Arial" panose="020B0604020202020204" pitchFamily="34" charset="0"/>
              <a:buChar char="•"/>
            </a:pPr>
            <a:r>
              <a:rPr lang="fr-FR">
                <a:solidFill>
                  <a:schemeClr val="tx1"/>
                </a:solidFill>
                <a:latin typeface="Arial" panose="020B0604020202020204" pitchFamily="34" charset="0"/>
                <a:ea typeface="Arial" charset="0"/>
                <a:cs typeface="Arial" panose="020B0604020202020204" pitchFamily="34" charset="0"/>
              </a:rPr>
              <a:t>La tranche d’âge des Leos Omega s’étend de 18 à 30 ans. Cette filière vise l’épanouissement personnel et professionnel par la création de lien social, le développement des compétences et une action à impact positif et direct sur la société.</a:t>
            </a:r>
          </a:p>
          <a:p>
            <a:pPr algn="l"/>
            <a:endParaRPr lang="en-US" dirty="0">
              <a:solidFill>
                <a:schemeClr val="tx1"/>
              </a:solidFill>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chemeClr val="tx1"/>
                </a:solidFill>
                <a:latin typeface="Arial" panose="020B0604020202020204" pitchFamily="34" charset="0"/>
                <a:ea typeface="ＭＳ Ｐゴシック" pitchFamily="34" charset="-128"/>
                <a:cs typeface="Arial" panose="020B0604020202020204" pitchFamily="34" charset="0"/>
              </a:rPr>
              <a:t>Malgré leur points communs, ces deux groupes en sont à des stades de vie différents et requièrent donc des activités adaptées à chacun. C’est la raison pour laquelle le conseil d'administration du Lions International a déterminé qu'il était approprié que les classes d'âge Alpha et Oméga servent séparément. </a:t>
            </a:r>
          </a:p>
          <a:p>
            <a:pPr algn="l"/>
            <a:endParaRPr lang="en-US" dirty="0">
              <a:solidFill>
                <a:schemeClr val="bg1"/>
              </a:solidFill>
              <a:latin typeface="Arial"/>
              <a:ea typeface="Arial" charset="0"/>
              <a:cs typeface="Arial"/>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132075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defRPr/>
            </a:pPr>
            <a:r>
              <a:rPr lang="fr-FR">
                <a:solidFill>
                  <a:schemeClr val="tx1"/>
                </a:solidFill>
                <a:latin typeface="+mn-lt"/>
              </a:rPr>
              <a:t>Le Lions Clubs International est la plus grande organisation mondiale de clubs service et compte environ 1,6 million de membres. Au-delà de la langue, de la religion ou des opinions politiques, les Lions sont liés par leur dévouement au service des nécessiteux.</a:t>
            </a:r>
          </a:p>
          <a:p>
            <a:pPr>
              <a:spcBef>
                <a:spcPts val="0"/>
              </a:spcBef>
              <a:spcAft>
                <a:spcPts val="1200"/>
              </a:spcAft>
              <a:defRPr/>
            </a:pPr>
            <a:endParaRPr lang="en-US" kern="0" dirty="0">
              <a:solidFill>
                <a:schemeClr val="tx1"/>
              </a:solidFill>
              <a:latin typeface="+mn-lt"/>
            </a:endParaRPr>
          </a:p>
          <a:p>
            <a:pPr>
              <a:spcBef>
                <a:spcPts val="0"/>
              </a:spcBef>
              <a:spcAft>
                <a:spcPts val="1200"/>
              </a:spcAft>
              <a:defRPr/>
            </a:pPr>
            <a:r>
              <a:rPr lang="fr-FR">
                <a:solidFill>
                  <a:schemeClr val="tx1"/>
                </a:solidFill>
                <a:latin typeface="+mn-lt"/>
              </a:rPr>
              <a:t>Les Leos font partie intégrante de leur réseau international de 7400 clubs sur plus de 150 pays et aires géographiques. Cette dimension internationale donne aux membres de Leo et de Lions clubs une identité mondiale unique en son genre.</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1476667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solidFill>
                  <a:schemeClr val="tx1"/>
                </a:solidFill>
                <a:latin typeface="Arial" panose="020B0604020202020204" pitchFamily="34" charset="0"/>
                <a:cs typeface="Arial" panose="020B0604020202020204" pitchFamily="34" charset="0"/>
              </a:rPr>
              <a:t>Il y a des Leos dans toutes les régions constitutionnelles Lions. Cette carte en montre le nombre approximatif de Leo clubs. Les pays aux plus grandes populations de Leos sont la Malaisie, l'Allemagne, l'Italie, l'Inde, le Sri Lanka, les États-Unis, le Brésil, le Bangladesh, le Japon et le Népal. </a:t>
            </a:r>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801640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solidFill>
                  <a:schemeClr val="tx1"/>
                </a:solidFill>
                <a:latin typeface="+mn-lt"/>
              </a:rPr>
              <a:t>Note à l’instructeur : Pour l'activité facultative de récapitulation du module 1, demandez aux participants de consacrer 5 minutes à un ‘remue-méninges’ sur  à diverses activités qu'un Lions club peut faire avec un Leo club pour en accueillir les membres dans la famille Lions.  Encouragez-les à partager leurs idées avec le reste du groupe . </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chemeClr val="tx1"/>
                </a:solidFill>
                <a:latin typeface="+mn-lt"/>
              </a:rPr>
              <a:t>Exemples : Un nouveau club peut lancer une invitation à une collation, participer à un projet de service engageant ou nommer un représentant Leo au conseil d'administration du Lions club. Un club établi peut inviter des Leos aux réunions du Lions club, créer des objectifs communs pour l'exercice fiscal ou planifier un projet de service commun.</a:t>
            </a:r>
          </a:p>
          <a:p>
            <a:endParaRPr lang="en-US" dirty="0">
              <a:solidFill>
                <a:schemeClr val="tx1"/>
              </a:solidFill>
              <a:latin typeface="+mn-lt"/>
            </a:endParaRP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chemeClr val="tx1"/>
                </a:solidFill>
                <a:latin typeface="+mn-lt"/>
              </a:rPr>
              <a:t>Durée estimée : 15 minutes</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1457455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rPr>
              <a:t>Le conseiller du Leo club est essentiel à son succès.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3200">
                <a:latin typeface="Arial" pitchFamily="34" charset="0"/>
                <a:ea typeface="ＭＳ Ｐゴシック" pitchFamily="34" charset="-128"/>
              </a:rPr>
              <a:t>Ce module traite des sujets suivants :</a:t>
            </a:r>
          </a:p>
          <a:p>
            <a:pPr marL="742950" lvl="1" indent="-285750">
              <a:buFont typeface="Arial" panose="020B0604020202020204" pitchFamily="34" charset="0"/>
              <a:buChar char="•"/>
              <a:defRPr/>
            </a:pPr>
            <a:r>
              <a:rPr lang="fr-FR" sz="3200">
                <a:latin typeface="Arial" pitchFamily="34" charset="0"/>
                <a:ea typeface="ＭＳ Ｐゴシック" pitchFamily="34" charset="-128"/>
              </a:rPr>
              <a:t>Responsabilités du conseiller de club, </a:t>
            </a:r>
            <a:r>
              <a:rPr lang="fr-FR" sz="3200">
                <a:solidFill>
                  <a:schemeClr val="tx1"/>
                </a:solidFill>
              </a:rPr>
              <a:t>qui en comportent cinq principales</a:t>
            </a:r>
          </a:p>
          <a:p>
            <a:pPr marL="742950" lvl="1" indent="-285750">
              <a:buFont typeface="Arial" panose="020B0604020202020204" pitchFamily="34" charset="0"/>
              <a:buChar char="•"/>
              <a:defRPr/>
            </a:pPr>
            <a:r>
              <a:rPr lang="fr-FR" sz="3200">
                <a:latin typeface="Arial" pitchFamily="34" charset="0"/>
                <a:ea typeface="ＭＳ Ｐゴシック" pitchFamily="34" charset="-128"/>
              </a:rPr>
              <a:t>Différences entre types de Leo clubs</a:t>
            </a:r>
          </a:p>
          <a:p>
            <a:r>
              <a:rPr lang="fr-FR"/>
              <a:t>A la fin de ce module, les participants connaitront mieux le rôle de conseiller de Leo club. </a:t>
            </a:r>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1678598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atin typeface="Arial" pitchFamily="34" charset="0"/>
                <a:ea typeface="ＭＳ Ｐゴシック" pitchFamily="34" charset="-128"/>
              </a:rPr>
              <a:t>Ces conseillers assument aussi la fonction de mentor, de motivateur, d’agent de liaison et de modèle. Ils guident les Leos dans la gestion de leur club et l’organisation d'actions de service efficaces pour renforcer leur confiance en soi et cultiver le sens du leadership chez eux.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itchFamily="34" charset="0"/>
              <a:ea typeface="ＭＳ Ｐゴシック" pitchFamily="34" charset="-128"/>
            </a:endParaRPr>
          </a:p>
          <a:p>
            <a:pPr>
              <a:defRPr/>
            </a:pPr>
            <a:r>
              <a:rPr lang="fr-FR">
                <a:latin typeface="Arial" pitchFamily="34" charset="0"/>
                <a:ea typeface="ＭＳ Ｐゴシック" pitchFamily="34" charset="-128"/>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1016961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Arial" panose="020B0604020202020204" pitchFamily="34" charset="0"/>
                <a:cs typeface="Arial" panose="020B0604020202020204" pitchFamily="34" charset="0"/>
              </a:rPr>
              <a:t>En tant que mentor, le conseiller forme les officiels du Leo club, leur apporte son assistance, et aide les </a:t>
            </a:r>
            <a:r>
              <a:rPr lang="fr-FR" sz="1200" dirty="0" err="1">
                <a:solidFill>
                  <a:schemeClr val="tx1"/>
                </a:solidFill>
                <a:latin typeface="Arial" panose="020B0604020202020204" pitchFamily="34" charset="0"/>
                <a:cs typeface="Arial" panose="020B0604020202020204" pitchFamily="34" charset="0"/>
              </a:rPr>
              <a:t>Leos</a:t>
            </a:r>
            <a:r>
              <a:rPr lang="fr-FR" sz="1200" dirty="0">
                <a:solidFill>
                  <a:schemeClr val="tx1"/>
                </a:solidFill>
                <a:latin typeface="Arial" panose="020B0604020202020204" pitchFamily="34" charset="0"/>
                <a:cs typeface="Arial" panose="020B0604020202020204" pitchFamily="34" charset="0"/>
              </a:rPr>
              <a:t> à réaliser leur potentiel en tant que leaders. Il leur enseigne également l'importance de la planification et de l'organisation</a:t>
            </a:r>
            <a:r>
              <a:rPr lang="fr-FR" dirty="0">
                <a:solidFill>
                  <a:schemeClr val="tx1"/>
                </a:solidFill>
                <a:latin typeface="Arial" panose="020B0604020202020204" pitchFamily="34" charset="0"/>
                <a:cs typeface="Arial" panose="020B0604020202020204" pitchFamily="34" charset="0"/>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n-lt"/>
                <a:ea typeface="Calibri" panose="020F0502020204030204" pitchFamily="34" charset="0"/>
                <a:cs typeface="Arial" panose="020B0604020202020204" pitchFamily="34" charset="0"/>
              </a:rPr>
              <a:t>C</a:t>
            </a:r>
            <a:r>
              <a:rPr lang="fr-FR" sz="1200" dirty="0">
                <a:solidFill>
                  <a:schemeClr val="tx1"/>
                </a:solidFill>
                <a:latin typeface="+mn-lt"/>
                <a:ea typeface="Calibri" panose="020F0502020204030204" pitchFamily="34" charset="0"/>
                <a:cs typeface="Arial" panose="020B0604020202020204" pitchFamily="34" charset="0"/>
              </a:rPr>
              <a:t>e conseiller comprend les nuances de la motivation des jeunes et les facteurs qui peuvent les aider à s’épanouir, tels que le respect mutuel et la reconnaissance des accomplissements. Il doit inspirer les </a:t>
            </a:r>
            <a:r>
              <a:rPr lang="fr-FR" sz="1200" dirty="0" err="1">
                <a:solidFill>
                  <a:schemeClr val="tx1"/>
                </a:solidFill>
                <a:latin typeface="+mn-lt"/>
                <a:ea typeface="Calibri" panose="020F0502020204030204" pitchFamily="34" charset="0"/>
                <a:cs typeface="Arial" panose="020B0604020202020204" pitchFamily="34" charset="0"/>
              </a:rPr>
              <a:t>Leos</a:t>
            </a:r>
            <a:r>
              <a:rPr lang="fr-FR" sz="1200" dirty="0">
                <a:solidFill>
                  <a:schemeClr val="tx1"/>
                </a:solidFill>
                <a:latin typeface="+mn-lt"/>
                <a:ea typeface="Calibri" panose="020F0502020204030204" pitchFamily="34" charset="0"/>
                <a:cs typeface="Arial" panose="020B0604020202020204" pitchFamily="34" charset="0"/>
              </a:rPr>
              <a:t> à mener des actions de service sans imposer son point de vue personnel.</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3720164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solidFill>
                  <a:schemeClr val="tx1"/>
                </a:solidFill>
                <a:latin typeface="Arial" panose="020B0604020202020204" pitchFamily="34" charset="0"/>
                <a:ea typeface="Calibri" panose="020F0502020204030204" pitchFamily="34" charset="0"/>
                <a:cs typeface="Arial" panose="020B0604020202020204" pitchFamily="34" charset="0"/>
              </a:rPr>
              <a:t>Il convient de savoir écouter les </a:t>
            </a:r>
            <a:r>
              <a:rPr lang="fr-FR" sz="1200" dirty="0" err="1">
                <a:solidFill>
                  <a:schemeClr val="tx1"/>
                </a:solidFill>
                <a:latin typeface="Arial" panose="020B0604020202020204" pitchFamily="34" charset="0"/>
                <a:ea typeface="Calibri" panose="020F0502020204030204" pitchFamily="34" charset="0"/>
                <a:cs typeface="Arial" panose="020B0604020202020204" pitchFamily="34" charset="0"/>
              </a:rPr>
              <a:t>Leos</a:t>
            </a:r>
            <a:r>
              <a:rPr lang="fr-FR" sz="1200" dirty="0">
                <a:solidFill>
                  <a:schemeClr val="tx1"/>
                </a:solidFill>
                <a:latin typeface="Arial" panose="020B0604020202020204" pitchFamily="34" charset="0"/>
                <a:ea typeface="Calibri" panose="020F0502020204030204" pitchFamily="34" charset="0"/>
                <a:cs typeface="Arial" panose="020B0604020202020204" pitchFamily="34" charset="0"/>
              </a:rPr>
              <a:t> et de comprendre leurs attentes. Un conseiller doit comprendre quand encadrer le groupe et quand laisser les </a:t>
            </a:r>
            <a:r>
              <a:rPr lang="fr-FR" sz="1200" dirty="0" err="1">
                <a:solidFill>
                  <a:schemeClr val="tx1"/>
                </a:solidFill>
                <a:latin typeface="Arial" panose="020B0604020202020204" pitchFamily="34" charset="0"/>
                <a:ea typeface="Calibri" panose="020F0502020204030204" pitchFamily="34" charset="0"/>
                <a:cs typeface="Arial" panose="020B0604020202020204" pitchFamily="34" charset="0"/>
              </a:rPr>
              <a:t>Leos</a:t>
            </a:r>
            <a:r>
              <a:rPr lang="fr-FR" sz="1200" dirty="0">
                <a:solidFill>
                  <a:schemeClr val="tx1"/>
                </a:solidFill>
                <a:latin typeface="Arial" panose="020B0604020202020204" pitchFamily="34" charset="0"/>
                <a:ea typeface="Calibri" panose="020F0502020204030204" pitchFamily="34" charset="0"/>
                <a:cs typeface="Arial" panose="020B0604020202020204" pitchFamily="34" charset="0"/>
              </a:rPr>
              <a:t> prendre leurs propres décisions. Le conseiller se doit de connaître le texte modèle de la Constitution et des Statuts de Leo club, qui se trouve sur le site Internet du Lions Clubs International, dans le Manuel du règlement du conseil d'administration international.</a:t>
            </a:r>
          </a:p>
          <a:p>
            <a:endParaRPr lang="en-US" sz="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Arial" panose="020B0604020202020204" pitchFamily="34" charset="0"/>
                <a:ea typeface="Calibri" panose="020F0502020204030204" pitchFamily="34" charset="0"/>
                <a:cs typeface="Arial" panose="020B0604020202020204" pitchFamily="34" charset="0"/>
              </a:rPr>
              <a:t>Les conseillers sont le lien entre les Lions clubs parrains et Leo </a:t>
            </a:r>
            <a:r>
              <a:rPr lang="fr-FR" dirty="0">
                <a:solidFill>
                  <a:schemeClr val="tx1"/>
                </a:solidFill>
                <a:latin typeface="+mn-lt"/>
                <a:ea typeface="Calibri" panose="020F0502020204030204" pitchFamily="34" charset="0"/>
                <a:cs typeface="Arial" panose="020B0604020202020204" pitchFamily="34" charset="0"/>
              </a:rPr>
              <a:t>clubs au niveau du district, du district multiple, du pays et au niveau international.</a:t>
            </a:r>
            <a:r>
              <a:rPr lang="fr-FR" sz="1200" dirty="0">
                <a:solidFill>
                  <a:schemeClr val="tx1"/>
                </a:solidFill>
                <a:latin typeface="+mn-lt"/>
                <a:ea typeface="Calibri" panose="020F0502020204030204" pitchFamily="34" charset="0"/>
                <a:cs typeface="Arial" panose="020B0604020202020204" pitchFamily="34" charset="0"/>
              </a:rPr>
              <a:t> Ils informent le Lions club des activités des </a:t>
            </a:r>
            <a:r>
              <a:rPr lang="fr-FR" sz="1200" dirty="0" err="1">
                <a:solidFill>
                  <a:schemeClr val="tx1"/>
                </a:solidFill>
                <a:latin typeface="+mn-lt"/>
                <a:ea typeface="Calibri" panose="020F0502020204030204" pitchFamily="34" charset="0"/>
                <a:cs typeface="Arial" panose="020B0604020202020204" pitchFamily="34" charset="0"/>
              </a:rPr>
              <a:t>Leos</a:t>
            </a:r>
            <a:r>
              <a:rPr lang="fr-FR" sz="1200" dirty="0">
                <a:solidFill>
                  <a:schemeClr val="tx1"/>
                </a:solidFill>
                <a:latin typeface="+mn-lt"/>
                <a:ea typeface="Calibri" panose="020F0502020204030204" pitchFamily="34" charset="0"/>
                <a:cs typeface="Arial" panose="020B0604020202020204" pitchFamily="34" charset="0"/>
              </a:rPr>
              <a:t> et favorisent leurs relations. Il est également crucial que le conseiller propose une voie à suivre pour aider les </a:t>
            </a:r>
            <a:r>
              <a:rPr lang="fr-FR" sz="1200" dirty="0" err="1">
                <a:solidFill>
                  <a:schemeClr val="tx1"/>
                </a:solidFill>
                <a:latin typeface="+mn-lt"/>
                <a:ea typeface="Calibri" panose="020F0502020204030204" pitchFamily="34" charset="0"/>
                <a:cs typeface="Arial" panose="020B0604020202020204" pitchFamily="34" charset="0"/>
              </a:rPr>
              <a:t>Leos</a:t>
            </a:r>
            <a:r>
              <a:rPr lang="fr-FR" sz="1200" dirty="0">
                <a:solidFill>
                  <a:schemeClr val="tx1"/>
                </a:solidFill>
                <a:latin typeface="+mn-lt"/>
                <a:ea typeface="Calibri" panose="020F0502020204030204" pitchFamily="34" charset="0"/>
                <a:cs typeface="Arial" panose="020B0604020202020204" pitchFamily="34" charset="0"/>
              </a:rPr>
              <a:t> à devenir membres de Lions clubs.</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19</a:t>
            </a:fld>
            <a:endParaRPr lang="en-US"/>
          </a:p>
        </p:txBody>
      </p:sp>
    </p:spTree>
    <p:extLst>
      <p:ext uri="{BB962C8B-B14F-4D97-AF65-F5344CB8AC3E}">
        <p14:creationId xmlns:p14="http://schemas.microsoft.com/office/powerpoint/2010/main" val="170962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fr-FR" sz="1200" b="1" dirty="0">
                <a:solidFill>
                  <a:srgbClr val="FF0000"/>
                </a:solidFill>
                <a:latin typeface="Arial" panose="020B0604020202020204" pitchFamily="34" charset="0"/>
                <a:ea typeface="ＭＳ Ｐゴシック" pitchFamily="34" charset="-128"/>
                <a:cs typeface="Arial" panose="020B0604020202020204" pitchFamily="34" charset="0"/>
              </a:rPr>
              <a:t>Note à l’instructeur : </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Cette formation est conçue pour que les modules puissent en être présentés tous ensemble ou en tant que modules autonomes. Il est recommandé à l’instructeur d'examiner le contenu de chacune des sections et de déterminer quels modules sont les plus pertinents pour sa région. L’instructeur peut diviser tout module en plusieurs séances de formation ou en programmes de formation distincts.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Chaque module se termine par une suggestion d'activité de réflexion ou de discussion. Les activités de réflexion/discussion peuvent prendre plusieurs formes :</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Réflexion individuelle : encourager les participants à formuler leur réponse de manière indépendante</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dirty="0">
                <a:solidFill>
                  <a:srgbClr val="FF0000"/>
                </a:solidFill>
                <a:latin typeface="Arial" panose="020B0604020202020204" pitchFamily="34" charset="0"/>
                <a:ea typeface="ＭＳ Ｐゴシック" pitchFamily="34" charset="-128"/>
                <a:cs typeface="Arial" panose="020B0604020202020204" pitchFamily="34" charset="0"/>
              </a:rPr>
              <a:t>Discussion de groupe : utiliser un tableau-papier pour saisir les réponses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Discussions en sous-groupes : allouer du temps supplémentaire aux sous-groupes pour qu’ils discutent d'abord, puis fassent rapport de leurs idées au reste du groupe</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Veuillez utiliser les estimations suivantes comme guide lors de la planification de la formation (temps d'activité basés sur une réflexion individuelle ou une discussion de groupe)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solidFill>
                <a:srgbClr val="FF0000"/>
              </a:solidFill>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Module 1 : 15 minutes + 15 minutes d'activité, diapositives 3-15</a:t>
            </a:r>
          </a:p>
          <a:p>
            <a:pPr marL="0" marR="0" indent="0" algn="l" defTabSz="914400" rtl="0" eaLnBrk="1" fontAlgn="base" latinLnBrk="0" hangingPunct="1">
              <a:lnSpc>
                <a:spcPct val="100000"/>
              </a:lnSpc>
              <a:spcBef>
                <a:spcPct val="0"/>
              </a:spcBef>
              <a:spcAft>
                <a:spcPct val="0"/>
              </a:spcAft>
              <a:buClrTx/>
              <a:buSzTx/>
              <a:buFontTx/>
              <a:buNone/>
              <a:tabLst/>
              <a:defRPr/>
            </a:pPr>
            <a:r>
              <a:rPr lang="fr-FR" dirty="0">
                <a:solidFill>
                  <a:srgbClr val="FF0000"/>
                </a:solidFill>
                <a:latin typeface="Arial" panose="020B0604020202020204" pitchFamily="34" charset="0"/>
                <a:ea typeface="ＭＳ Ｐゴシック" pitchFamily="34" charset="-128"/>
                <a:cs typeface="Arial" panose="020B0604020202020204" pitchFamily="34" charset="0"/>
              </a:rPr>
              <a:t>Module 2 : </a:t>
            </a: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15 minutes + 15 minutes d'activité, diapositives 16-24</a:t>
            </a:r>
          </a:p>
          <a:p>
            <a:pPr marL="0" marR="0" indent="0" algn="l" defTabSz="914400" rtl="0" eaLnBrk="1" fontAlgn="base" latinLnBrk="0" hangingPunct="1">
              <a:lnSpc>
                <a:spcPct val="100000"/>
              </a:lnSpc>
              <a:spcBef>
                <a:spcPct val="0"/>
              </a:spcBef>
              <a:spcAft>
                <a:spcPct val="0"/>
              </a:spcAft>
              <a:buClrTx/>
              <a:buSzTx/>
              <a:buFontTx/>
              <a:buNone/>
              <a:tabLst/>
              <a:defRPr/>
            </a:pPr>
            <a:r>
              <a:rPr lang="fr-FR" dirty="0">
                <a:solidFill>
                  <a:srgbClr val="FF0000"/>
                </a:solidFill>
                <a:latin typeface="Arial" panose="020B0604020202020204" pitchFamily="34" charset="0"/>
                <a:ea typeface="ＭＳ Ｐゴシック" pitchFamily="34" charset="-128"/>
                <a:cs typeface="Arial" panose="020B0604020202020204" pitchFamily="34" charset="0"/>
              </a:rPr>
              <a:t>Module 3 : </a:t>
            </a: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20 minutes + 10 minutes d'activité, diapositives 25-41</a:t>
            </a:r>
          </a:p>
          <a:p>
            <a:pPr marL="0" marR="0" indent="0" algn="l" defTabSz="914400" rtl="0" eaLnBrk="1" fontAlgn="base" latinLnBrk="0" hangingPunct="1">
              <a:lnSpc>
                <a:spcPct val="100000"/>
              </a:lnSpc>
              <a:spcBef>
                <a:spcPct val="0"/>
              </a:spcBef>
              <a:spcAft>
                <a:spcPct val="0"/>
              </a:spcAft>
              <a:buClrTx/>
              <a:buSzTx/>
              <a:buFontTx/>
              <a:buNone/>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Module 4 : 15 minutes + 15 minutes d'activité, diapositives 42-58</a:t>
            </a:r>
          </a:p>
          <a:p>
            <a:pPr marL="0" marR="0" indent="0" algn="l" defTabSz="914400" rtl="0" eaLnBrk="1" fontAlgn="base" latinLnBrk="0" hangingPunct="1">
              <a:lnSpc>
                <a:spcPct val="100000"/>
              </a:lnSpc>
              <a:spcBef>
                <a:spcPct val="0"/>
              </a:spcBef>
              <a:spcAft>
                <a:spcPct val="0"/>
              </a:spcAft>
              <a:buClrTx/>
              <a:buSzTx/>
              <a:buFontTx/>
              <a:buNone/>
              <a:tabLst/>
              <a:defRPr/>
            </a:pPr>
            <a:r>
              <a:rPr lang="fr-FR" dirty="0">
                <a:solidFill>
                  <a:srgbClr val="FF0000"/>
                </a:solidFill>
                <a:latin typeface="Arial" panose="020B0604020202020204" pitchFamily="34" charset="0"/>
                <a:ea typeface="ＭＳ Ｐゴシック" pitchFamily="34" charset="-128"/>
                <a:cs typeface="Arial" panose="020B0604020202020204" pitchFamily="34" charset="0"/>
              </a:rPr>
              <a:t>Module 5 : </a:t>
            </a: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15 minutes + 10 minutes d'activité, diapositives 59-84</a:t>
            </a: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latin typeface="Arial" panose="020B0604020202020204" pitchFamily="34" charset="0"/>
                <a:ea typeface="Calibri" panose="020F0502020204030204" pitchFamily="34" charset="0"/>
                <a:cs typeface="Arial" panose="020B0604020202020204" pitchFamily="34" charset="0"/>
              </a:rPr>
              <a:t>Les conseillers donnent l'exemple et font preuve de compassion envers leur collectivité et les autres. Ils aident les membres du Leo club à comprendre l’altruisme du service caritatif. Il est crucial que le conseiller du Leo club serve de modèle, non seulement en montrant l'importance du service, mais aussi dans la  manière dont il agit dans le cadre des projets de service et en tant que représentant du Lions International.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20</a:t>
            </a:fld>
            <a:endParaRPr lang="en-US"/>
          </a:p>
        </p:txBody>
      </p:sp>
    </p:spTree>
    <p:extLst>
      <p:ext uri="{BB962C8B-B14F-4D97-AF65-F5344CB8AC3E}">
        <p14:creationId xmlns:p14="http://schemas.microsoft.com/office/powerpoint/2010/main" val="2135245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atin typeface="Arial" pitchFamily="34" charset="0"/>
                <a:ea typeface="ＭＳ Ｐゴシック" pitchFamily="34" charset="-128"/>
              </a:rPr>
              <a:t>En plus de son rôle d’agent de liaison, de mentor, de motivateur, de soutien et de modèle dans la conduite du service, le conseiller Leo doit en remplir un certain nombre d'autres, que vous voyez sur cette diapositive.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21</a:t>
            </a:fld>
            <a:endParaRPr lang="en-US"/>
          </a:p>
        </p:txBody>
      </p:sp>
    </p:spTree>
    <p:extLst>
      <p:ext uri="{BB962C8B-B14F-4D97-AF65-F5344CB8AC3E}">
        <p14:creationId xmlns:p14="http://schemas.microsoft.com/office/powerpoint/2010/main" val="1497925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defRPr/>
            </a:pPr>
            <a:r>
              <a:rPr lang="fr-FR" sz="1200" b="0">
                <a:solidFill>
                  <a:schemeClr val="tx1"/>
                </a:solidFill>
                <a:latin typeface="+mn-lt"/>
                <a:cs typeface="Arial" panose="020B0604020202020204" pitchFamily="34" charset="0"/>
              </a:rPr>
              <a:t>L'approche à adopter avec le Leo club dépend de la filière. </a:t>
            </a:r>
          </a:p>
          <a:p>
            <a:endParaRPr lang="en-US" sz="1200" dirty="0">
              <a:solidFill>
                <a:schemeClr val="tx1"/>
              </a:solidFill>
              <a:latin typeface="+mn-lt"/>
              <a:cs typeface="Arial" panose="020B0604020202020204" pitchFamily="34" charset="0"/>
            </a:endParaRPr>
          </a:p>
          <a:p>
            <a:r>
              <a:rPr lang="fr-FR" sz="1200">
                <a:solidFill>
                  <a:schemeClr val="tx1"/>
                </a:solidFill>
                <a:latin typeface="+mn-lt"/>
                <a:ea typeface="ＭＳ Ｐゴシック" pitchFamily="34" charset="-128"/>
                <a:cs typeface="Arial" panose="020B0604020202020204" pitchFamily="34" charset="0"/>
              </a:rPr>
              <a:t>Conseiller Alpha, vous aurez probablement un rôle plus actif, notamment celui de guider les Leo et de communiquer avec tout parent et enseignant concerné. Parmi les Alphas, les plus jeunes ont généralement besoin de plus de direction que les plus anciens.</a:t>
            </a:r>
          </a:p>
          <a:p>
            <a:pPr>
              <a:spcBef>
                <a:spcPts val="600"/>
              </a:spcBef>
              <a:defRPr/>
            </a:pPr>
            <a:endParaRPr lang="en-US" sz="1200" dirty="0">
              <a:solidFill>
                <a:schemeClr val="tx1"/>
              </a:solidFill>
              <a:latin typeface="+mn-lt"/>
              <a:cs typeface="Arial"/>
            </a:endParaRPr>
          </a:p>
          <a:p>
            <a:pPr>
              <a:spcBef>
                <a:spcPts val="600"/>
              </a:spcBef>
              <a:defRPr/>
            </a:pPr>
            <a:r>
              <a:rPr lang="fr-FR" sz="1200">
                <a:solidFill>
                  <a:schemeClr val="tx1"/>
                </a:solidFill>
                <a:latin typeface="+mn-lt"/>
                <a:cs typeface="Arial"/>
              </a:rPr>
              <a:t>Les Leos Omega opèrent de manière plus indépendante. Le conseiller assure la liaison entre le Leo club et le Lions club parrain, mais une fois que le club devient opérationnel, ce rôle se fait plus passif. Participant au développement personnel et professionnel de Leos de 18 à 30 ans, il doit être conscient des problèmes courants des étudiants, des jeunes professionnels et des jeunes familles. </a:t>
            </a:r>
          </a:p>
        </p:txBody>
      </p:sp>
      <p:sp>
        <p:nvSpPr>
          <p:cNvPr id="4" name="Slide Number Placeholder 3"/>
          <p:cNvSpPr>
            <a:spLocks noGrp="1"/>
          </p:cNvSpPr>
          <p:nvPr>
            <p:ph type="sldNum" sz="quarter" idx="5"/>
          </p:nvPr>
        </p:nvSpPr>
        <p:spPr/>
        <p:txBody>
          <a:bodyPr/>
          <a:lstStyle/>
          <a:p>
            <a:fld id="{65F38A34-01B5-8B47-8788-985DCB17BFD7}" type="slidenum">
              <a:rPr lang="en-US" smtClean="0"/>
              <a:t>22</a:t>
            </a:fld>
            <a:endParaRPr lang="en-US"/>
          </a:p>
        </p:txBody>
      </p:sp>
    </p:spTree>
    <p:extLst>
      <p:ext uri="{BB962C8B-B14F-4D97-AF65-F5344CB8AC3E}">
        <p14:creationId xmlns:p14="http://schemas.microsoft.com/office/powerpoint/2010/main" val="322999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itchFamily="34" charset="0"/>
              <a:buNone/>
              <a:defRPr/>
            </a:pPr>
            <a:r>
              <a:rPr lang="fr-FR" sz="1200" b="0">
                <a:solidFill>
                  <a:schemeClr val="tx1"/>
                </a:solidFill>
                <a:latin typeface="+mn-lt"/>
                <a:ea typeface="+mn-ea"/>
                <a:cs typeface="Arial" pitchFamily="34" charset="0"/>
              </a:rPr>
              <a:t>L'approche du conseiller peut également dépendre de l'emplacement du Leo club. </a:t>
            </a:r>
          </a:p>
          <a:p>
            <a:pPr marL="0" indent="0">
              <a:spcBef>
                <a:spcPts val="600"/>
              </a:spcBef>
              <a:buFont typeface="Arial" pitchFamily="34" charset="0"/>
              <a:buNone/>
              <a:defRPr/>
            </a:pPr>
            <a:endParaRPr lang="en-US" sz="1200" b="0" kern="0" dirty="0">
              <a:solidFill>
                <a:schemeClr val="tx1"/>
              </a:solidFill>
              <a:latin typeface="+mn-lt"/>
              <a:ea typeface="+mn-ea"/>
              <a:cs typeface="Arial" pitchFamily="34" charset="0"/>
            </a:endParaRPr>
          </a:p>
          <a:p>
            <a:pPr marL="0" indent="0">
              <a:spcBef>
                <a:spcPts val="600"/>
              </a:spcBef>
              <a:buFont typeface="Arial" pitchFamily="34" charset="0"/>
              <a:buNone/>
              <a:defRPr/>
            </a:pPr>
            <a:r>
              <a:rPr lang="fr-FR" sz="1200" b="0">
                <a:solidFill>
                  <a:schemeClr val="tx1"/>
                </a:solidFill>
                <a:latin typeface="+mn-lt"/>
                <a:ea typeface="+mn-ea"/>
                <a:cs typeface="Arial" pitchFamily="34" charset="0"/>
              </a:rPr>
              <a:t>Un Leo club municipal offre l'affiliation à toute jeune personne qui en remplisse les conditions dans la zone d’activité du Lions club. Tient ses réunions dans une salle municipale, un lieu de culte ou un établissement d’enseignement secondaire/supérieur Elles peuvent également se tenir en virtuel ou de manière hybride.</a:t>
            </a:r>
          </a:p>
          <a:p>
            <a:pPr marL="0" indent="0">
              <a:spcBef>
                <a:spcPts val="600"/>
              </a:spcBef>
              <a:buFont typeface="Arial" pitchFamily="34" charset="0"/>
              <a:buNone/>
              <a:defRPr/>
            </a:pPr>
            <a:endParaRPr lang="en-US" sz="1200" dirty="0">
              <a:solidFill>
                <a:schemeClr val="tx1"/>
              </a:solidFill>
              <a:latin typeface="+mn-lt"/>
              <a:cs typeface="Arial" panose="020B0604020202020204" pitchFamily="34" charset="0"/>
            </a:endParaRPr>
          </a:p>
          <a:p>
            <a:pPr marL="0" indent="0">
              <a:spcBef>
                <a:spcPts val="600"/>
              </a:spcBef>
              <a:buFont typeface="Arial" pitchFamily="34" charset="0"/>
              <a:buNone/>
              <a:defRPr/>
            </a:pPr>
            <a:r>
              <a:rPr lang="fr-FR" sz="1200">
                <a:solidFill>
                  <a:schemeClr val="tx1"/>
                </a:solidFill>
                <a:latin typeface="+mn-lt"/>
                <a:cs typeface="Arial" panose="020B0604020202020204" pitchFamily="34" charset="0"/>
              </a:rPr>
              <a:t>Le conseiller Leo assure la liaison avec l’établissement. La plupart des clubs Étudiants requièrent la présence d'un conseiller pédagogique, qui peut être ou non membre du Lions club parrain. Certains établissements peuvent facturer des frais au Lions club. Le conseiller pédagogique prend généralement part aux affaires courantes et doit régulièrement informer le co-conseiller du Leo club. Avant que le Leo club ne soit constitué, le Lions club et l'établissement doivent s'entendre sur des procédures d'organisation de ses activités, à l'intérieur comme à l'extérieur de l'établissement, qui soient conformes à leurs règlements.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23</a:t>
            </a:fld>
            <a:endParaRPr lang="en-US"/>
          </a:p>
        </p:txBody>
      </p:sp>
    </p:spTree>
    <p:extLst>
      <p:ext uri="{BB962C8B-B14F-4D97-AF65-F5344CB8AC3E}">
        <p14:creationId xmlns:p14="http://schemas.microsoft.com/office/powerpoint/2010/main" val="919642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latin typeface="+mn-lt"/>
                <a:ea typeface="ＭＳ Ｐゴシック" pitchFamily="34" charset="-128"/>
                <a:cs typeface="Arial" pitchFamily="34" charset="0"/>
              </a:rPr>
              <a:t>Note à l’instructeur : Pour l'activité facultative de fin de module pour le module 2, demandez aux participants de consacrer 5 minutes à développer leur approche personnelle en tant que conseiller de Leo club. Cette stratégie ou ce plan doit inclure la manière dont le conseiller définit personnellement chacun des éléments suivants et prévoit de mettre ces caractéristiques en action avec son Leo club</a:t>
            </a:r>
            <a:r>
              <a:rPr lang="en-US" dirty="0">
                <a:solidFill>
                  <a:schemeClr val="tx1"/>
                </a:solidFill>
                <a:latin typeface="+mn-lt"/>
                <a:ea typeface="ＭＳ Ｐゴシック" pitchFamily="34" charset="-128"/>
                <a:cs typeface="Arial" pitchFamily="34" charset="0"/>
              </a:rPr>
              <a:t> </a:t>
            </a:r>
            <a:r>
              <a:rPr lang="fr-FR" dirty="0">
                <a:solidFill>
                  <a:schemeClr val="tx1"/>
                </a:solidFill>
                <a:latin typeface="+mn-lt"/>
                <a:ea typeface="ＭＳ Ｐゴシック" pitchFamily="34" charset="-128"/>
                <a:cs typeface="Arial" pitchFamily="34" charset="0"/>
              </a:rPr>
              <a:t>: mentor, motivateur, conseiller, liaison et modèle en matière de service.</a:t>
            </a:r>
          </a:p>
          <a:p>
            <a:endParaRPr lang="en-US" dirty="0">
              <a:solidFill>
                <a:schemeClr val="tx1"/>
              </a:solidFill>
              <a:latin typeface="+mn-lt"/>
            </a:endParaRPr>
          </a:p>
          <a:p>
            <a:r>
              <a:rPr lang="fr-FR" dirty="0">
                <a:solidFill>
                  <a:schemeClr val="tx1"/>
                </a:solidFill>
                <a:latin typeface="+mn-lt"/>
              </a:rPr>
              <a:t>Exemple : </a:t>
            </a:r>
          </a:p>
          <a:p>
            <a:r>
              <a:rPr lang="fr-FR" dirty="0">
                <a:solidFill>
                  <a:schemeClr val="tx1"/>
                </a:solidFill>
                <a:latin typeface="+mn-lt"/>
              </a:rPr>
              <a:t>En tant que conseiller de Leo Club Alpha dans un collège, je prévois de rencontrer le conseiller pédagogique une fois par mois pour discuter des opérations du club.</a:t>
            </a:r>
          </a:p>
          <a:p>
            <a:r>
              <a:rPr lang="fr-FR" dirty="0">
                <a:solidFill>
                  <a:schemeClr val="tx1"/>
                </a:solidFill>
                <a:latin typeface="+mn-lt"/>
              </a:rPr>
              <a:t>Mentor : J’effectuerai un suivi trimestriel auprès des officiels du Leo club.</a:t>
            </a:r>
          </a:p>
          <a:p>
            <a:r>
              <a:rPr lang="fr-FR" dirty="0">
                <a:solidFill>
                  <a:schemeClr val="tx1"/>
                </a:solidFill>
                <a:latin typeface="+mn-lt"/>
              </a:rPr>
              <a:t>Motivateur : J'encouragerai les </a:t>
            </a:r>
            <a:r>
              <a:rPr lang="fr-FR" dirty="0" err="1">
                <a:solidFill>
                  <a:schemeClr val="tx1"/>
                </a:solidFill>
                <a:latin typeface="+mn-lt"/>
              </a:rPr>
              <a:t>Leos</a:t>
            </a:r>
            <a:r>
              <a:rPr lang="fr-FR" dirty="0">
                <a:solidFill>
                  <a:schemeClr val="tx1"/>
                </a:solidFill>
                <a:latin typeface="+mn-lt"/>
              </a:rPr>
              <a:t> à mener au moins un projet de service par mois. </a:t>
            </a:r>
          </a:p>
          <a:p>
            <a:r>
              <a:rPr lang="fr-FR" dirty="0">
                <a:solidFill>
                  <a:schemeClr val="tx1"/>
                </a:solidFill>
                <a:latin typeface="+mn-lt"/>
              </a:rPr>
              <a:t>Conseiller : J'encouragerai une communication ouverte avec les officiels lorsqu'il y a un problème et ne prendrai pas parti en cas de conflit. </a:t>
            </a:r>
          </a:p>
          <a:p>
            <a:r>
              <a:rPr lang="fr-FR" dirty="0">
                <a:solidFill>
                  <a:schemeClr val="tx1"/>
                </a:solidFill>
                <a:latin typeface="+mn-lt"/>
              </a:rPr>
              <a:t>Agent de liaison : Je recruterai au moins trois Lions pour chaque projet Leo.</a:t>
            </a:r>
          </a:p>
          <a:p>
            <a:r>
              <a:rPr lang="fr-FR" dirty="0">
                <a:solidFill>
                  <a:schemeClr val="tx1"/>
                </a:solidFill>
                <a:latin typeface="+mn-lt"/>
              </a:rPr>
              <a:t>Modèle en matière de service : Je porterai ma chemise Leo à chaque projet de service.  </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n-lt"/>
              </a:rPr>
              <a:t>Durée estimée : 15 minutes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24</a:t>
            </a:fld>
            <a:endParaRPr lang="en-US"/>
          </a:p>
        </p:txBody>
      </p:sp>
    </p:spTree>
    <p:extLst>
      <p:ext uri="{BB962C8B-B14F-4D97-AF65-F5344CB8AC3E}">
        <p14:creationId xmlns:p14="http://schemas.microsoft.com/office/powerpoint/2010/main" val="2727265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Arial" pitchFamily="34" charset="0"/>
                <a:ea typeface="ＭＳ Ｐゴシック" pitchFamily="34" charset="-128"/>
              </a:rPr>
              <a:t>Il est important que le conseiller Leo ait une bonne maîtrise des responsabilités et obligations administratives pour assurer la gestion du Leo club.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3200" dirty="0">
                <a:latin typeface="Arial" pitchFamily="34" charset="0"/>
                <a:ea typeface="ＭＳ Ｐゴシック" pitchFamily="34" charset="-128"/>
              </a:rPr>
              <a:t>Ce module traite des aspects administratifs principaux d’un Leo club :</a:t>
            </a:r>
          </a:p>
          <a:p>
            <a:pPr marL="742950" lvl="1" indent="-285750">
              <a:buFont typeface="Arial" panose="020B0604020202020204" pitchFamily="34" charset="0"/>
              <a:buChar char="•"/>
              <a:defRPr/>
            </a:pPr>
            <a:r>
              <a:rPr lang="fr-FR" sz="3200" dirty="0">
                <a:latin typeface="Arial" pitchFamily="34" charset="0"/>
                <a:ea typeface="ＭＳ Ｐゴシック" pitchFamily="34" charset="-128"/>
              </a:rPr>
              <a:t>Rapports d’effectif</a:t>
            </a:r>
          </a:p>
          <a:p>
            <a:pPr marL="742950" lvl="1" indent="-285750">
              <a:buFont typeface="Arial" panose="020B0604020202020204" pitchFamily="34" charset="0"/>
              <a:buChar char="•"/>
              <a:defRPr/>
            </a:pPr>
            <a:r>
              <a:rPr lang="fr-FR" sz="3200" dirty="0">
                <a:latin typeface="Arial" pitchFamily="34" charset="0"/>
                <a:ea typeface="ＭＳ Ｐゴシック" pitchFamily="34" charset="-128"/>
              </a:rPr>
              <a:t>Rapports de service</a:t>
            </a:r>
          </a:p>
          <a:p>
            <a:pPr marL="742950" lvl="1" indent="-285750">
              <a:buFont typeface="Arial" panose="020B0604020202020204" pitchFamily="34" charset="0"/>
              <a:buChar char="•"/>
              <a:defRPr/>
            </a:pPr>
            <a:r>
              <a:rPr lang="fr-FR" sz="3200" dirty="0">
                <a:latin typeface="Arial" pitchFamily="34" charset="0"/>
                <a:ea typeface="ＭＳ Ｐゴシック" pitchFamily="34" charset="-128"/>
              </a:rPr>
              <a:t>Opérations courantes</a:t>
            </a:r>
          </a:p>
          <a:p>
            <a:pPr marL="742950" lvl="1" indent="-285750">
              <a:buFont typeface="Arial" panose="020B0604020202020204" pitchFamily="34" charset="0"/>
              <a:buChar char="•"/>
              <a:defRPr/>
            </a:pPr>
            <a:r>
              <a:rPr lang="fr-FR" sz="3200" dirty="0">
                <a:latin typeface="Arial" pitchFamily="34" charset="0"/>
                <a:ea typeface="ＭＳ Ｐゴシック" pitchFamily="34" charset="-128"/>
              </a:rPr>
              <a:t>Frais et comptabilité </a:t>
            </a:r>
          </a:p>
          <a:p>
            <a:pPr marL="742950" lvl="1" indent="-285750">
              <a:buFont typeface="Arial" panose="020B0604020202020204" pitchFamily="34" charset="0"/>
              <a:buChar char="•"/>
              <a:defRPr/>
            </a:pPr>
            <a:r>
              <a:rPr lang="fr-FR" sz="3200" dirty="0">
                <a:latin typeface="Arial" pitchFamily="34" charset="0"/>
                <a:ea typeface="ＭＳ Ｐゴシック" pitchFamily="34" charset="-128"/>
              </a:rPr>
              <a:t>Confidentialité, assurance et usage de la marque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À la fin de ce module, les tâches administratives du conseiller Leo devraient être claires.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25</a:t>
            </a:fld>
            <a:endParaRPr lang="en-US"/>
          </a:p>
        </p:txBody>
      </p:sp>
    </p:spTree>
    <p:extLst>
      <p:ext uri="{BB962C8B-B14F-4D97-AF65-F5344CB8AC3E}">
        <p14:creationId xmlns:p14="http://schemas.microsoft.com/office/powerpoint/2010/main" val="293004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Arial" panose="020B0604020202020204" pitchFamily="34" charset="0"/>
                <a:ea typeface="+mn-ea"/>
                <a:cs typeface="Arial" panose="020B0604020202020204" pitchFamily="34" charset="0"/>
              </a:rPr>
              <a:t>La tenue des dossiers du Leo club est l'une des premières tâches du conseiller Leo. Tout candidat doit remplir un formulaire d'affiliation Leo 50 et le soumettre au conseiller ou aux officiels du Leo club. Les informations peuvent ensuite être utilisées pour renseigner les coordonnées des membres dans MyLCI. Le Lions club parrain conserve ces formulaires dans ses archives et ne les envoie pas au siège international.</a:t>
            </a:r>
          </a:p>
        </p:txBody>
      </p:sp>
      <p:sp>
        <p:nvSpPr>
          <p:cNvPr id="4" name="Slide Number Placeholder 3"/>
          <p:cNvSpPr>
            <a:spLocks noGrp="1"/>
          </p:cNvSpPr>
          <p:nvPr>
            <p:ph type="sldNum" sz="quarter" idx="5"/>
          </p:nvPr>
        </p:nvSpPr>
        <p:spPr/>
        <p:txBody>
          <a:bodyPr/>
          <a:lstStyle/>
          <a:p>
            <a:fld id="{65F38A34-01B5-8B47-8788-985DCB17BFD7}" type="slidenum">
              <a:rPr lang="en-US" smtClean="0"/>
              <a:t>26</a:t>
            </a:fld>
            <a:endParaRPr lang="en-US"/>
          </a:p>
        </p:txBody>
      </p:sp>
    </p:spTree>
    <p:extLst>
      <p:ext uri="{BB962C8B-B14F-4D97-AF65-F5344CB8AC3E}">
        <p14:creationId xmlns:p14="http://schemas.microsoft.com/office/powerpoint/2010/main" val="1160697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latin typeface="Arial" panose="020B0604020202020204" pitchFamily="34" charset="0"/>
                <a:ea typeface="+mn-ea"/>
                <a:cs typeface="Arial" panose="020B0604020202020204" pitchFamily="34" charset="0"/>
              </a:rPr>
              <a:t>Le formulaire d'affiliation Alpha Leo (LEO50-A) est destiné aux candidats n'ayant pas atteint l'âge de la majorité. L’un des parents ou tuteurs doit le signer.</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27</a:t>
            </a:fld>
            <a:endParaRPr lang="en-US"/>
          </a:p>
        </p:txBody>
      </p:sp>
    </p:spTree>
    <p:extLst>
      <p:ext uri="{BB962C8B-B14F-4D97-AF65-F5344CB8AC3E}">
        <p14:creationId xmlns:p14="http://schemas.microsoft.com/office/powerpoint/2010/main" val="20560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solidFill>
                  <a:schemeClr val="tx1"/>
                </a:solidFill>
                <a:latin typeface="+mn-lt"/>
                <a:ea typeface="ＭＳ Ｐゴシック" pitchFamily="34" charset="-128"/>
              </a:rPr>
              <a:t>Le président du Lions club parrain ou son secrétaire doit faire le rapport chaque année de la présence d'un conseiller Leo, même en l'absence de modification. L’enregistrement du conseiller Leo peut se faire via MyLCI par le biais du formulaire de rapport Leo-72.  Une fois le conseiller, le président et le secrétaire enregistrés, ils peuvent se connecter à leur compte Lion et consulter MyLCI et MyLion pour y inscrire les membres du Leo club, accéder aux ressources destinées aux clubs et transmettre les rapports d'activités de service. </a:t>
            </a:r>
          </a:p>
          <a:p>
            <a:endParaRPr lang="en-US"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latin typeface="+mn-lt"/>
                <a:ea typeface="ＭＳ Ｐゴシック" pitchFamily="34" charset="-128"/>
                <a:cs typeface="Arial" panose="020B0604020202020204" pitchFamily="34" charset="0"/>
              </a:rPr>
              <a:t>Cette transmission de données est l'une des principales responsabilités du conseiller de Leo club.</a:t>
            </a:r>
            <a:r>
              <a:rPr lang="fr-FR">
                <a:solidFill>
                  <a:schemeClr val="tx1"/>
                </a:solidFill>
                <a:latin typeface="+mn-lt"/>
                <a:ea typeface="ＭＳ Ｐゴシック" pitchFamily="34" charset="-128"/>
                <a:cs typeface="Arial" panose="020B0604020202020204" pitchFamily="34" charset="0"/>
              </a:rPr>
              <a:t> Le conseiller doit veiller à la mise à jour des listes d’officiels et d’effectif, et s’assurer de son propre enregistrement en tant que conseiller du Leo club par les officiels du Lions club l’ont officiellement nommés à ce rôle de conseiller du Leo club, de manière à recevoir toute information concernant le programme. Lorsqu'un nouveau Leo est inscrit via MyLCI, le conseiller peut télécharger sa carte d'affiliation et son certificat d'affiliation. </a:t>
            </a:r>
          </a:p>
          <a:p>
            <a:endParaRPr lang="en-US" dirty="0">
              <a:solidFill>
                <a:schemeClr val="tx1"/>
              </a:solidFill>
              <a:latin typeface="+mn-lt"/>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28</a:t>
            </a:fld>
            <a:endParaRPr lang="en-US"/>
          </a:p>
        </p:txBody>
      </p:sp>
    </p:spTree>
    <p:extLst>
      <p:ext uri="{BB962C8B-B14F-4D97-AF65-F5344CB8AC3E}">
        <p14:creationId xmlns:p14="http://schemas.microsoft.com/office/powerpoint/2010/main" val="655377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Voici la liste des officiels habilités à effectuer l’enregistrement des membres du Leo club dans MyLCI. </a:t>
            </a:r>
          </a:p>
        </p:txBody>
      </p:sp>
      <p:sp>
        <p:nvSpPr>
          <p:cNvPr id="4" name="Slide Number Placeholder 3"/>
          <p:cNvSpPr>
            <a:spLocks noGrp="1"/>
          </p:cNvSpPr>
          <p:nvPr>
            <p:ph type="sldNum" sz="quarter" idx="5"/>
          </p:nvPr>
        </p:nvSpPr>
        <p:spPr/>
        <p:txBody>
          <a:bodyPr/>
          <a:lstStyle/>
          <a:p>
            <a:fld id="{65F38A34-01B5-8B47-8788-985DCB17BFD7}" type="slidenum">
              <a:rPr lang="en-US" smtClean="0"/>
              <a:t>29</a:t>
            </a:fld>
            <a:endParaRPr lang="en-US"/>
          </a:p>
        </p:txBody>
      </p:sp>
    </p:spTree>
    <p:extLst>
      <p:ext uri="{BB962C8B-B14F-4D97-AF65-F5344CB8AC3E}">
        <p14:creationId xmlns:p14="http://schemas.microsoft.com/office/powerpoint/2010/main" val="215435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2800" dirty="0">
                <a:latin typeface="Arial" pitchFamily="34" charset="0"/>
                <a:ea typeface="ＭＳ Ｐゴシック" pitchFamily="34" charset="-128"/>
              </a:rPr>
              <a:t>Ce module traite des sujets suivants :</a:t>
            </a:r>
          </a:p>
          <a:p>
            <a:pPr marL="742950" lvl="1" indent="-285750">
              <a:buFont typeface="Arial" panose="020B0604020202020204" pitchFamily="34" charset="0"/>
              <a:buChar char="•"/>
              <a:defRPr/>
            </a:pPr>
            <a:r>
              <a:rPr lang="fr-FR" sz="2800" dirty="0">
                <a:latin typeface="Arial" pitchFamily="34" charset="0"/>
                <a:ea typeface="ＭＳ Ｐゴシック" pitchFamily="34" charset="-128"/>
              </a:rPr>
              <a:t>Historique du programme Leo clubs</a:t>
            </a:r>
          </a:p>
          <a:p>
            <a:pPr marL="742950" lvl="1" indent="-285750">
              <a:buFont typeface="Arial" panose="020B0604020202020204" pitchFamily="34" charset="0"/>
              <a:buChar char="•"/>
              <a:defRPr/>
            </a:pPr>
            <a:r>
              <a:rPr lang="fr-FR" sz="2800" dirty="0">
                <a:latin typeface="Arial" pitchFamily="34" charset="0"/>
                <a:ea typeface="ＭＳ Ｐゴシック" pitchFamily="34" charset="-128"/>
              </a:rPr>
              <a:t>Structure du programme Leo clubs</a:t>
            </a:r>
          </a:p>
          <a:p>
            <a:pPr marL="742950" lvl="1" indent="-285750">
              <a:buFont typeface="Arial" panose="020B0604020202020204" pitchFamily="34" charset="0"/>
              <a:buChar char="•"/>
              <a:defRPr/>
            </a:pPr>
            <a:r>
              <a:rPr lang="fr-FR" sz="2800" dirty="0">
                <a:latin typeface="Arial" pitchFamily="34" charset="0"/>
                <a:ea typeface="ＭＳ Ｐゴシック" pitchFamily="34" charset="-128"/>
              </a:rPr>
              <a:t>Objectif du programme Leo clubs</a:t>
            </a:r>
          </a:p>
          <a:p>
            <a:pPr marL="742950" lvl="1" indent="-285750">
              <a:buFont typeface="Arial" panose="020B0604020202020204" pitchFamily="34" charset="0"/>
              <a:buChar char="•"/>
              <a:defRPr/>
            </a:pPr>
            <a:r>
              <a:rPr lang="fr-FR" sz="2800" dirty="0">
                <a:latin typeface="Arial" pitchFamily="34" charset="0"/>
                <a:ea typeface="ＭＳ Ｐゴシック" pitchFamily="34" charset="-128"/>
              </a:rPr>
              <a:t>Données actuelles du programme Leo clubs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À la fin de ce module, les participants devraient avoir les connaissances de base pour savoir présenter le programme Leo clubs. </a:t>
            </a:r>
          </a:p>
          <a:p>
            <a:pPr marL="0" algn="l" defTabSz="914400" rtl="0" eaLnBrk="1" latinLnBrk="0" hangingPunct="1"/>
            <a:endParaRPr lang="en-US" sz="1200" kern="1200" dirty="0">
              <a:solidFill>
                <a:schemeClr val="tx1"/>
              </a:solidFill>
              <a:latin typeface="Arial" pitchFamily="34" charset="0"/>
              <a:ea typeface="ＭＳ Ｐゴシック" pitchFamily="34" charset="-128"/>
              <a:cs typeface="+mn-cs"/>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3581213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solidFill>
                  <a:schemeClr val="tx1"/>
                </a:solidFill>
                <a:latin typeface="Arial" panose="020B0604020202020204" pitchFamily="34" charset="0"/>
                <a:ea typeface="ＭＳ Ｐゴシック" pitchFamily="34" charset="-128"/>
                <a:cs typeface="Arial" panose="020B0604020202020204" pitchFamily="34" charset="0"/>
              </a:rPr>
              <a:t>Les rapports de service Leo se font dans </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MyLion</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Le numéro d'affiliation de tout Leo lui donne accès à un compte </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MyLion</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(ce qui n’est pas le cas avec MyLCI). Tout membre peut concevoir un projet pour son club, mais seuls le conseiller, président ou secrétaire du Leo club peuvent l'approuver. Pourquoi ces rapports sont-ils importants ?</a:t>
            </a:r>
          </a:p>
          <a:p>
            <a:pPr marL="342900" indent="-342900">
              <a:buFont typeface="Arial" panose="020B0604020202020204" pitchFamily="34" charset="0"/>
              <a:buChar char="•"/>
            </a:pPr>
            <a:r>
              <a:rPr lang="fr-FR" sz="1200" dirty="0">
                <a:solidFill>
                  <a:schemeClr val="tx1"/>
                </a:solidFill>
                <a:latin typeface="Arial" panose="020B0604020202020204" pitchFamily="34" charset="0"/>
                <a:ea typeface="ＭＳ Ｐゴシック"/>
                <a:cs typeface="Arial" panose="020B0604020202020204" pitchFamily="34" charset="0"/>
              </a:rPr>
              <a:t>Pour faire connaître l'impact positif de l’action de votre Leo club</a:t>
            </a:r>
          </a:p>
          <a:p>
            <a:pPr marL="342900" indent="-342900">
              <a:buFont typeface="Arial" panose="020B0604020202020204" pitchFamily="34" charset="0"/>
              <a:buChar char="•"/>
            </a:pPr>
            <a:r>
              <a:rPr lang="fr-FR" sz="1200" dirty="0">
                <a:solidFill>
                  <a:schemeClr val="tx1"/>
                </a:solidFill>
                <a:latin typeface="Arial" panose="020B0604020202020204" pitchFamily="34" charset="0"/>
                <a:ea typeface="ＭＳ Ｐゴシック"/>
                <a:cs typeface="Arial" panose="020B0604020202020204" pitchFamily="34" charset="0"/>
              </a:rPr>
              <a:t>Pour aider le Lions Clubs International à mesurer la croissance et l'action des </a:t>
            </a:r>
            <a:r>
              <a:rPr lang="fr-FR" sz="1200" dirty="0" err="1">
                <a:solidFill>
                  <a:schemeClr val="tx1"/>
                </a:solidFill>
                <a:latin typeface="Arial" panose="020B0604020202020204" pitchFamily="34" charset="0"/>
                <a:ea typeface="ＭＳ Ｐゴシック"/>
                <a:cs typeface="Arial" panose="020B0604020202020204" pitchFamily="34" charset="0"/>
              </a:rPr>
              <a:t>Leos</a:t>
            </a:r>
            <a:r>
              <a:rPr lang="fr-FR" sz="1200" dirty="0">
                <a:solidFill>
                  <a:schemeClr val="tx1"/>
                </a:solidFill>
                <a:latin typeface="Arial" panose="020B0604020202020204" pitchFamily="34" charset="0"/>
                <a:ea typeface="ＭＳ Ｐゴシック"/>
                <a:cs typeface="Arial" panose="020B0604020202020204" pitchFamily="34" charset="0"/>
              </a:rPr>
              <a:t> dans le monde</a:t>
            </a:r>
          </a:p>
          <a:p>
            <a:pPr marL="342900" indent="-342900">
              <a:buFont typeface="Arial" panose="020B0604020202020204" pitchFamily="34" charset="0"/>
              <a:buChar char="•"/>
            </a:pPr>
            <a:r>
              <a:rPr lang="fr-FR" sz="1200" dirty="0">
                <a:solidFill>
                  <a:schemeClr val="tx1"/>
                </a:solidFill>
                <a:latin typeface="Arial" panose="020B0604020202020204" pitchFamily="34" charset="0"/>
                <a:ea typeface="ＭＳ Ｐゴシック"/>
                <a:cs typeface="Arial" panose="020B0604020202020204" pitchFamily="34" charset="0"/>
              </a:rPr>
              <a:t>Pour permettre la reconnaissance du travail accompli</a:t>
            </a:r>
          </a:p>
          <a:p>
            <a:pPr marL="342900" indent="-342900">
              <a:buFont typeface="Arial" panose="020B0604020202020204" pitchFamily="34" charset="0"/>
              <a:buChar char="•"/>
            </a:pPr>
            <a:endParaRPr lang="en-US" sz="2000" dirty="0">
              <a:solidFill>
                <a:srgbClr val="616262"/>
              </a:solidFill>
              <a:latin typeface="Arial" pitchFamily="34" charset="0"/>
              <a:ea typeface="ＭＳ Ｐゴシック" pitchFamily="34" charset="-128"/>
              <a:cs typeface="Arial"/>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30</a:t>
            </a:fld>
            <a:endParaRPr lang="en-US"/>
          </a:p>
        </p:txBody>
      </p:sp>
    </p:spTree>
    <p:extLst>
      <p:ext uri="{BB962C8B-B14F-4D97-AF65-F5344CB8AC3E}">
        <p14:creationId xmlns:p14="http://schemas.microsoft.com/office/powerpoint/2010/main" val="2472770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Voici la liste des officiels habilités à effectuer l’enregistrement des activités de service dans MyLion. </a:t>
            </a:r>
          </a:p>
        </p:txBody>
      </p:sp>
      <p:sp>
        <p:nvSpPr>
          <p:cNvPr id="4" name="Slide Number Placeholder 3"/>
          <p:cNvSpPr>
            <a:spLocks noGrp="1"/>
          </p:cNvSpPr>
          <p:nvPr>
            <p:ph type="sldNum" sz="quarter" idx="5"/>
          </p:nvPr>
        </p:nvSpPr>
        <p:spPr/>
        <p:txBody>
          <a:bodyPr/>
          <a:lstStyle/>
          <a:p>
            <a:fld id="{65F38A34-01B5-8B47-8788-985DCB17BFD7}" type="slidenum">
              <a:rPr lang="en-US" smtClean="0"/>
              <a:t>31</a:t>
            </a:fld>
            <a:endParaRPr lang="en-US"/>
          </a:p>
        </p:txBody>
      </p:sp>
    </p:spTree>
    <p:extLst>
      <p:ext uri="{BB962C8B-B14F-4D97-AF65-F5344CB8AC3E}">
        <p14:creationId xmlns:p14="http://schemas.microsoft.com/office/powerpoint/2010/main" val="847401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Pour enregistrer des données pour un Leo club, le conseiller doit sélectionner le nom du Leo club dans le menu déroulant sous « Détails de l'activité », et non sous le nom de son Lions club. Cette capture d'écran montre les options de la fonction « Planifier une activité future ». Un officiel de Leo club ne verra que le nom de son club dans cette section. </a:t>
            </a:r>
          </a:p>
        </p:txBody>
      </p:sp>
      <p:sp>
        <p:nvSpPr>
          <p:cNvPr id="4" name="Slide Number Placeholder 3"/>
          <p:cNvSpPr>
            <a:spLocks noGrp="1"/>
          </p:cNvSpPr>
          <p:nvPr>
            <p:ph type="sldNum" sz="quarter" idx="5"/>
          </p:nvPr>
        </p:nvSpPr>
        <p:spPr/>
        <p:txBody>
          <a:bodyPr/>
          <a:lstStyle/>
          <a:p>
            <a:fld id="{65F38A34-01B5-8B47-8788-985DCB17BFD7}" type="slidenum">
              <a:rPr lang="en-US" smtClean="0"/>
              <a:t>32</a:t>
            </a:fld>
            <a:endParaRPr lang="en-US"/>
          </a:p>
        </p:txBody>
      </p:sp>
    </p:spTree>
    <p:extLst>
      <p:ext uri="{BB962C8B-B14F-4D97-AF65-F5344CB8AC3E}">
        <p14:creationId xmlns:p14="http://schemas.microsoft.com/office/powerpoint/2010/main" val="1418995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latin typeface="Arial" pitchFamily="34" charset="0"/>
                <a:ea typeface="ＭＳ Ｐゴシック" pitchFamily="34" charset="-128"/>
              </a:rPr>
              <a:t>Tout comme un Lions club, le Leo club doit former un conseil d'administration, constitué de tous les officiels du club et de trois membres en règle élus directeurs. Le conseiller Leo doit travailler avec le conseil d'administration pour superviser les activités du club. </a:t>
            </a:r>
          </a:p>
          <a:p>
            <a:endParaRPr lang="en-US" dirty="0">
              <a:latin typeface="Arial" pitchFamily="34" charset="0"/>
              <a:ea typeface="ＭＳ Ｐゴシック" pitchFamily="34" charset="-128"/>
            </a:endParaRPr>
          </a:p>
          <a:p>
            <a:r>
              <a:rPr lang="fr-FR" dirty="0">
                <a:latin typeface="Arial" pitchFamily="34" charset="0"/>
                <a:ea typeface="ＭＳ Ｐゴシック" pitchFamily="34" charset="-128"/>
              </a:rPr>
              <a:t>Les responsabilités du conseil d'administration comprennent le contrôle et la supervision des activités du club telles que la planification de projets, la croissance de l'effectif, la collecte de fonds et la formation des responsables. Le conseil d'administration doit présenter un rapport annuel de ces activités et opérations à tous les membres du Leo club et au Lions club parrain chaque année. Le conseil est également responsable de l'application du règlement du club et de l’élaboration de nouvelles règles à soumettre à l’approbation de ses membres. Il supervise les commissions et les officiels, et définit la direction du Leo club. Pour plus d'informations, rendez-vous sur la page ‘Conseillers de Leo club’, qui comporte des liens informatifs : https://www.lionsclubs.org/fr/resources-for-members/resource-center/leo-club-advisors </a:t>
            </a:r>
          </a:p>
          <a:p>
            <a:endParaRPr lang="en-US" dirty="0"/>
          </a:p>
          <a:p>
            <a:r>
              <a:rPr lang="fr-FR" dirty="0">
                <a:latin typeface="Arial" pitchFamily="34" charset="0"/>
                <a:ea typeface="ＭＳ Ｐゴシック" pitchFamily="34" charset="-128"/>
              </a:rPr>
              <a:t>Le Leo club doit se réunir régulièrement dans un lieu et à une heure convenus par les membres du club et établis dans ses statuts. Les réunions doivent avoir lieu régulièrement à un endroit qui convienne à la majorité. Les clubs devraient également se demander si la tenue de réunions en personne, en virtuel, ou en un mélange des deux modes convient mieux à leurs membres.  </a:t>
            </a:r>
          </a:p>
          <a:p>
            <a:endParaRPr lang="en-US" dirty="0">
              <a:latin typeface="Arial" pitchFamily="34" charset="0"/>
              <a:ea typeface="ＭＳ Ｐゴシック" pitchFamily="34" charset="-128"/>
            </a:endParaRPr>
          </a:p>
          <a:p>
            <a:r>
              <a:rPr lang="fr-FR" dirty="0">
                <a:latin typeface="Arial" pitchFamily="34" charset="0"/>
                <a:ea typeface="ＭＳ Ｐゴシック" pitchFamily="34" charset="-128"/>
              </a:rPr>
              <a:t>Les officiels du Leo club ont des responsabilités variées dans la gestion de ses réunions. Il revient au président d’ouvrir la réunion. Le secrétaire en tient le registre de présence et le procès-verbal. Le trésorier y présente le dernier rapport sur les finances de club. En tant que conseiller Leo, votre rôle est de guider les réunions et de vous assurer que chacun comprend ses responsabilités et satisfait aux attentes liées à sa fonction. Dans l'idéal, le conseiller Leo ou un représentant désigné du Lions club parrain doit être présent à toutes les réunions du Leo club.</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33</a:t>
            </a:fld>
            <a:endParaRPr lang="en-US"/>
          </a:p>
        </p:txBody>
      </p:sp>
    </p:spTree>
    <p:extLst>
      <p:ext uri="{BB962C8B-B14F-4D97-AF65-F5344CB8AC3E}">
        <p14:creationId xmlns:p14="http://schemas.microsoft.com/office/powerpoint/2010/main" val="955989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solidFill>
                  <a:schemeClr val="tx1"/>
                </a:solidFill>
                <a:latin typeface="Arial" panose="020B0604020202020204" pitchFamily="34" charset="0"/>
                <a:ea typeface="ＭＳ Ｐゴシック" pitchFamily="34" charset="-128"/>
                <a:cs typeface="Arial" panose="020B0604020202020204" pitchFamily="34" charset="0"/>
              </a:rPr>
              <a:t>En tant que conseiller Leo, vous devez participer de près à la supervision de l’élection des officiels, et agir comme arbitre en cas de question ou de divergence. Cette élection a lieu lors du quatrième trimestre de l’exercice fiscal. Les officiels élus entrent en fonction le 1</a:t>
            </a:r>
            <a:r>
              <a:rPr lang="fr-FR" sz="1200" baseline="30000" dirty="0">
                <a:solidFill>
                  <a:schemeClr val="tx1"/>
                </a:solidFill>
                <a:latin typeface="Arial" panose="020B0604020202020204" pitchFamily="34" charset="0"/>
                <a:ea typeface="ＭＳ Ｐゴシック" pitchFamily="34" charset="-128"/>
                <a:cs typeface="Arial" panose="020B0604020202020204" pitchFamily="34" charset="0"/>
              </a:rPr>
              <a:t>er</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juillet suivant. Les clubs Étudiants peuvent tenir ces élections à une autre période de l'année pour se conformer au règlement ou calendrier officiel.</a:t>
            </a:r>
          </a:p>
          <a:p>
            <a:endParaRPr 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pPr>
              <a:spcBef>
                <a:spcPts val="0"/>
              </a:spcBef>
              <a:spcAft>
                <a:spcPts val="1200"/>
              </a:spcAft>
              <a:defRPr/>
            </a:pPr>
            <a:r>
              <a:rPr lang="fr-FR" sz="1200" dirty="0">
                <a:solidFill>
                  <a:schemeClr val="tx1"/>
                </a:solidFill>
                <a:latin typeface="Arial" panose="020B0604020202020204" pitchFamily="34" charset="0"/>
                <a:cs typeface="Arial" panose="020B0604020202020204" pitchFamily="34" charset="0"/>
              </a:rPr>
              <a:t>Le protocole de vote vous est présenté ici, mais tous les détails s’en trouvent au chapitre XXII du Règlement du conseil d'administration du Lions International. En cas de doute, n’hésitez pas à vous y référer.</a:t>
            </a:r>
          </a:p>
        </p:txBody>
      </p:sp>
      <p:sp>
        <p:nvSpPr>
          <p:cNvPr id="4" name="Slide Number Placeholder 3"/>
          <p:cNvSpPr>
            <a:spLocks noGrp="1"/>
          </p:cNvSpPr>
          <p:nvPr>
            <p:ph type="sldNum" sz="quarter" idx="5"/>
          </p:nvPr>
        </p:nvSpPr>
        <p:spPr/>
        <p:txBody>
          <a:bodyPr/>
          <a:lstStyle/>
          <a:p>
            <a:fld id="{65F38A34-01B5-8B47-8788-985DCB17BFD7}" type="slidenum">
              <a:rPr lang="en-US" smtClean="0"/>
              <a:t>34</a:t>
            </a:fld>
            <a:endParaRPr lang="en-US"/>
          </a:p>
        </p:txBody>
      </p:sp>
    </p:spTree>
    <p:extLst>
      <p:ext uri="{BB962C8B-B14F-4D97-AF65-F5344CB8AC3E}">
        <p14:creationId xmlns:p14="http://schemas.microsoft.com/office/powerpoint/2010/main" val="2161716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conseiller doit veiller à ce que chaque membre soit convenablement intronisé et que chaque année, une cérémonie d’entrée en fonction des officiels entrants ait lieu pour le transfert des responsabilités. Le guide de cérémonie d'intronisation Leo fournit un script à suivre. </a:t>
            </a:r>
          </a:p>
        </p:txBody>
      </p:sp>
      <p:sp>
        <p:nvSpPr>
          <p:cNvPr id="4" name="Slide Number Placeholder 3"/>
          <p:cNvSpPr>
            <a:spLocks noGrp="1"/>
          </p:cNvSpPr>
          <p:nvPr>
            <p:ph type="sldNum" sz="quarter" idx="5"/>
          </p:nvPr>
        </p:nvSpPr>
        <p:spPr/>
        <p:txBody>
          <a:bodyPr/>
          <a:lstStyle/>
          <a:p>
            <a:fld id="{65F38A34-01B5-8B47-8788-985DCB17BFD7}" type="slidenum">
              <a:rPr lang="en-US" smtClean="0"/>
              <a:t>35</a:t>
            </a:fld>
            <a:endParaRPr lang="en-US"/>
          </a:p>
        </p:txBody>
      </p:sp>
    </p:spTree>
    <p:extLst>
      <p:ext uri="{BB962C8B-B14F-4D97-AF65-F5344CB8AC3E}">
        <p14:creationId xmlns:p14="http://schemas.microsoft.com/office/powerpoint/2010/main" val="639695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ea typeface="ＭＳ Ｐゴシック" pitchFamily="34" charset="-128"/>
              </a:rPr>
              <a:t>Afin de rester en phase avec le développement continus du programme </a:t>
            </a:r>
            <a:r>
              <a:rPr lang="fr-FR" sz="1200" dirty="0" err="1">
                <a:solidFill>
                  <a:schemeClr val="tx1"/>
                </a:solidFill>
                <a:latin typeface="+mn-lt"/>
                <a:ea typeface="ＭＳ Ｐゴシック" pitchFamily="34" charset="-128"/>
              </a:rPr>
              <a:t>Leos</a:t>
            </a:r>
            <a:r>
              <a:rPr lang="fr-FR" sz="1200" dirty="0">
                <a:solidFill>
                  <a:schemeClr val="tx1"/>
                </a:solidFill>
                <a:latin typeface="+mn-lt"/>
                <a:ea typeface="ＭＳ Ｐゴシック" pitchFamily="34" charset="-128"/>
              </a:rPr>
              <a:t> clubs lié à sa croissance, certains frais sont perçus par le siège international et l'administration Lions locale. Ces frais reflètent le développement de ressources telles que les subventions pour la formation des responsables </a:t>
            </a:r>
            <a:r>
              <a:rPr lang="fr-FR" sz="1200" dirty="0" err="1">
                <a:solidFill>
                  <a:schemeClr val="tx1"/>
                </a:solidFill>
                <a:latin typeface="+mn-lt"/>
                <a:ea typeface="ＭＳ Ｐゴシック" pitchFamily="34" charset="-128"/>
              </a:rPr>
              <a:t>Leos</a:t>
            </a:r>
            <a:r>
              <a:rPr lang="fr-FR" sz="1200" dirty="0">
                <a:solidFill>
                  <a:schemeClr val="tx1"/>
                </a:solidFill>
                <a:latin typeface="+mn-lt"/>
                <a:ea typeface="ＭＳ Ｐゴシック" pitchFamily="34" charset="-128"/>
              </a:rPr>
              <a:t>, le site e-</a:t>
            </a:r>
            <a:r>
              <a:rPr lang="fr-FR" sz="1200" dirty="0" err="1">
                <a:solidFill>
                  <a:schemeClr val="tx1"/>
                </a:solidFill>
                <a:latin typeface="+mn-lt"/>
                <a:ea typeface="ＭＳ Ｐゴシック" pitchFamily="34" charset="-128"/>
              </a:rPr>
              <a:t>Leoclubhouse</a:t>
            </a:r>
            <a:r>
              <a:rPr lang="fr-FR" sz="1200" dirty="0">
                <a:solidFill>
                  <a:schemeClr val="tx1"/>
                </a:solidFill>
                <a:latin typeface="+mn-lt"/>
                <a:ea typeface="ＭＳ Ｐゴシック" pitchFamily="34" charset="-128"/>
              </a:rPr>
              <a:t>, MyLCI pour </a:t>
            </a:r>
            <a:r>
              <a:rPr lang="fr-FR" sz="1200" dirty="0" err="1">
                <a:solidFill>
                  <a:schemeClr val="tx1"/>
                </a:solidFill>
                <a:latin typeface="+mn-lt"/>
                <a:ea typeface="ＭＳ Ｐゴシック" pitchFamily="34" charset="-128"/>
              </a:rPr>
              <a:t>Leos</a:t>
            </a:r>
            <a:r>
              <a:rPr lang="fr-FR" sz="1200" dirty="0">
                <a:solidFill>
                  <a:schemeClr val="tx1"/>
                </a:solidFill>
                <a:latin typeface="+mn-lt"/>
                <a:ea typeface="ＭＳ Ｐゴシック" pitchFamily="34" charset="-128"/>
              </a:rPr>
              <a:t>, la page </a:t>
            </a:r>
            <a:r>
              <a:rPr lang="fr-FR" sz="1200" dirty="0" err="1">
                <a:solidFill>
                  <a:schemeClr val="tx1"/>
                </a:solidFill>
                <a:latin typeface="+mn-lt"/>
                <a:ea typeface="ＭＳ Ｐゴシック" pitchFamily="34" charset="-128"/>
              </a:rPr>
              <a:t>Leos</a:t>
            </a:r>
            <a:r>
              <a:rPr lang="fr-FR" sz="1200" dirty="0">
                <a:solidFill>
                  <a:schemeClr val="tx1"/>
                </a:solidFill>
                <a:latin typeface="+mn-lt"/>
                <a:ea typeface="ＭＳ Ｐゴシック" pitchFamily="34" charset="-128"/>
              </a:rPr>
              <a:t> sur Facebook, la refonte de la marque Leo et le matériel promotionnel.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ea typeface="ＭＳ Ｐゴシック" pitchFamily="34" charset="-128"/>
                <a:cs typeface="Arial" panose="020B0604020202020204" pitchFamily="34" charset="0"/>
              </a:rPr>
              <a:t>Les droits de charte de 100 USD sont facturés directement au Lions club parrain au moment de la création du Leo club. Sachant que le parrainage de club Leo est considéré comme activité de service de Lions club, le Lion club peut régler ses frais de parrainage à partir de son compte Administratif ou de son compte Activités. Ces frais couvrent la charte et les kits de création, qui comprennent un certificat d'organisation (charte), le kit des officiels de Leo club, le kit de parrain de Leo club et des insignes Leo pour chaque membre d'origine du Leo club.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tx1"/>
              </a:solidFill>
              <a:latin typeface="+mn-lt"/>
            </a:endParaRPr>
          </a:p>
          <a:p>
            <a:r>
              <a:rPr lang="fr-FR" sz="1200" dirty="0">
                <a:solidFill>
                  <a:schemeClr val="tx1"/>
                </a:solidFill>
                <a:latin typeface="+mn-lt"/>
                <a:ea typeface="ＭＳ Ｐゴシック" pitchFamily="34" charset="-128"/>
              </a:rPr>
              <a:t>La redevance annuelle Leo est de 100 USD par an pour chaque Leo club actif, facturé au Lions club parrain en juillet pour couvrir le matériel du programme Leo clubs, les envois postaux, la tenue des dossiers du club, les communications, les distinctions et l'assurance. </a:t>
            </a:r>
          </a:p>
          <a:p>
            <a:endParaRPr lang="en-US" sz="1200" dirty="0">
              <a:solidFill>
                <a:schemeClr val="tx1"/>
              </a:solidFill>
              <a:latin typeface="+mn-lt"/>
              <a:ea typeface="ＭＳ Ｐゴシック" pitchFamily="34" charset="-128"/>
            </a:endParaRPr>
          </a:p>
          <a:p>
            <a:r>
              <a:rPr lang="fr-FR" sz="1200" b="1" dirty="0">
                <a:solidFill>
                  <a:schemeClr val="tx1"/>
                </a:solidFill>
                <a:latin typeface="+mn-lt"/>
                <a:ea typeface="ＭＳ Ｐゴシック" pitchFamily="34" charset="-128"/>
              </a:rPr>
              <a:t>Cotisations de club et district</a:t>
            </a:r>
          </a:p>
          <a:p>
            <a:r>
              <a:rPr lang="fr-FR" sz="1200" dirty="0">
                <a:solidFill>
                  <a:schemeClr val="tx1"/>
                </a:solidFill>
                <a:latin typeface="+mn-lt"/>
                <a:ea typeface="ＭＳ Ｐゴシック" pitchFamily="34" charset="-128"/>
              </a:rPr>
              <a:t>Bien que le siège international ne perçoive pas de cotisation des </a:t>
            </a:r>
            <a:r>
              <a:rPr lang="fr-FR" sz="1200" dirty="0" err="1">
                <a:solidFill>
                  <a:schemeClr val="tx1"/>
                </a:solidFill>
                <a:latin typeface="+mn-lt"/>
                <a:ea typeface="ＭＳ Ｐゴシック" pitchFamily="34" charset="-128"/>
              </a:rPr>
              <a:t>Leos</a:t>
            </a:r>
            <a:r>
              <a:rPr lang="fr-FR" sz="1200" dirty="0">
                <a:solidFill>
                  <a:schemeClr val="tx1"/>
                </a:solidFill>
                <a:latin typeface="+mn-lt"/>
                <a:ea typeface="ＭＳ Ｐゴシック" pitchFamily="34" charset="-128"/>
              </a:rPr>
              <a:t>, un Leo club individuel peut percevoir des cotisations ou des frais d'inscription pour compenser les dépenses liées à la redevance annuelle Leo ou autres dépenses administratives. Les cotisations de Leo clubs sont établies par chaque club et doivent être précisées dans la constitution et les statuts du club. </a:t>
            </a:r>
          </a:p>
          <a:p>
            <a:endParaRPr lang="en-US" sz="1200" dirty="0">
              <a:solidFill>
                <a:schemeClr val="tx1"/>
              </a:solidFill>
              <a:latin typeface="+mn-lt"/>
              <a:ea typeface="ＭＳ Ｐゴシック" pitchFamily="34" charset="-128"/>
            </a:endParaRPr>
          </a:p>
          <a:p>
            <a:r>
              <a:rPr lang="fr-FR" sz="1200" dirty="0">
                <a:solidFill>
                  <a:schemeClr val="tx1"/>
                </a:solidFill>
                <a:latin typeface="+mn-lt"/>
                <a:ea typeface="ＭＳ Ｐゴシック" pitchFamily="34" charset="-128"/>
              </a:rPr>
              <a:t>Il est important de ne pas oublier que toute cotisation de Leo club doit être une somme minime et ne doit servir qu'à la couverture des dépenses administratives du club. En général, les fonds destinés aux activités et au service ne doivent pas être perçus sous forme de cotisations.</a:t>
            </a:r>
          </a:p>
          <a:p>
            <a:endParaRPr lang="en-US" sz="1200" dirty="0">
              <a:solidFill>
                <a:schemeClr val="tx1"/>
              </a:solidFill>
              <a:latin typeface="+mn-lt"/>
              <a:ea typeface="ＭＳ Ｐゴシック" pitchFamily="34" charset="-128"/>
            </a:endParaRPr>
          </a:p>
          <a:p>
            <a:r>
              <a:rPr lang="fr-FR" sz="1200" dirty="0">
                <a:solidFill>
                  <a:schemeClr val="tx1"/>
                </a:solidFill>
                <a:latin typeface="+mn-lt"/>
                <a:ea typeface="ＭＳ Ｐゴシック" pitchFamily="34" charset="-128"/>
              </a:rPr>
              <a:t>Tout membre de Leo club n'ayant pas versé sa cotisation au club au moment d'un vote lors d'une réunion statutaire ou extraordinaire perdra son droit de vote et ne sera pas considéré en règle tant qu'il n'aura pas payé sa cotisation. </a:t>
            </a:r>
          </a:p>
          <a:p>
            <a:endParaRPr lang="en-US" sz="1200" dirty="0">
              <a:solidFill>
                <a:schemeClr val="tx1"/>
              </a:solidFill>
              <a:latin typeface="+mn-lt"/>
              <a:ea typeface="ＭＳ Ｐゴシック" pitchFamily="34" charset="-128"/>
            </a:endParaRPr>
          </a:p>
          <a:p>
            <a:r>
              <a:rPr lang="fr-FR" sz="1200" dirty="0">
                <a:solidFill>
                  <a:schemeClr val="tx1"/>
                </a:solidFill>
                <a:latin typeface="+mn-lt"/>
                <a:ea typeface="ＭＳ Ｐゴシック" pitchFamily="34" charset="-128"/>
              </a:rPr>
              <a:t>Il est important également de noter qu’un club se trouvant dans un district ou district multiple Leo peut être sujet à des cotisations supplémentaires de sa part.</a:t>
            </a:r>
          </a:p>
          <a:p>
            <a:endParaRPr lang="en-US" sz="1200" dirty="0">
              <a:solidFill>
                <a:schemeClr val="tx1"/>
              </a:solidFill>
              <a:latin typeface="+mn-lt"/>
              <a:ea typeface="ＭＳ Ｐゴシック" pitchFamily="34" charset="-128"/>
            </a:endParaRPr>
          </a:p>
          <a:p>
            <a:r>
              <a:rPr lang="fr-FR" sz="1200" dirty="0">
                <a:solidFill>
                  <a:schemeClr val="tx1"/>
                </a:solidFill>
                <a:latin typeface="+mn-lt"/>
                <a:ea typeface="ＭＳ Ｐゴシック" pitchFamily="34" charset="-128"/>
              </a:rPr>
              <a:t>En cas de dissolution d'un Leo club, vous devez transmettre le </a:t>
            </a:r>
            <a:r>
              <a:rPr lang="fr-FR" sz="1200" dirty="0">
                <a:solidFill>
                  <a:schemeClr val="tx1"/>
                </a:solidFill>
                <a:latin typeface="+mn-lt"/>
                <a:ea typeface="ＭＳ Ｐゴシック" pitchFamily="34" charset="-128"/>
                <a:hlinkClick r:id="rId3">
                  <a:extLst>
                    <a:ext uri="{A12FA001-AC4F-418D-AE19-62706E023703}">
                      <ahyp:hlinkClr xmlns:ahyp="http://schemas.microsoft.com/office/drawing/2018/hyperlinkcolor" val="tx"/>
                    </a:ext>
                  </a:extLst>
                </a:hlinkClick>
              </a:rPr>
              <a:t>formulaire de dissolution de Leo club (Leo-86)</a:t>
            </a:r>
            <a:r>
              <a:rPr lang="fr-FR" sz="1200" dirty="0">
                <a:solidFill>
                  <a:schemeClr val="tx1"/>
                </a:solidFill>
                <a:latin typeface="+mn-lt"/>
                <a:ea typeface="ＭＳ Ｐゴシック" pitchFamily="34" charset="-128"/>
              </a:rPr>
              <a:t> au Service Leo clubs avant le 31 octobre afin d'obtenir le remboursement de la redevance de 100 USD, au titre de l'année en cours uniquement.</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36</a:t>
            </a:fld>
            <a:endParaRPr lang="en-US"/>
          </a:p>
        </p:txBody>
      </p:sp>
    </p:spTree>
    <p:extLst>
      <p:ext uri="{BB962C8B-B14F-4D97-AF65-F5344CB8AC3E}">
        <p14:creationId xmlns:p14="http://schemas.microsoft.com/office/powerpoint/2010/main" val="2431996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solidFill>
                  <a:schemeClr val="tx1"/>
                </a:solidFill>
                <a:latin typeface="+mn-lt"/>
                <a:ea typeface="ＭＳ Ｐゴシック" pitchFamily="34" charset="-128"/>
              </a:rPr>
              <a:t>Certains Leo clubs utilisent un compte bancaire de leur Lions club parrain ; d'autres ouvrent leur propre compte sous la supervision du Lions club parrain. Si un Leo club choisit d'ouvrir un compte bancaire, deux signataires sont nécessaires : le secrétaire ou trésorier du Leo club et une personne désignée par le Lions club parrain. Le Leo ayant l'autorité de superviser ce compte doit être en mesure d'ouvrir et de co-signer un compte bancaire et de signer des chèques en conformité aux lois locales. </a:t>
            </a:r>
          </a:p>
          <a:p>
            <a:endParaRPr lang="en-US" dirty="0">
              <a:solidFill>
                <a:schemeClr val="tx1"/>
              </a:solidFill>
              <a:latin typeface="+mn-lt"/>
              <a:ea typeface="ＭＳ Ｐゴシック" pitchFamily="34" charset="-128"/>
            </a:endParaRPr>
          </a:p>
          <a:p>
            <a:r>
              <a:rPr lang="fr-FR">
                <a:solidFill>
                  <a:schemeClr val="tx1"/>
                </a:solidFill>
                <a:latin typeface="+mn-lt"/>
                <a:ea typeface="ＭＳ Ｐゴシック" pitchFamily="34" charset="-128"/>
              </a:rPr>
              <a:t>Il est important que le club ait deux fonds distincts pour l'activité administrative et la collecte de fonds. Les fonds administratifs sont destinés au fonctionnement du club et à payer les cotisations locales, selon les besoins. Le compte servant à la collecte de fonds est destiné aux activités de service du club. Avec l'accord du conseil d'administration, des fonds peuvent être transférés du compte Administratif au compte Activités. </a:t>
            </a:r>
          </a:p>
          <a:p>
            <a:endParaRPr lang="en-US" dirty="0">
              <a:solidFill>
                <a:schemeClr val="tx1"/>
              </a:solidFill>
              <a:latin typeface="+mn-lt"/>
              <a:ea typeface="ＭＳ Ｐゴシック" pitchFamily="34" charset="-128"/>
            </a:endParaRPr>
          </a:p>
          <a:p>
            <a:r>
              <a:rPr lang="fr-FR">
                <a:solidFill>
                  <a:schemeClr val="tx1"/>
                </a:solidFill>
                <a:latin typeface="+mn-lt"/>
                <a:ea typeface="ＭＳ Ｐゴシック" pitchFamily="34" charset="-128"/>
              </a:rPr>
              <a:t>Si le Leo club a un compte bancaire, la constitution et les statuts du club doivent spécifier comment il doit être géré.</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37</a:t>
            </a:fld>
            <a:endParaRPr lang="en-US"/>
          </a:p>
        </p:txBody>
      </p:sp>
    </p:spTree>
    <p:extLst>
      <p:ext uri="{BB962C8B-B14F-4D97-AF65-F5344CB8AC3E}">
        <p14:creationId xmlns:p14="http://schemas.microsoft.com/office/powerpoint/2010/main" val="1974819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latin typeface="Arial" pitchFamily="34" charset="0"/>
                <a:ea typeface="ＭＳ Ｐゴシック" pitchFamily="34" charset="-128"/>
              </a:rPr>
              <a:t>Les informations personnelles collectées par le Lions International sont utilisées uniquement pour les activités opérationnelles : cotisations, information des membres, croissance et rétention de l'effectif, organisation des conventions et réunions, relations publiques, programmes humanitaires et annonces du LCI et de la LCIF. </a:t>
            </a:r>
          </a:p>
          <a:p>
            <a:endParaRPr lang="en-US" dirty="0">
              <a:latin typeface="Arial" pitchFamily="34" charset="0"/>
              <a:ea typeface="ＭＳ Ｐゴシック" pitchFamily="34" charset="-128"/>
            </a:endParaRPr>
          </a:p>
          <a:p>
            <a:r>
              <a:rPr lang="fr-FR">
                <a:latin typeface="Arial" pitchFamily="34" charset="0"/>
                <a:ea typeface="ＭＳ Ｐゴシック" pitchFamily="34" charset="-128"/>
              </a:rPr>
              <a:t>Nous espérons bien entendu qu'aucun préjudice ou dommage ne se produise suite à des activités des Lions ou des Leo, mais il n'en demeure pas moins que les accidents peuvent survenir et que les clubs doivent être informés de leur assurance et de leur couverture. Les Leo clubs bénéficient automatiquement de la même couverture d’assurance responsabilité civile du Lions Clubs International que celle des Lions clubs. </a:t>
            </a:r>
          </a:p>
          <a:p>
            <a:endParaRPr lang="en-US" dirty="0">
              <a:latin typeface="Arial" pitchFamily="34" charset="0"/>
              <a:ea typeface="ＭＳ Ｐゴシック" pitchFamily="34" charset="-128"/>
            </a:endParaRPr>
          </a:p>
          <a:p>
            <a:r>
              <a:rPr lang="fr-FR">
                <a:latin typeface="Arial" pitchFamily="34" charset="0"/>
                <a:ea typeface="ＭＳ Ｐゴシック" pitchFamily="34" charset="-128"/>
              </a:rPr>
              <a:t>Pour toute question sur cette police d'assurance, n'hésitez pas à vous rendre sur le site Web du LCI ou à contacter la division juridique à l’adresse legal@lionsclubs.org.</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38</a:t>
            </a:fld>
            <a:endParaRPr lang="en-US"/>
          </a:p>
        </p:txBody>
      </p:sp>
    </p:spTree>
    <p:extLst>
      <p:ext uri="{BB962C8B-B14F-4D97-AF65-F5344CB8AC3E}">
        <p14:creationId xmlns:p14="http://schemas.microsoft.com/office/powerpoint/2010/main" val="2862203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solidFill>
                  <a:schemeClr val="tx1"/>
                </a:solidFill>
                <a:latin typeface="+mn-lt"/>
                <a:ea typeface="+mn-ea"/>
                <a:cs typeface="+mn-cs"/>
              </a:rPr>
              <a:t>Les couleurs officielles du programme Leo clubs sont le bleu clair, le gris, le vert et le jaune. Les emblèmes Leo et Lions sont des marques déposées du Lions International. Ils sont téléchargeables à partir du site du Lions International à l'adresse https://www.lionsclubs.org/fr/resources-for-members/resource-center/logos-and-emblems.</a:t>
            </a:r>
          </a:p>
          <a:p>
            <a:pPr marL="342900" indent="-342900" eaLnBrk="1" hangingPunct="1">
              <a:buFont typeface="Arial" panose="020B0604020202020204" pitchFamily="34" charset="0"/>
              <a:buChar char="•"/>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a:solidFill>
                  <a:schemeClr val="tx1"/>
                </a:solidFill>
                <a:latin typeface="+mn-lt"/>
                <a:ea typeface="+mn-ea"/>
                <a:cs typeface="+mn-cs"/>
              </a:rPr>
              <a:t>Il existe des règles d'utilisation pour ces logos et emblèmes. Le Leo club peut utiliser les logos </a:t>
            </a:r>
            <a:r>
              <a:rPr lang="fr-FR" sz="1200" dirty="0" err="1">
                <a:solidFill>
                  <a:schemeClr val="tx1"/>
                </a:solidFill>
                <a:latin typeface="+mn-lt"/>
                <a:ea typeface="+mn-ea"/>
                <a:cs typeface="+mn-cs"/>
              </a:rPr>
              <a:t>Leos</a:t>
            </a:r>
            <a:r>
              <a:rPr lang="fr-FR" sz="1200" dirty="0">
                <a:solidFill>
                  <a:schemeClr val="tx1"/>
                </a:solidFill>
                <a:latin typeface="+mn-lt"/>
                <a:ea typeface="+mn-ea"/>
                <a:cs typeface="+mn-cs"/>
              </a:rPr>
              <a:t> sur son site Web, son papier à lettre et autre matériel imprimé. Les emblèmes ne peuvent pas être apposés sur un article vendu aux membres ou au public général à des fins de collecter des fonds. Il est important que les clubs utilisent le logo correctement et qu'ils respectent les directives de la marque Leo. </a:t>
            </a:r>
          </a:p>
          <a:p>
            <a:pPr marL="0" indent="0" eaLnBrk="1" hangingPunct="1">
              <a:buFont typeface="Arial" panose="020B0604020202020204" pitchFamily="34" charset="0"/>
              <a:buNone/>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39</a:t>
            </a:fld>
            <a:endParaRPr lang="en-US"/>
          </a:p>
        </p:txBody>
      </p:sp>
    </p:spTree>
    <p:extLst>
      <p:ext uri="{BB962C8B-B14F-4D97-AF65-F5344CB8AC3E}">
        <p14:creationId xmlns:p14="http://schemas.microsoft.com/office/powerpoint/2010/main" val="225198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fr-FR" sz="1200" dirty="0">
                <a:solidFill>
                  <a:schemeClr val="tx1"/>
                </a:solidFill>
                <a:latin typeface="Arial" panose="020B0604020202020204" pitchFamily="34" charset="0"/>
                <a:ea typeface="ＭＳ Ｐゴシック" pitchFamily="34" charset="-128"/>
                <a:cs typeface="Arial" panose="020B0604020202020204" pitchFamily="34" charset="0"/>
              </a:rPr>
              <a:t>Ce programme n'a cessé de gagner en puissance au cours de sa soixantaine d’années d'existence. </a:t>
            </a:r>
          </a:p>
          <a:p>
            <a:pPr marL="342900" marR="0" lvl="0" indent="-342900">
              <a:lnSpc>
                <a:spcPct val="107000"/>
              </a:lnSpc>
              <a:spcBef>
                <a:spcPts val="0"/>
              </a:spcBef>
              <a:spcAft>
                <a:spcPts val="0"/>
              </a:spcAft>
              <a:buFont typeface="Symbol" panose="05050102010706020507" pitchFamily="18" charset="2"/>
              <a:buChar char=""/>
            </a:pPr>
            <a:r>
              <a:rPr lang="fr-FR" sz="1200" dirty="0">
                <a:solidFill>
                  <a:schemeClr val="tx1"/>
                </a:solidFill>
                <a:latin typeface="Arial" panose="020B0604020202020204" pitchFamily="34" charset="0"/>
                <a:ea typeface="ＭＳ Ｐゴシック" pitchFamily="34" charset="-128"/>
                <a:cs typeface="Arial" panose="020B0604020202020204" pitchFamily="34" charset="0"/>
              </a:rPr>
              <a:t>1957 – Le premier Leo club est fondé à </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Abington</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Pennsylvanie, États-Unis par le </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Glenside</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Lions Club. L'entraîneur de baseball d’un lycée local et Lion Jim Graver fonde le premier club le 5 décembre avec trente-cinq lycéens de sexe masculin. Le club base son acronyme sur la devise « Leadership, </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Equality</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and Opportunity », puis choisit les couleurs du lycée, marron et or, comme couleurs du club. « </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Egalité</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 a par la suite été remplacé par « Expérience ». </a:t>
            </a:r>
          </a:p>
          <a:p>
            <a:pPr marL="342900" marR="0" lvl="0" indent="-342900">
              <a:lnSpc>
                <a:spcPct val="107000"/>
              </a:lnSpc>
              <a:spcBef>
                <a:spcPts val="0"/>
              </a:spcBef>
              <a:spcAft>
                <a:spcPts val="0"/>
              </a:spcAft>
              <a:buFont typeface="Symbol" panose="05050102010706020507" pitchFamily="18" charset="2"/>
              <a:buChar char=""/>
            </a:pPr>
            <a:r>
              <a:rPr lang="fr-FR" sz="1200" dirty="0">
                <a:solidFill>
                  <a:schemeClr val="tx1"/>
                </a:solidFill>
                <a:latin typeface="Arial" panose="020B0604020202020204" pitchFamily="34" charset="0"/>
                <a:ea typeface="ＭＳ Ｐゴシック" pitchFamily="34" charset="-128"/>
                <a:cs typeface="Arial" panose="020B0604020202020204" pitchFamily="34" charset="0"/>
              </a:rPr>
              <a:t>1964 – Le programme des Leo clubs devient un projet officiel de district et commence à s’étendre en Pennsylvanie et dans divers autres états.</a:t>
            </a:r>
          </a:p>
          <a:p>
            <a:pPr marL="342900" marR="0" lvl="0" indent="-342900">
              <a:lnSpc>
                <a:spcPct val="107000"/>
              </a:lnSpc>
              <a:spcBef>
                <a:spcPts val="0"/>
              </a:spcBef>
              <a:spcAft>
                <a:spcPts val="800"/>
              </a:spcAft>
              <a:buFont typeface="Symbol" panose="05050102010706020507" pitchFamily="18" charset="2"/>
              <a:buChar char=""/>
            </a:pPr>
            <a:r>
              <a:rPr lang="fr-FR" sz="1200" dirty="0">
                <a:solidFill>
                  <a:schemeClr val="tx1"/>
                </a:solidFill>
                <a:latin typeface="Arial" panose="020B0604020202020204" pitchFamily="34" charset="0"/>
                <a:ea typeface="ＭＳ Ｐゴシック" pitchFamily="34" charset="-128"/>
                <a:cs typeface="Arial" panose="020B0604020202020204" pitchFamily="34" charset="0"/>
              </a:rPr>
              <a:t>1967 – En octobre, le conseil d'administration du Lions Clubs International l'adopte comme programme officiel de l'association.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latin typeface="Arial" pitchFamily="34" charset="0"/>
                <a:ea typeface="ＭＳ Ｐゴシック" pitchFamily="34" charset="-128"/>
              </a:rPr>
              <a:t>Au cours de l'année, de nombreux événements ont lieu pour célébrer le programme Leo clubs et reconnaître les </a:t>
            </a:r>
            <a:r>
              <a:rPr lang="fr-FR" dirty="0" err="1">
                <a:latin typeface="Arial" pitchFamily="34" charset="0"/>
                <a:ea typeface="ＭＳ Ｐゴシック" pitchFamily="34" charset="-128"/>
              </a:rPr>
              <a:t>Leos</a:t>
            </a:r>
            <a:r>
              <a:rPr lang="fr-FR" dirty="0">
                <a:latin typeface="Arial" pitchFamily="34" charset="0"/>
                <a:ea typeface="ＭＳ Ｐゴシック" pitchFamily="34" charset="-128"/>
              </a:rPr>
              <a:t> pour leur contribution aux actions humanitaires du Lions Clubs International. </a:t>
            </a:r>
          </a:p>
          <a:p>
            <a:endParaRPr lang="en-US" dirty="0">
              <a:latin typeface="Arial" pitchFamily="34" charset="0"/>
              <a:ea typeface="ＭＳ Ｐゴシック" pitchFamily="34" charset="-128"/>
            </a:endParaRPr>
          </a:p>
          <a:p>
            <a:r>
              <a:rPr lang="fr-FR" dirty="0">
                <a:latin typeface="Arial" pitchFamily="34" charset="0"/>
                <a:ea typeface="ＭＳ Ｐゴシック" pitchFamily="34" charset="-128"/>
              </a:rPr>
              <a:t>En octobre, les Leo clubs tiennent des campagnes de recrutement et des </a:t>
            </a:r>
            <a:r>
              <a:rPr lang="fr-FR" dirty="0" err="1">
                <a:latin typeface="Arial" pitchFamily="34" charset="0"/>
                <a:ea typeface="ＭＳ Ｐゴシック" pitchFamily="34" charset="-128"/>
              </a:rPr>
              <a:t>Leos</a:t>
            </a:r>
            <a:r>
              <a:rPr lang="fr-FR" dirty="0">
                <a:latin typeface="Arial" pitchFamily="34" charset="0"/>
                <a:ea typeface="ＭＳ Ｐゴシック" pitchFamily="34" charset="-128"/>
              </a:rPr>
              <a:t> sont reconnus pour avoir invité des jeunes dans le club. </a:t>
            </a:r>
          </a:p>
          <a:p>
            <a:endParaRPr lang="en-US" dirty="0">
              <a:latin typeface="Arial" pitchFamily="34" charset="0"/>
              <a:ea typeface="ＭＳ Ｐゴシック" pitchFamily="34" charset="-128"/>
            </a:endParaRPr>
          </a:p>
          <a:p>
            <a:r>
              <a:rPr lang="fr-FR" dirty="0">
                <a:latin typeface="Arial" pitchFamily="34" charset="0"/>
                <a:ea typeface="ＭＳ Ｐゴシック" pitchFamily="34" charset="-128"/>
              </a:rPr>
              <a:t>Le 5 décembre est la date anniversaire de la création du tout premier Leo club, le 5 décembre 1957. Cette Journée internationale Leo est une journée de célébration et de promotion du programme Leo clubs.</a:t>
            </a:r>
          </a:p>
          <a:p>
            <a:endParaRPr lang="en-US" dirty="0">
              <a:latin typeface="Arial" pitchFamily="34" charset="0"/>
              <a:ea typeface="ＭＳ Ｐゴシック" pitchFamily="34" charset="-128"/>
            </a:endParaRPr>
          </a:p>
          <a:p>
            <a:r>
              <a:rPr lang="fr-FR" dirty="0">
                <a:latin typeface="Arial" pitchFamily="34" charset="0"/>
                <a:ea typeface="ＭＳ Ｐゴシック" pitchFamily="34" charset="-128"/>
              </a:rPr>
              <a:t>Le mois d'avril est le mois de sensibilisation aux Leo clubs, au cours duquel on fait appel aux </a:t>
            </a:r>
            <a:r>
              <a:rPr lang="fr-FR" dirty="0" err="1">
                <a:latin typeface="Arial" pitchFamily="34" charset="0"/>
                <a:ea typeface="ＭＳ Ｐゴシック" pitchFamily="34" charset="-128"/>
              </a:rPr>
              <a:t>Leos</a:t>
            </a:r>
            <a:r>
              <a:rPr lang="fr-FR" dirty="0">
                <a:latin typeface="Arial" pitchFamily="34" charset="0"/>
                <a:ea typeface="ＭＳ Ｐゴシック" pitchFamily="34" charset="-128"/>
              </a:rPr>
              <a:t> et aux Lions pour faire la promotion des Leo clubs, du service qu'ils fournissent dans leurs collectivités et des opportunités de leadership offertes aux jeunes grâce à ce programme.</a:t>
            </a:r>
            <a:r>
              <a:rPr lang="fr-FR" baseline="0" dirty="0">
                <a:latin typeface="Arial" pitchFamily="34" charset="0"/>
                <a:ea typeface="ＭＳ Ｐゴシック" pitchFamily="34" charset="-128"/>
              </a:rPr>
              <a:t> </a:t>
            </a:r>
          </a:p>
          <a:p>
            <a:endParaRPr lang="en-US" dirty="0">
              <a:latin typeface="Arial" pitchFamily="34" charset="0"/>
              <a:ea typeface="ＭＳ Ｐゴシック" pitchFamily="34" charset="-128"/>
            </a:endParaRPr>
          </a:p>
          <a:p>
            <a:r>
              <a:rPr lang="fr-FR" dirty="0">
                <a:latin typeface="Arial" pitchFamily="34" charset="0"/>
                <a:ea typeface="ＭＳ Ｐゴシック" pitchFamily="34" charset="-128"/>
              </a:rPr>
              <a:t>Enfin, à la fin de l'exercice fiscal, les </a:t>
            </a:r>
            <a:r>
              <a:rPr lang="fr-FR" dirty="0" err="1">
                <a:latin typeface="Arial" pitchFamily="34" charset="0"/>
                <a:ea typeface="ＭＳ Ｐゴシック" pitchFamily="34" charset="-128"/>
              </a:rPr>
              <a:t>Leos</a:t>
            </a:r>
            <a:r>
              <a:rPr lang="fr-FR" dirty="0">
                <a:latin typeface="Arial" pitchFamily="34" charset="0"/>
                <a:ea typeface="ＭＳ Ｐゴシック" pitchFamily="34" charset="-128"/>
              </a:rPr>
              <a:t> se rassemblent à la convention internationale, au cours de laquelle ils participent à des rencontres, des séminaires, des célébrations et des activités de service.</a:t>
            </a:r>
          </a:p>
        </p:txBody>
      </p:sp>
      <p:sp>
        <p:nvSpPr>
          <p:cNvPr id="4" name="Slide Number Placeholder 3"/>
          <p:cNvSpPr>
            <a:spLocks noGrp="1"/>
          </p:cNvSpPr>
          <p:nvPr>
            <p:ph type="sldNum" sz="quarter" idx="5"/>
          </p:nvPr>
        </p:nvSpPr>
        <p:spPr/>
        <p:txBody>
          <a:bodyPr/>
          <a:lstStyle/>
          <a:p>
            <a:fld id="{65F38A34-01B5-8B47-8788-985DCB17BFD7}" type="slidenum">
              <a:rPr lang="en-US" smtClean="0"/>
              <a:t>40</a:t>
            </a:fld>
            <a:endParaRPr lang="en-US"/>
          </a:p>
        </p:txBody>
      </p:sp>
    </p:spTree>
    <p:extLst>
      <p:ext uri="{BB962C8B-B14F-4D97-AF65-F5344CB8AC3E}">
        <p14:creationId xmlns:p14="http://schemas.microsoft.com/office/powerpoint/2010/main" val="2975487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solidFill>
                  <a:schemeClr val="tx1"/>
                </a:solidFill>
                <a:latin typeface="+mn-lt"/>
                <a:ea typeface="ＭＳ Ｐゴシック" pitchFamily="34" charset="-128"/>
              </a:rPr>
              <a:t>Note à l'instructeur : Pour l'activité facultative de fin de module pour le module 3, demandez aux participants de dire quels aspects du poste de conseiller de Leo club les préoccupent le plus. Invitez des conseillers actuels de Leo club à partager les bonnes pratiques à suivre. </a:t>
            </a:r>
          </a:p>
          <a:p>
            <a:endParaRPr lang="en-US" dirty="0">
              <a:solidFill>
                <a:schemeClr val="tx1"/>
              </a:solidFill>
              <a:latin typeface="+mn-lt"/>
            </a:endParaRPr>
          </a:p>
          <a:p>
            <a:r>
              <a:rPr lang="fr-FR">
                <a:solidFill>
                  <a:schemeClr val="tx1"/>
                </a:solidFill>
                <a:latin typeface="+mn-lt"/>
              </a:rPr>
              <a:t>Exemple : Les Lions qui se demandent comment organiser une élection d’officiels peuvent se renseigner auprès de conseillers de Leo clubs actuels sur les manières d’opérer et les plateformes de vote.</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chemeClr val="tx1"/>
                </a:solidFill>
                <a:latin typeface="+mn-lt"/>
              </a:rPr>
              <a:t>Durée estimée : 10 minutes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41</a:t>
            </a:fld>
            <a:endParaRPr lang="en-US"/>
          </a:p>
        </p:txBody>
      </p:sp>
    </p:spTree>
    <p:extLst>
      <p:ext uri="{BB962C8B-B14F-4D97-AF65-F5344CB8AC3E}">
        <p14:creationId xmlns:p14="http://schemas.microsoft.com/office/powerpoint/2010/main" val="252069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Arial" pitchFamily="34" charset="0"/>
                <a:ea typeface="ＭＳ Ｐゴシック" pitchFamily="34" charset="-128"/>
              </a:rPr>
              <a:t>Ce module présente le soutien assuré par le siège du Lions Clubs International et les nombreuses ressources destinées aux conseillers Leo. Il traite des sujets suivants :</a:t>
            </a:r>
          </a:p>
          <a:p>
            <a:pPr marL="742950" lvl="1" indent="-285750">
              <a:buFont typeface="Arial" panose="020B0604020202020204" pitchFamily="34" charset="0"/>
              <a:buChar char="•"/>
              <a:defRPr/>
            </a:pPr>
            <a:r>
              <a:rPr lang="fr-FR" sz="2400" dirty="0">
                <a:latin typeface="Arial" pitchFamily="34" charset="0"/>
                <a:ea typeface="ＭＳ Ｐゴシック" pitchFamily="34" charset="-128"/>
              </a:rPr>
              <a:t>Ressources pour Leo clubs</a:t>
            </a:r>
          </a:p>
          <a:p>
            <a:pPr marL="742950" lvl="1" indent="-285750">
              <a:buFont typeface="Arial" panose="020B0604020202020204" pitchFamily="34" charset="0"/>
              <a:buChar char="•"/>
              <a:defRPr/>
            </a:pPr>
            <a:r>
              <a:rPr lang="fr-FR" sz="2400" dirty="0">
                <a:latin typeface="Arial" pitchFamily="34" charset="0"/>
                <a:ea typeface="ＭＳ Ｐゴシック" pitchFamily="34" charset="-128"/>
              </a:rPr>
              <a:t>Communications du Léo club</a:t>
            </a:r>
          </a:p>
          <a:p>
            <a:pPr marL="742950" lvl="1" indent="-285750">
              <a:buFont typeface="Arial" panose="020B0604020202020204" pitchFamily="34" charset="0"/>
              <a:buChar char="•"/>
              <a:defRPr/>
            </a:pPr>
            <a:r>
              <a:rPr lang="fr-FR" sz="2400" dirty="0">
                <a:latin typeface="Arial" pitchFamily="34" charset="0"/>
                <a:ea typeface="ＭＳ Ｐゴシック" pitchFamily="34" charset="-128"/>
              </a:rPr>
              <a:t>Subventions Leo</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À la fin de ce module, les conseillers devraient connaître toutes les ressources du Lions International propose destinées aux Leo clubs.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42</a:t>
            </a:fld>
            <a:endParaRPr lang="en-US"/>
          </a:p>
        </p:txBody>
      </p:sp>
    </p:spTree>
    <p:extLst>
      <p:ext uri="{BB962C8B-B14F-4D97-AF65-F5344CB8AC3E}">
        <p14:creationId xmlns:p14="http://schemas.microsoft.com/office/powerpoint/2010/main" val="527025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200">
                <a:solidFill>
                  <a:schemeClr val="tx1"/>
                </a:solidFill>
                <a:latin typeface="Arial" panose="020B0604020202020204" pitchFamily="34" charset="0"/>
                <a:ea typeface="Helvetica Neue" charset="0"/>
                <a:cs typeface="Arial" panose="020B0604020202020204" pitchFamily="34" charset="0"/>
              </a:rPr>
              <a:t>Le siège international du Lions Clubs est situé aux États-Unis, à Oak Brook, dans l’Illinois. Il s’y trouve 300 employés du Lions International et de la LCIF au service des Lions.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43</a:t>
            </a:fld>
            <a:endParaRPr lang="en-US"/>
          </a:p>
        </p:txBody>
      </p:sp>
    </p:spTree>
    <p:extLst>
      <p:ext uri="{BB962C8B-B14F-4D97-AF65-F5344CB8AC3E}">
        <p14:creationId xmlns:p14="http://schemas.microsoft.com/office/powerpoint/2010/main" val="1722440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Voici la liste des ressources fournies par le siège international des Lions au service du programme Leo clubs. Ce module couvrira chacun de ces éléments dans les diapositives qui suivent. Vous trouverez les liens vers ces ressources sur www.lionsclubs.org/fr/leos.</a:t>
            </a:r>
          </a:p>
        </p:txBody>
      </p:sp>
      <p:sp>
        <p:nvSpPr>
          <p:cNvPr id="4" name="Slide Number Placeholder 3"/>
          <p:cNvSpPr>
            <a:spLocks noGrp="1"/>
          </p:cNvSpPr>
          <p:nvPr>
            <p:ph type="sldNum" sz="quarter" idx="5"/>
          </p:nvPr>
        </p:nvSpPr>
        <p:spPr/>
        <p:txBody>
          <a:bodyPr/>
          <a:lstStyle/>
          <a:p>
            <a:fld id="{65F38A34-01B5-8B47-8788-985DCB17BFD7}" type="slidenum">
              <a:rPr lang="en-US" smtClean="0"/>
              <a:t>44</a:t>
            </a:fld>
            <a:endParaRPr lang="en-US"/>
          </a:p>
        </p:txBody>
      </p:sp>
    </p:spTree>
    <p:extLst>
      <p:ext uri="{BB962C8B-B14F-4D97-AF65-F5344CB8AC3E}">
        <p14:creationId xmlns:p14="http://schemas.microsoft.com/office/powerpoint/2010/main" val="608570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La première source d’information qu'un conseiller devrait consulter est la page Leo : www.lionsclubs.org/fr/leos. Cette page contient des liens vers toutes les ressources destinées aux Leo clubs et d'autres pages à explorer en rapport avec les Leo clubs du site Internet du Lions International. </a:t>
            </a:r>
          </a:p>
        </p:txBody>
      </p:sp>
      <p:sp>
        <p:nvSpPr>
          <p:cNvPr id="4" name="Slide Number Placeholder 3"/>
          <p:cNvSpPr>
            <a:spLocks noGrp="1"/>
          </p:cNvSpPr>
          <p:nvPr>
            <p:ph type="sldNum" sz="quarter" idx="5"/>
          </p:nvPr>
        </p:nvSpPr>
        <p:spPr/>
        <p:txBody>
          <a:bodyPr/>
          <a:lstStyle/>
          <a:p>
            <a:fld id="{65F38A34-01B5-8B47-8788-985DCB17BFD7}" type="slidenum">
              <a:rPr lang="en-US" smtClean="0"/>
              <a:t>45</a:t>
            </a:fld>
            <a:endParaRPr lang="en-US"/>
          </a:p>
        </p:txBody>
      </p:sp>
    </p:spTree>
    <p:extLst>
      <p:ext uri="{BB962C8B-B14F-4D97-AF65-F5344CB8AC3E}">
        <p14:creationId xmlns:p14="http://schemas.microsoft.com/office/powerpoint/2010/main" val="1681779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Lions International a mis en ligne des ressources pour faire la promotion des Leo clubs. Les conseillers Leo peuvent trouver des liens vers ces ressources sur la page Leo ou sur le Centre de ressources du site Lions International, en sélectionnant ‘Leos’. </a:t>
            </a:r>
          </a:p>
        </p:txBody>
      </p:sp>
      <p:sp>
        <p:nvSpPr>
          <p:cNvPr id="4" name="Slide Number Placeholder 3"/>
          <p:cNvSpPr>
            <a:spLocks noGrp="1"/>
          </p:cNvSpPr>
          <p:nvPr>
            <p:ph type="sldNum" sz="quarter" idx="5"/>
          </p:nvPr>
        </p:nvSpPr>
        <p:spPr/>
        <p:txBody>
          <a:bodyPr/>
          <a:lstStyle/>
          <a:p>
            <a:fld id="{65F38A34-01B5-8B47-8788-985DCB17BFD7}" type="slidenum">
              <a:rPr lang="en-US" smtClean="0"/>
              <a:t>46</a:t>
            </a:fld>
            <a:endParaRPr lang="en-US"/>
          </a:p>
        </p:txBody>
      </p:sp>
    </p:spTree>
    <p:extLst>
      <p:ext uri="{BB962C8B-B14F-4D97-AF65-F5344CB8AC3E}">
        <p14:creationId xmlns:p14="http://schemas.microsoft.com/office/powerpoint/2010/main" val="1721326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Lions International propose plusieurs brochures, affiches et guides sur les Leos à télécharger. Les Lions peuvent également passer des commandes pour les  recevoir imprimés.</a:t>
            </a:r>
          </a:p>
        </p:txBody>
      </p:sp>
      <p:sp>
        <p:nvSpPr>
          <p:cNvPr id="4" name="Slide Number Placeholder 3"/>
          <p:cNvSpPr>
            <a:spLocks noGrp="1"/>
          </p:cNvSpPr>
          <p:nvPr>
            <p:ph type="sldNum" sz="quarter" idx="5"/>
          </p:nvPr>
        </p:nvSpPr>
        <p:spPr/>
        <p:txBody>
          <a:bodyPr/>
          <a:lstStyle/>
          <a:p>
            <a:fld id="{65F38A34-01B5-8B47-8788-985DCB17BFD7}" type="slidenum">
              <a:rPr lang="en-US" smtClean="0"/>
              <a:t>47</a:t>
            </a:fld>
            <a:endParaRPr lang="en-US"/>
          </a:p>
        </p:txBody>
      </p:sp>
    </p:spTree>
    <p:extLst>
      <p:ext uri="{BB962C8B-B14F-4D97-AF65-F5344CB8AC3E}">
        <p14:creationId xmlns:p14="http://schemas.microsoft.com/office/powerpoint/2010/main" val="1990064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Ce formulaire contient la liste complète des ressources imprimées proposées par le Lions International. Envoyez votre commande à l’adresse leo@lionsclubs.org. Ces documents sont gratuits, mais les frais d'expédition en sont à la charge du Lions club, du district ou du district multiple. </a:t>
            </a:r>
          </a:p>
        </p:txBody>
      </p:sp>
      <p:sp>
        <p:nvSpPr>
          <p:cNvPr id="4" name="Slide Number Placeholder 3"/>
          <p:cNvSpPr>
            <a:spLocks noGrp="1"/>
          </p:cNvSpPr>
          <p:nvPr>
            <p:ph type="sldNum" sz="quarter" idx="5"/>
          </p:nvPr>
        </p:nvSpPr>
        <p:spPr/>
        <p:txBody>
          <a:bodyPr/>
          <a:lstStyle/>
          <a:p>
            <a:fld id="{65F38A34-01B5-8B47-8788-985DCB17BFD7}" type="slidenum">
              <a:rPr lang="en-US" smtClean="0"/>
              <a:t>48</a:t>
            </a:fld>
            <a:endParaRPr lang="en-US"/>
          </a:p>
        </p:txBody>
      </p:sp>
    </p:spTree>
    <p:extLst>
      <p:ext uri="{BB962C8B-B14F-4D97-AF65-F5344CB8AC3E}">
        <p14:creationId xmlns:p14="http://schemas.microsoft.com/office/powerpoint/2010/main" val="665903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latin typeface="Arial" pitchFamily="34" charset="0"/>
                <a:ea typeface="ＭＳ Ｐゴシック" pitchFamily="34" charset="-128"/>
              </a:rPr>
              <a:t>La boutique Lions Shop propose de nombreux articles pour Leo clubs : kits de nouveau membre, insignes, cloche et vêtements à la griffe des Leos. </a:t>
            </a:r>
          </a:p>
        </p:txBody>
      </p:sp>
      <p:sp>
        <p:nvSpPr>
          <p:cNvPr id="4" name="Slide Number Placeholder 3"/>
          <p:cNvSpPr>
            <a:spLocks noGrp="1"/>
          </p:cNvSpPr>
          <p:nvPr>
            <p:ph type="sldNum" sz="quarter" idx="5"/>
          </p:nvPr>
        </p:nvSpPr>
        <p:spPr/>
        <p:txBody>
          <a:bodyPr/>
          <a:lstStyle/>
          <a:p>
            <a:fld id="{65F38A34-01B5-8B47-8788-985DCB17BFD7}" type="slidenum">
              <a:rPr lang="en-US" smtClean="0"/>
              <a:t>49</a:t>
            </a:fld>
            <a:endParaRPr lang="en-US"/>
          </a:p>
        </p:txBody>
      </p:sp>
    </p:spTree>
    <p:extLst>
      <p:ext uri="{BB962C8B-B14F-4D97-AF65-F5344CB8AC3E}">
        <p14:creationId xmlns:p14="http://schemas.microsoft.com/office/powerpoint/2010/main" val="335057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latinLnBrk="0" hangingPunct="1">
              <a:lnSpc>
                <a:spcPct val="107000"/>
              </a:lnSpc>
              <a:spcBef>
                <a:spcPts val="0"/>
              </a:spcBef>
              <a:spcAft>
                <a:spcPts val="0"/>
              </a:spcAft>
              <a:buFont typeface="Symbol" panose="05050102010706020507" pitchFamily="18" charset="2"/>
              <a:buNone/>
            </a:pPr>
            <a:r>
              <a:rPr lang="fr-FR" sz="1200">
                <a:solidFill>
                  <a:schemeClr val="tx1"/>
                </a:solidFill>
                <a:latin typeface="Arial" panose="020B0604020202020204" pitchFamily="34" charset="0"/>
                <a:ea typeface="ＭＳ Ｐゴシック" pitchFamily="34" charset="-128"/>
                <a:cs typeface="Arial" panose="020B0604020202020204" pitchFamily="34" charset="0"/>
              </a:rPr>
              <a:t>Historique plus récent </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fr-FR" sz="1200">
                <a:solidFill>
                  <a:schemeClr val="tx1"/>
                </a:solidFill>
                <a:latin typeface="Arial"/>
                <a:ea typeface="ＭＳ Ｐゴシック"/>
                <a:cs typeface="Arial"/>
              </a:rPr>
              <a:t>2008 - Deux filières distinctes Leo sont créées : Alpha et Omega.</a:t>
            </a:r>
          </a:p>
          <a:p>
            <a:pPr marL="342900" indent="-342900">
              <a:lnSpc>
                <a:spcPct val="107000"/>
              </a:lnSpc>
              <a:buFont typeface="Symbol" panose="05050102010706020507" pitchFamily="18" charset="2"/>
              <a:buChar char=""/>
            </a:pPr>
            <a:r>
              <a:rPr lang="fr-FR" sz="1200">
                <a:solidFill>
                  <a:schemeClr val="tx1"/>
                </a:solidFill>
                <a:latin typeface="Arial"/>
                <a:ea typeface="ＭＳ Ｐゴシック"/>
                <a:cs typeface="Arial"/>
              </a:rPr>
              <a:t>2009 – Le comité consultatif des Leo clubs est créé en tant que conseil consultatif international, avec 32 représentants Leos et Lions de chacune des régions constitutionnelles </a:t>
            </a:r>
            <a:r>
              <a:rPr lang="fr-FR">
                <a:latin typeface="Arial"/>
                <a:ea typeface="ＭＳ Ｐゴシック"/>
                <a:cs typeface="Arial"/>
              </a:rPr>
              <a:t>et </a:t>
            </a:r>
            <a:r>
              <a:rPr lang="fr-FR"/>
              <a:t>instauration de classes d’âge : Los Alpha (12 -18 ans) et Omega (18-30 ans).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fr-FR" sz="1200">
                <a:solidFill>
                  <a:schemeClr val="tx1"/>
                </a:solidFill>
                <a:latin typeface="Arial" panose="020B0604020202020204" pitchFamily="34" charset="0"/>
                <a:ea typeface="ＭＳ Ｐゴシック" pitchFamily="34" charset="-128"/>
                <a:cs typeface="Arial" panose="020B0604020202020204" pitchFamily="34" charset="0"/>
              </a:rPr>
              <a:t>2018 – Deux agents de liaison Leo-Lion sont nommés au Conseil d'administration Lions, faisant office de premiers représentants nommés par les jeunes.</a:t>
            </a:r>
          </a:p>
          <a:p>
            <a:pPr marL="342900" marR="0" lvl="0" indent="-342900" algn="l" defTabSz="914400" rtl="0" eaLnBrk="1" latinLnBrk="0" hangingPunct="1">
              <a:lnSpc>
                <a:spcPct val="107000"/>
              </a:lnSpc>
              <a:spcBef>
                <a:spcPts val="0"/>
              </a:spcBef>
              <a:spcAft>
                <a:spcPts val="800"/>
              </a:spcAft>
              <a:buFont typeface="Symbol" panose="05050102010706020507" pitchFamily="18" charset="2"/>
              <a:buChar char=""/>
            </a:pPr>
            <a:r>
              <a:rPr lang="fr-FR" sz="1200">
                <a:solidFill>
                  <a:schemeClr val="tx1"/>
                </a:solidFill>
                <a:latin typeface="Arial" panose="020B0604020202020204" pitchFamily="34" charset="0"/>
                <a:ea typeface="ＭＳ Ｐゴシック" pitchFamily="34" charset="-128"/>
                <a:cs typeface="Arial" panose="020B0604020202020204" pitchFamily="34" charset="0"/>
              </a:rPr>
              <a:t>2019 – Le programme Leo Club est présent dans 150 pays.</a:t>
            </a:r>
          </a:p>
          <a:p>
            <a:endParaRPr lang="en-US" dirty="0"/>
          </a:p>
        </p:txBody>
      </p:sp>
    </p:spTree>
    <p:extLst>
      <p:ext uri="{BB962C8B-B14F-4D97-AF65-F5344CB8AC3E}">
        <p14:creationId xmlns:p14="http://schemas.microsoft.com/office/powerpoint/2010/main" val="3400804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dirty="0">
                <a:latin typeface="Arial" pitchFamily="34" charset="0"/>
                <a:ea typeface="ＭＳ Ｐゴシック" pitchFamily="34" charset="-128"/>
              </a:rPr>
              <a:t>Tout officiel et membre de Leo club, conseiller Leo, président de commission de district/district multiple Leo enregistré lors de l'exercice fiscal en cours</a:t>
            </a:r>
            <a:r>
              <a:rPr lang="fr-FR" dirty="0">
                <a:latin typeface="Arial" pitchFamily="34" charset="0"/>
                <a:ea typeface="ＭＳ Ｐゴシック" pitchFamily="34" charset="-128"/>
              </a:rPr>
              <a:t> et ayant fourni une adresse </a:t>
            </a:r>
            <a:r>
              <a:rPr lang="fr-FR" dirty="0" err="1">
                <a:latin typeface="Arial" pitchFamily="34" charset="0"/>
                <a:ea typeface="ＭＳ Ｐゴシック" pitchFamily="34" charset="-128"/>
              </a:rPr>
              <a:t>életronique</a:t>
            </a:r>
            <a:r>
              <a:rPr lang="fr-FR" dirty="0">
                <a:latin typeface="Arial" pitchFamily="34" charset="0"/>
                <a:ea typeface="ＭＳ Ｐゴシック" pitchFamily="34" charset="-128"/>
              </a:rPr>
              <a:t> unique recevra automatiquement le bulletin Leo en ligne du siège international. Ce bulletin trimestriel fournit les informations sur les dates et  événements essentiels et des ressources pour </a:t>
            </a:r>
            <a:r>
              <a:rPr lang="fr-FR" dirty="0" err="1">
                <a:latin typeface="Arial" pitchFamily="34" charset="0"/>
                <a:ea typeface="ＭＳ Ｐゴシック" pitchFamily="34" charset="-128"/>
              </a:rPr>
              <a:t>Leos</a:t>
            </a:r>
            <a:r>
              <a:rPr lang="fr-FR" dirty="0">
                <a:latin typeface="Arial" pitchFamily="34" charset="0"/>
                <a:ea typeface="ＭＳ Ｐゴシック" pitchFamily="34" charset="-128"/>
              </a:rPr>
              <a:t> et Lions participant au programme Leo clubs.</a:t>
            </a:r>
          </a:p>
          <a:p>
            <a:endParaRPr lang="en-US" altLang="en-US" dirty="0">
              <a:latin typeface="Arial" pitchFamily="34" charset="0"/>
              <a:ea typeface="ＭＳ Ｐゴシック" pitchFamily="34" charset="-128"/>
            </a:endParaRPr>
          </a:p>
          <a:p>
            <a:r>
              <a:rPr lang="fr-FR" dirty="0">
                <a:latin typeface="Arial" pitchFamily="34" charset="0"/>
                <a:ea typeface="ＭＳ Ｐゴシック" pitchFamily="34" charset="-128"/>
              </a:rPr>
              <a:t>Si vous avez fourni vos coordonnées au siège international mais ne recevez pas ce bulletin, veuillez vous renseigner auprès du service Programme Leo clubs.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50</a:t>
            </a:fld>
            <a:endParaRPr lang="en-US"/>
          </a:p>
        </p:txBody>
      </p:sp>
    </p:spTree>
    <p:extLst>
      <p:ext uri="{BB962C8B-B14F-4D97-AF65-F5344CB8AC3E}">
        <p14:creationId xmlns:p14="http://schemas.microsoft.com/office/powerpoint/2010/main" val="1785392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atin typeface="Arial" pitchFamily="34" charset="0"/>
                <a:ea typeface="ＭＳ Ｐゴシック" pitchFamily="34" charset="-128"/>
              </a:rPr>
              <a:t>La page Leo sur Facebook donne un accès rapide aux dernières nouvelles du programme Leo clubs. Elle sert aussi de lieu de rassemblement où les Leos du monde entier peuvent nouer des liens et échanger des idées sur des sujets comme les bonnes pratiques à suivre en matière de service et de leadership. Comme le bulletin Leo en ligne, il s'agit d'un excellent moyen de rester informé des dernières nouvelles et des événements liés au programme des Leo clubs. Suivez notre page sur www.facebook.com/leoclubs.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51</a:t>
            </a:fld>
            <a:endParaRPr lang="en-US"/>
          </a:p>
        </p:txBody>
      </p:sp>
    </p:spTree>
    <p:extLst>
      <p:ext uri="{BB962C8B-B14F-4D97-AF65-F5344CB8AC3E}">
        <p14:creationId xmlns:p14="http://schemas.microsoft.com/office/powerpoint/2010/main" val="2604936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latin typeface="Arial" panose="020B0604020202020204" pitchFamily="34" charset="0"/>
                <a:ea typeface="Calibri" panose="020F0502020204030204" pitchFamily="34" charset="0"/>
                <a:cs typeface="Arial" panose="020B0604020202020204" pitchFamily="34" charset="0"/>
              </a:rPr>
              <a:t>Le comité consultatif Leo est un comité consultatif de 32 Leos et Lions de chaque région constitutionnelle qui se réunissent chaque mois en commissions, offrent des commentaires au Lions International et créent des ressources pour le programme Leo clubs. Le comité se compose de trois commissions : Recrutement, Expérience Leo et Transition de Leo à Lion. Chacune a créé des présentations PowerPoint et des guides téléchargeables à partir du site Lions. Les candidatures doivent être déposées au 15 août.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52</a:t>
            </a:fld>
            <a:endParaRPr lang="en-US"/>
          </a:p>
        </p:txBody>
      </p:sp>
    </p:spTree>
    <p:extLst>
      <p:ext uri="{BB962C8B-B14F-4D97-AF65-F5344CB8AC3E}">
        <p14:creationId xmlns:p14="http://schemas.microsoft.com/office/powerpoint/2010/main" val="1552227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Un Leo ou un Leo-Lion peut être nommé pour servir dans le district ou district multiple Lions. </a:t>
            </a:r>
          </a:p>
          <a:p>
            <a:endParaRPr lang="en-US" dirty="0"/>
          </a:p>
          <a:p>
            <a:r>
              <a:rPr lang="fr-FR"/>
              <a:t>Un Leo-Lion a également la possibilité de servir d'agent de liaison officiel auprès du Conseil d'administration du Lions Club International. Deux Leo-Lion sont nommés chaque année pour y représenter les intérêts et perspectives des jeunes. </a:t>
            </a:r>
          </a:p>
          <a:p>
            <a:endParaRPr lang="en-US" dirty="0"/>
          </a:p>
          <a:p>
            <a:r>
              <a:rPr lang="fr-FR">
                <a:solidFill>
                  <a:srgbClr val="151515"/>
                </a:solidFill>
                <a:latin typeface="HelveticaNeue-Light"/>
              </a:rPr>
              <a:t>Pour en savoir plus sur chaque poste</a:t>
            </a:r>
            <a:r>
              <a:rPr lang="fr-FR" b="0" i="0">
                <a:solidFill>
                  <a:srgbClr val="151515"/>
                </a:solidFill>
                <a:latin typeface="HelveticaNeue-Light"/>
              </a:rPr>
              <a:t>, reportez-vous aux chapitres III et VII du règlement du conseil d'administration </a:t>
            </a:r>
            <a:r>
              <a:rPr lang="fr-FR">
                <a:solidFill>
                  <a:srgbClr val="151515"/>
                </a:solidFill>
                <a:latin typeface="HelveticaNeue-Light"/>
              </a:rPr>
              <a:t>:  https://www.lionsclubs.org/fr/resources-for-members/resource-center/board-policy-manual </a:t>
            </a:r>
          </a:p>
        </p:txBody>
      </p:sp>
      <p:sp>
        <p:nvSpPr>
          <p:cNvPr id="4" name="Slide Number Placeholder 3"/>
          <p:cNvSpPr>
            <a:spLocks noGrp="1"/>
          </p:cNvSpPr>
          <p:nvPr>
            <p:ph type="sldNum" sz="quarter" idx="5"/>
          </p:nvPr>
        </p:nvSpPr>
        <p:spPr/>
        <p:txBody>
          <a:bodyPr/>
          <a:lstStyle/>
          <a:p>
            <a:fld id="{65F38A34-01B5-8B47-8788-985DCB17BFD7}" type="slidenum">
              <a:rPr lang="en-US" smtClean="0"/>
              <a:t>53</a:t>
            </a:fld>
            <a:endParaRPr lang="en-US"/>
          </a:p>
        </p:txBody>
      </p:sp>
    </p:spTree>
    <p:extLst>
      <p:ext uri="{BB962C8B-B14F-4D97-AF65-F5344CB8AC3E}">
        <p14:creationId xmlns:p14="http://schemas.microsoft.com/office/powerpoint/2010/main" val="1487007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Le centre de formation Lions (CFL) offre des cours en ligne aux Lions et Leos pour cultiver leurs compétences en leadership. Un compte Lion Account est nécessaire pour se connecter à l'outil numérique Learn.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54</a:t>
            </a:fld>
            <a:endParaRPr lang="en-US"/>
          </a:p>
        </p:txBody>
      </p:sp>
    </p:spTree>
    <p:extLst>
      <p:ext uri="{BB962C8B-B14F-4D97-AF65-F5344CB8AC3E}">
        <p14:creationId xmlns:p14="http://schemas.microsoft.com/office/powerpoint/2010/main" val="2196703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solidFill>
                  <a:schemeClr val="tx1"/>
                </a:solidFill>
                <a:latin typeface="Arial" panose="020B0604020202020204" pitchFamily="34" charset="0"/>
                <a:ea typeface="ＭＳ Ｐゴシック" pitchFamily="34" charset="-128"/>
                <a:cs typeface="Arial" panose="020B0604020202020204" pitchFamily="34" charset="0"/>
              </a:rPr>
              <a:t>Cette subvention donne aux </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Leos</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l’occasion de cultiver leurs compétences de responsables dans le cadre d’une formation ou d’un colloque organisé pour répondre à leurs besoins spécifiques. Des subventions à cet effet sont offertes au niveau du sous-district, du district simple ou multiple et de la région constitutionnelle. La formation doit porter sur le développement des compétences en leadership, notamment dans les domaines de la gestion de projets, du travail d'équipe, de la communication, de l’innovation et de l’organisation de projets de service local.</a:t>
            </a:r>
          </a:p>
          <a:p>
            <a:endPar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r>
              <a:rPr lang="fr-FR" sz="1200" dirty="0">
                <a:solidFill>
                  <a:schemeClr val="tx1"/>
                </a:solidFill>
                <a:latin typeface="Arial" panose="020B0604020202020204" pitchFamily="34" charset="0"/>
                <a:ea typeface="ＭＳ Ｐゴシック" pitchFamily="34" charset="-128"/>
                <a:cs typeface="Arial" panose="020B0604020202020204" pitchFamily="34" charset="0"/>
              </a:rPr>
              <a:t>Le Lions International accorde jusqu'à 2000 USD chaque année fiscale. Pour être prises en considération, les demandes de subvention doivent être approuvées avant la date de la formation et sont examinées dans leur ordre de réception, du 1</a:t>
            </a:r>
            <a:r>
              <a:rPr lang="fr-FR" sz="1200" baseline="30000" dirty="0">
                <a:solidFill>
                  <a:schemeClr val="tx1"/>
                </a:solidFill>
                <a:latin typeface="Arial" panose="020B0604020202020204" pitchFamily="34" charset="0"/>
                <a:ea typeface="ＭＳ Ｐゴシック" pitchFamily="34" charset="-128"/>
                <a:cs typeface="Arial" panose="020B0604020202020204" pitchFamily="34" charset="0"/>
              </a:rPr>
              <a:t>er</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juillet au 1</a:t>
            </a:r>
            <a:r>
              <a:rPr lang="fr-FR" sz="1200" baseline="30000" dirty="0">
                <a:solidFill>
                  <a:schemeClr val="tx1"/>
                </a:solidFill>
                <a:latin typeface="Arial" panose="020B0604020202020204" pitchFamily="34" charset="0"/>
                <a:ea typeface="ＭＳ Ｐゴシック" pitchFamily="34" charset="-128"/>
                <a:cs typeface="Arial" panose="020B0604020202020204" pitchFamily="34" charset="0"/>
              </a:rPr>
              <a:t>er</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mai de chaque exercice. Les subventions sont accordées en fonction du contenu et de la qualité de la formation proposée. Les formulaires de candidatures se trouvent sur lionsclubs.org/</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fr</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leogrants</a:t>
            </a:r>
            <a:endParaRPr lang="fr-FR" sz="1200" dirty="0">
              <a:solidFill>
                <a:schemeClr val="tx1"/>
              </a:solidFill>
              <a:latin typeface="Arial" panose="020B0604020202020204" pitchFamily="34" charset="0"/>
              <a:ea typeface="ＭＳ Ｐゴシック" pitchFamily="34" charset="-128"/>
              <a:cs typeface="Arial" panose="020B0604020202020204" pitchFamily="34" charset="0"/>
            </a:endParaRP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55</a:t>
            </a:fld>
            <a:endParaRPr lang="en-US"/>
          </a:p>
        </p:txBody>
      </p:sp>
    </p:spTree>
    <p:extLst>
      <p:ext uri="{BB962C8B-B14F-4D97-AF65-F5344CB8AC3E}">
        <p14:creationId xmlns:p14="http://schemas.microsoft.com/office/powerpoint/2010/main" val="2490786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spcAft>
                <a:spcPts val="1100"/>
              </a:spcAft>
              <a:buClr>
                <a:schemeClr val="dk1"/>
              </a:buClr>
              <a:buSzPct val="91666"/>
              <a:buFont typeface="Arial"/>
              <a:buNone/>
            </a:pPr>
            <a:r>
              <a:rPr lang="fr-FR" sz="1800" dirty="0">
                <a:latin typeface="Calibri" panose="020F0502020204030204" pitchFamily="34" charset="0"/>
                <a:ea typeface="Calibri" panose="020F0502020204030204" pitchFamily="34" charset="0"/>
                <a:cs typeface="Times New Roman" panose="02020603050405020304" pitchFamily="18" charset="0"/>
              </a:rPr>
              <a:t>La subvention de service Leo de la LCIF a été lancée en 2018 pour fournir une aide financière aux projets de service Leo. Un district ou un district multiple Lions peut demander jusqu'à 5000 USD, quel que soit le nombre de clubs ou type de club participant, avec une exigence de contrepartie de 25 % collectée par les </a:t>
            </a:r>
            <a:r>
              <a:rPr lang="fr-FR" sz="1800" dirty="0" err="1">
                <a:latin typeface="Calibri" panose="020F0502020204030204" pitchFamily="34" charset="0"/>
                <a:ea typeface="Calibri" panose="020F0502020204030204" pitchFamily="34" charset="0"/>
                <a:cs typeface="Times New Roman" panose="02020603050405020304" pitchFamily="18" charset="0"/>
              </a:rPr>
              <a:t>Leos</a:t>
            </a:r>
            <a:r>
              <a:rPr lang="fr-FR" sz="1800" dirty="0">
                <a:latin typeface="Calibri" panose="020F0502020204030204" pitchFamily="34" charset="0"/>
                <a:ea typeface="Calibri" panose="020F0502020204030204" pitchFamily="34" charset="0"/>
                <a:cs typeface="Times New Roman" panose="02020603050405020304" pitchFamily="18" charset="0"/>
              </a:rPr>
              <a:t> et Lions au niveau local. Cette subvention est la première de la LCIF réservée aux </a:t>
            </a:r>
            <a:r>
              <a:rPr lang="fr-FR" sz="1800" dirty="0" err="1">
                <a:latin typeface="Calibri" panose="020F0502020204030204" pitchFamily="34" charset="0"/>
                <a:ea typeface="Calibri" panose="020F0502020204030204" pitchFamily="34" charset="0"/>
                <a:cs typeface="Times New Roman" panose="02020603050405020304" pitchFamily="18" charset="0"/>
              </a:rPr>
              <a:t>Leos</a:t>
            </a:r>
            <a:r>
              <a:rPr lang="fr-FR" sz="1800" dirty="0">
                <a:latin typeface="Calibri" panose="020F0502020204030204" pitchFamily="34" charset="0"/>
                <a:ea typeface="Calibri" panose="020F0502020204030204" pitchFamily="34" charset="0"/>
                <a:cs typeface="Times New Roman" panose="02020603050405020304" pitchFamily="18" charset="0"/>
              </a:rPr>
              <a:t>. Tout Leo club souhaitant mener à bien un projet comportant une forte composante de service, une collaboration Leo/Lion ou répondant à un besoin humanitaire local non satisfait devrait en faire la demande. N’hésitez pas à contacter la LCIF à l’adresse </a:t>
            </a:r>
            <a:r>
              <a:rPr lang="fr-FR"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LCIFLeoGrants@lionsclubs.org</a:t>
            </a:r>
            <a:r>
              <a:rPr lang="fr-FR" sz="1800" dirty="0">
                <a:latin typeface="Calibri" panose="020F0502020204030204" pitchFamily="34" charset="0"/>
                <a:ea typeface="Calibri" panose="020F0502020204030204" pitchFamily="34" charset="0"/>
                <a:cs typeface="Times New Roman" panose="02020603050405020304" pitchFamily="18" charset="0"/>
              </a:rPr>
              <a:t> pour toute question. </a:t>
            </a:r>
          </a:p>
        </p:txBody>
      </p:sp>
      <p:sp>
        <p:nvSpPr>
          <p:cNvPr id="4" name="Slide Number Placeholder 3"/>
          <p:cNvSpPr>
            <a:spLocks noGrp="1"/>
          </p:cNvSpPr>
          <p:nvPr>
            <p:ph type="sldNum" sz="quarter" idx="5"/>
          </p:nvPr>
        </p:nvSpPr>
        <p:spPr/>
        <p:txBody>
          <a:bodyPr/>
          <a:lstStyle/>
          <a:p>
            <a:fld id="{65F38A34-01B5-8B47-8788-985DCB17BFD7}" type="slidenum">
              <a:rPr lang="en-US" smtClean="0"/>
              <a:t>56</a:t>
            </a:fld>
            <a:endParaRPr lang="en-US"/>
          </a:p>
        </p:txBody>
      </p:sp>
    </p:spTree>
    <p:extLst>
      <p:ext uri="{BB962C8B-B14F-4D97-AF65-F5344CB8AC3E}">
        <p14:creationId xmlns:p14="http://schemas.microsoft.com/office/powerpoint/2010/main" val="18909138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66666"/>
              </a:lnSpc>
              <a:spcBef>
                <a:spcPts val="0"/>
              </a:spcBef>
              <a:spcAft>
                <a:spcPts val="1100"/>
              </a:spcAft>
              <a:buClr>
                <a:schemeClr val="dk1"/>
              </a:buClr>
              <a:buSzPct val="91666"/>
              <a:buFont typeface="Arial"/>
              <a:buNone/>
              <a:tabLst/>
              <a:defRPr/>
            </a:pPr>
            <a:r>
              <a:rPr lang="fr-FR">
                <a:latin typeface="Arial" pitchFamily="34" charset="0"/>
                <a:ea typeface="ＭＳ Ｐゴシック" pitchFamily="34" charset="-128"/>
              </a:rPr>
              <a:t>Le Lions Clubs International décerne une variété de prix et distinctions aux Leos et Lions en reconnaissance de leur action dans le cadre du programme Leo Clubs. Certaines formes de reconnaissance sont décernées à titre personnel, d'autres au niveau du club, du district ou du district multiple. </a:t>
            </a:r>
            <a:r>
              <a:rPr lang="fr-FR"/>
              <a:t>Pour des informations plus détaillées, et notamment la liste complète des formes de reconnaissance et les formulaires de candidature, rendez-vous sur la page Leo (</a:t>
            </a:r>
            <a:r>
              <a:rPr lang="fr-FR" sz="1200">
                <a:solidFill>
                  <a:schemeClr val="tx1"/>
                </a:solidFill>
                <a:latin typeface="Arial" panose="020B0604020202020204" pitchFamily="34" charset="0"/>
                <a:ea typeface="ＭＳ Ｐゴシック" pitchFamily="34" charset="-128"/>
                <a:cs typeface="Arial" panose="020B0604020202020204" pitchFamily="34" charset="0"/>
              </a:rPr>
              <a:t>lionsclubs.org/fr/leos)</a:t>
            </a:r>
            <a:r>
              <a:rPr lang="fr-FR">
                <a:latin typeface="Arial" pitchFamily="34" charset="0"/>
                <a:ea typeface="ＭＳ Ｐゴシック" pitchFamily="34" charset="-128"/>
              </a:rPr>
              <a:t>.</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57</a:t>
            </a:fld>
            <a:endParaRPr lang="en-US"/>
          </a:p>
        </p:txBody>
      </p:sp>
    </p:spTree>
    <p:extLst>
      <p:ext uri="{BB962C8B-B14F-4D97-AF65-F5344CB8AC3E}">
        <p14:creationId xmlns:p14="http://schemas.microsoft.com/office/powerpoint/2010/main" val="1522838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solidFill>
                  <a:schemeClr val="tx1"/>
                </a:solidFill>
                <a:latin typeface="+mn-lt"/>
              </a:rPr>
              <a:t>Note à l'instructeur : Pour l'activité facultative du module 4, demandez aux participants de réfléchir au plan développé à la fin du module 2. Demandez-leur quelles ressources ils utiliseront pour réaliser ou augmenter la portée de cette action. </a:t>
            </a:r>
          </a:p>
          <a:p>
            <a:endParaRPr lang="en-US" dirty="0"/>
          </a:p>
          <a:p>
            <a:r>
              <a:rPr lang="fr-FR"/>
              <a:t>Exemple : Tout conseille envisageant d'organiser une soirée de recrutement peut commander des brochures et des affiches auprès du Lions Clubs International en remplissant le bon de commande de documents Leo. </a:t>
            </a:r>
          </a:p>
          <a:p>
            <a:endParaRPr lang="en-US" dirty="0"/>
          </a:p>
          <a:p>
            <a:r>
              <a:rPr lang="fr-FR"/>
              <a:t>Durée estimée : 10 minutes</a:t>
            </a:r>
          </a:p>
        </p:txBody>
      </p:sp>
      <p:sp>
        <p:nvSpPr>
          <p:cNvPr id="4" name="Slide Number Placeholder 3"/>
          <p:cNvSpPr>
            <a:spLocks noGrp="1"/>
          </p:cNvSpPr>
          <p:nvPr>
            <p:ph type="sldNum" sz="quarter" idx="5"/>
          </p:nvPr>
        </p:nvSpPr>
        <p:spPr/>
        <p:txBody>
          <a:bodyPr/>
          <a:lstStyle/>
          <a:p>
            <a:fld id="{65F38A34-01B5-8B47-8788-985DCB17BFD7}" type="slidenum">
              <a:rPr lang="en-US" smtClean="0"/>
              <a:t>58</a:t>
            </a:fld>
            <a:endParaRPr lang="en-US"/>
          </a:p>
        </p:txBody>
      </p:sp>
    </p:spTree>
    <p:extLst>
      <p:ext uri="{BB962C8B-B14F-4D97-AF65-F5344CB8AC3E}">
        <p14:creationId xmlns:p14="http://schemas.microsoft.com/office/powerpoint/2010/main" val="3578290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Arial" pitchFamily="34" charset="0"/>
                <a:ea typeface="ＭＳ Ｐゴシック" pitchFamily="34" charset="-128"/>
              </a:rPr>
              <a:t>Ce module explique comment un conseiller de Leo club peut aider les </a:t>
            </a:r>
            <a:r>
              <a:rPr lang="fr-FR" dirty="0" err="1">
                <a:latin typeface="Arial" pitchFamily="34" charset="0"/>
                <a:ea typeface="ＭＳ Ｐゴシック" pitchFamily="34" charset="-128"/>
              </a:rPr>
              <a:t>Leos</a:t>
            </a:r>
            <a:r>
              <a:rPr lang="fr-FR" dirty="0">
                <a:latin typeface="Arial" pitchFamily="34" charset="0"/>
                <a:ea typeface="ＭＳ Ｐゴシック" pitchFamily="34" charset="-128"/>
              </a:rPr>
              <a:t> à poursuivre leur parcours individuel pour devenir Lion et les différentes voies d'affiliation ouvertes au Leo.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24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2400" dirty="0">
                <a:latin typeface="Arial" pitchFamily="34" charset="0"/>
                <a:ea typeface="ＭＳ Ｐゴシック" pitchFamily="34" charset="-128"/>
              </a:rPr>
              <a:t>Ce module traite des sujets suivants :</a:t>
            </a:r>
          </a:p>
          <a:p>
            <a:pPr marL="742950" lvl="1" indent="-285750">
              <a:buFont typeface="Arial" panose="020B0604020202020204" pitchFamily="34" charset="0"/>
              <a:buChar char="•"/>
              <a:defRPr/>
            </a:pPr>
            <a:r>
              <a:rPr lang="fr-FR" sz="2400" dirty="0">
                <a:latin typeface="Arial" pitchFamily="34" charset="0"/>
                <a:ea typeface="ＭＳ Ｐゴシック" pitchFamily="34" charset="-128"/>
              </a:rPr>
              <a:t>Soutien du conseiller Leo dans le parcours de Leo à Lion</a:t>
            </a:r>
          </a:p>
          <a:p>
            <a:pPr marL="742950" lvl="1" indent="-285750">
              <a:buFont typeface="Arial" panose="020B0604020202020204" pitchFamily="34" charset="0"/>
              <a:buChar char="•"/>
              <a:defRPr/>
            </a:pPr>
            <a:r>
              <a:rPr lang="fr-FR" sz="2400" dirty="0">
                <a:latin typeface="Arial" pitchFamily="34" charset="0"/>
                <a:ea typeface="ＭＳ Ｐゴシック" pitchFamily="34" charset="-128"/>
              </a:rPr>
              <a:t>Différents types de Lions clubs que les </a:t>
            </a:r>
            <a:r>
              <a:rPr lang="fr-FR" sz="2400" dirty="0" err="1">
                <a:latin typeface="Arial" pitchFamily="34" charset="0"/>
                <a:ea typeface="ＭＳ Ｐゴシック" pitchFamily="34" charset="-128"/>
              </a:rPr>
              <a:t>Leos</a:t>
            </a:r>
            <a:r>
              <a:rPr lang="fr-FR" sz="2400" dirty="0">
                <a:latin typeface="Arial" pitchFamily="34" charset="0"/>
                <a:ea typeface="ＭＳ Ｐゴシック" pitchFamily="34" charset="-128"/>
              </a:rPr>
              <a:t> peuvent rejoindre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À la fin de ce module, les conseillers devraient connaître toutes les options dont disposent les </a:t>
            </a:r>
            <a:r>
              <a:rPr lang="fr-FR" dirty="0" err="1"/>
              <a:t>Leos</a:t>
            </a:r>
            <a:r>
              <a:rPr lang="fr-FR" dirty="0"/>
              <a:t> pour se joindre à un Lions club.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59</a:t>
            </a:fld>
            <a:endParaRPr lang="en-US"/>
          </a:p>
        </p:txBody>
      </p:sp>
    </p:spTree>
    <p:extLst>
      <p:ext uri="{BB962C8B-B14F-4D97-AF65-F5344CB8AC3E}">
        <p14:creationId xmlns:p14="http://schemas.microsoft.com/office/powerpoint/2010/main" val="220840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solidFill>
                  <a:schemeClr val="tx1"/>
                </a:solidFill>
              </a:rPr>
              <a:t>L'objectif du Leo club est d’offrir des activités de service formatrices favorisant le leadership et l'expérience pour les jeunes de la collectivité.</a:t>
            </a:r>
          </a:p>
          <a:p>
            <a:pPr marL="171450" indent="-171450">
              <a:buFont typeface="Arial" panose="020B0604020202020204" pitchFamily="34" charset="0"/>
              <a:buChar char="•"/>
            </a:pPr>
            <a:r>
              <a:rPr lang="fr-FR">
                <a:solidFill>
                  <a:schemeClr val="tx1"/>
                </a:solidFill>
              </a:rPr>
              <a:t>Leadership </a:t>
            </a:r>
            <a:br>
              <a:rPr lang="fr-FR">
                <a:solidFill>
                  <a:schemeClr val="tx1"/>
                </a:solidFill>
              </a:rPr>
            </a:br>
            <a:r>
              <a:rPr lang="fr-FR">
                <a:solidFill>
                  <a:schemeClr val="tx1"/>
                </a:solidFill>
              </a:rPr>
              <a:t>Les Leos acquièrent des compétences en gestion de projet, de temps et d’équipe.</a:t>
            </a:r>
          </a:p>
          <a:p>
            <a:pPr marL="171450" indent="-171450">
              <a:buFont typeface="Arial" panose="020B0604020202020204" pitchFamily="34" charset="0"/>
              <a:buChar char="•"/>
            </a:pPr>
            <a:r>
              <a:rPr lang="fr-FR">
                <a:solidFill>
                  <a:schemeClr val="tx1"/>
                </a:solidFill>
              </a:rPr>
              <a:t>Expérience </a:t>
            </a:r>
            <a:br>
              <a:rPr lang="fr-FR">
                <a:solidFill>
                  <a:schemeClr val="tx1"/>
                </a:solidFill>
              </a:rPr>
            </a:br>
            <a:r>
              <a:rPr lang="fr-FR">
                <a:solidFill>
                  <a:schemeClr val="tx1"/>
                </a:solidFill>
              </a:rPr>
              <a:t>Les Leos découvrent l’impact positif du travail d’équipe et de la coopération sur la collectivité locale.</a:t>
            </a:r>
          </a:p>
          <a:p>
            <a:pPr marL="171450" indent="-171450">
              <a:buFont typeface="Arial" panose="020B0604020202020204" pitchFamily="34" charset="0"/>
              <a:buChar char="•"/>
            </a:pPr>
            <a:r>
              <a:rPr lang="fr-FR">
                <a:solidFill>
                  <a:schemeClr val="tx1"/>
                </a:solidFill>
              </a:rPr>
              <a:t>Opportunité </a:t>
            </a:r>
            <a:br>
              <a:rPr lang="fr-FR">
                <a:solidFill>
                  <a:schemeClr val="tx1"/>
                </a:solidFill>
              </a:rPr>
            </a:br>
            <a:r>
              <a:rPr lang="fr-FR">
                <a:solidFill>
                  <a:schemeClr val="tx1"/>
                </a:solidFill>
              </a:rPr>
              <a:t>Les Leos nouent des liens pour la vie et peuvent constater les effets de leur service de proximité.</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065348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310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Cette formation présente les différentes voies de service ouvertes aux Leos, le programme d'affiliation Leo-Lion, différents types de Lions clubs et les prix réservés aux conseillers de Leo club et présidents de commission Leo. </a:t>
            </a:r>
          </a:p>
          <a:p>
            <a:endParaRPr lang="en-US" dirty="0">
              <a:cs typeface="Calibri"/>
            </a:endParaRPr>
          </a:p>
          <a:p>
            <a:r>
              <a:rPr lang="fr-FR"/>
              <a:t>Elle est conçue pour vous informer sur le processus de transition de Leo à Lion.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t>Élément de contexte : dans une enquête de 2019, la majorité des Leos ont indiqué qu'il était important pour eux de poursuivre leur parcours de service en tant que Lion. Cependant, le taux de transition de Leo à Lion est inférieur à 10 %. </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61</a:t>
            </a:fld>
            <a:endParaRPr lang="en-US"/>
          </a:p>
        </p:txBody>
      </p:sp>
    </p:spTree>
    <p:extLst>
      <p:ext uri="{BB962C8B-B14F-4D97-AF65-F5344CB8AC3E}">
        <p14:creationId xmlns:p14="http://schemas.microsoft.com/office/powerpoint/2010/main" val="21255229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cs typeface="Calibri"/>
              </a:rPr>
              <a:t>Le conseiller de Leo club est généralement le premier lien, et le plus important, entre un Leo et la famille élargie du Lions Clubs. </a:t>
            </a:r>
          </a:p>
          <a:p>
            <a:r>
              <a:rPr lang="fr-FR" sz="1200">
                <a:cs typeface="Calibri"/>
              </a:rPr>
              <a:t>Son rôle est :</a:t>
            </a:r>
          </a:p>
          <a:p>
            <a:pPr marL="628650" lvl="1" indent="-171450">
              <a:buFont typeface="Arial" panose="020B0604020202020204" pitchFamily="34" charset="0"/>
              <a:buChar char="•"/>
            </a:pPr>
            <a:r>
              <a:rPr lang="fr-FR" sz="1200">
                <a:cs typeface="Calibri"/>
              </a:rPr>
              <a:t>d’encourager les relations entre les Leos et les membres de leur Lions club</a:t>
            </a:r>
          </a:p>
          <a:p>
            <a:pPr marL="628650" lvl="1" indent="-171450">
              <a:buFont typeface="Arial" panose="020B0604020202020204" pitchFamily="34" charset="0"/>
              <a:buChar char="•"/>
            </a:pPr>
            <a:r>
              <a:rPr lang="fr-FR" sz="1200">
                <a:cs typeface="Calibri"/>
              </a:rPr>
              <a:t>d’aider les Leos à planifier la continuité de leur parcours avec le Lions Clubs International</a:t>
            </a:r>
          </a:p>
          <a:p>
            <a:pPr marL="171450" indent="-171450">
              <a:buFont typeface="Arial" panose="020B0604020202020204" pitchFamily="34" charset="0"/>
              <a:buChar char="•"/>
            </a:pPr>
            <a:endParaRPr lang="en-US" sz="1200" dirty="0">
              <a:cs typeface="Calibri"/>
            </a:endParaRPr>
          </a:p>
          <a:p>
            <a:pPr marL="0" indent="0">
              <a:buFont typeface="Arial" panose="020B0604020202020204" pitchFamily="34" charset="0"/>
              <a:buNone/>
            </a:pPr>
            <a:r>
              <a:rPr lang="fr-FR" sz="1200">
                <a:cs typeface="Calibri"/>
              </a:rPr>
              <a:t>Les liens qui unissent un Leo à son Lions club se nouent bien avant que vous leur demandiez de devenir Lion : tout au long de son expérience en tant que Leo. </a:t>
            </a:r>
          </a:p>
          <a:p>
            <a:pPr marL="171450" indent="-171450">
              <a:buFont typeface="Arial" panose="020B0604020202020204" pitchFamily="34" charset="0"/>
              <a:buChar char="•"/>
            </a:pPr>
            <a:endParaRPr lang="en-US" sz="1200" dirty="0">
              <a:cs typeface="Calibri"/>
            </a:endParaRPr>
          </a:p>
          <a:p>
            <a:pPr marL="0" indent="0">
              <a:buFont typeface="Arial" panose="020B0604020202020204" pitchFamily="34" charset="0"/>
              <a:buNone/>
            </a:pPr>
            <a:r>
              <a:rPr lang="fr-FR" sz="1200">
                <a:cs typeface="Calibri"/>
              </a:rPr>
              <a:t>Quelques conseils :</a:t>
            </a:r>
          </a:p>
          <a:p>
            <a:pPr marL="628650" lvl="1" indent="-171450">
              <a:buFont typeface="Arial" panose="020B0604020202020204" pitchFamily="34" charset="0"/>
              <a:buChar char="•"/>
            </a:pPr>
            <a:r>
              <a:rPr lang="fr-FR" sz="1200">
                <a:cs typeface="Calibri"/>
              </a:rPr>
              <a:t>Organisez des projets de service commun Leo-Lion. </a:t>
            </a:r>
          </a:p>
          <a:p>
            <a:pPr marL="628650" lvl="1" indent="-171450">
              <a:buFont typeface="Arial" panose="020B0604020202020204" pitchFamily="34" charset="0"/>
              <a:buChar char="•"/>
            </a:pPr>
            <a:r>
              <a:rPr lang="fr-FR" sz="1200">
                <a:cs typeface="Calibri"/>
              </a:rPr>
              <a:t>Faites en sorte que les Leos se sentent bienvenus aux réunions et événements Lions — </a:t>
            </a:r>
            <a:r>
              <a:rPr lang="fr-FR" sz="1200" u="sng">
                <a:cs typeface="Calibri"/>
              </a:rPr>
              <a:t>alors qu'ils sont encore des Leos actifs</a:t>
            </a:r>
            <a:r>
              <a:rPr lang="fr-FR" sz="1200" u="none">
                <a:cs typeface="Calibri"/>
              </a:rPr>
              <a:t> — </a:t>
            </a:r>
            <a:r>
              <a:rPr lang="fr-FR" sz="1200">
                <a:cs typeface="Calibri"/>
              </a:rPr>
              <a:t>avant de penser à les inviter en tant que nouveaux Lions.</a:t>
            </a:r>
          </a:p>
          <a:p>
            <a:pPr marL="628650" lvl="1" indent="-171450">
              <a:buFont typeface="Arial" panose="020B0604020202020204" pitchFamily="34" charset="0"/>
              <a:buChar char="•"/>
            </a:pPr>
            <a:r>
              <a:rPr lang="fr-FR" sz="1200">
                <a:cs typeface="Calibri"/>
              </a:rPr>
              <a:t>Les modèles et expériences positifs jouent pour beaucoup. Se sentir respecté et indispensable dans le groupe et dans le cadre de ses causes est une expérience très positive. </a:t>
            </a:r>
          </a:p>
          <a:p>
            <a:pPr marL="628650" lvl="1" indent="-171450">
              <a:buFont typeface="Arial" panose="020B0604020202020204" pitchFamily="34" charset="0"/>
              <a:buChar char="•"/>
            </a:pPr>
            <a:r>
              <a:rPr lang="fr-FR" sz="1200">
                <a:cs typeface="Calibri"/>
              </a:rPr>
              <a:t>Une contribution réduite ou un sentiment d'échec peut démotiver des Leos. </a:t>
            </a:r>
          </a:p>
        </p:txBody>
      </p:sp>
      <p:sp>
        <p:nvSpPr>
          <p:cNvPr id="4" name="Slide Number Placeholder 3"/>
          <p:cNvSpPr>
            <a:spLocks noGrp="1"/>
          </p:cNvSpPr>
          <p:nvPr>
            <p:ph type="sldNum" sz="quarter" idx="5"/>
          </p:nvPr>
        </p:nvSpPr>
        <p:spPr/>
        <p:txBody>
          <a:bodyPr/>
          <a:lstStyle/>
          <a:p>
            <a:fld id="{28EC7B55-43E3-4FAC-A905-28B75FD6C7DA}" type="slidenum">
              <a:rPr lang="en-US" smtClean="0"/>
              <a:t>62</a:t>
            </a:fld>
            <a:endParaRPr lang="en-US"/>
          </a:p>
        </p:txBody>
      </p:sp>
    </p:spTree>
    <p:extLst>
      <p:ext uri="{BB962C8B-B14F-4D97-AF65-F5344CB8AC3E}">
        <p14:creationId xmlns:p14="http://schemas.microsoft.com/office/powerpoint/2010/main" val="12577513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cs typeface="Calibri"/>
              </a:rPr>
              <a:t>Rapporter vos activités service sur MyLCI compte énormément dans le parcours de service d'un Leo. Voici pourquoi :</a:t>
            </a:r>
          </a:p>
          <a:p>
            <a:pPr marL="171450" indent="-171450">
              <a:buFont typeface="Arial" panose="020B0604020202020204" pitchFamily="34" charset="0"/>
              <a:buChar char="•"/>
            </a:pPr>
            <a:r>
              <a:rPr lang="fr-FR" sz="1200">
                <a:cs typeface="Calibri"/>
              </a:rPr>
              <a:t>Ils ne reçoivent de communications sur la poursuite de leur parcours que si leur service est enregistré dans le système. </a:t>
            </a:r>
          </a:p>
          <a:p>
            <a:pPr marL="171450" indent="-171450">
              <a:buFont typeface="Arial" panose="020B0604020202020204" pitchFamily="34" charset="0"/>
              <a:buChar char="•"/>
            </a:pPr>
            <a:r>
              <a:rPr lang="fr-FR" sz="1200">
                <a:cs typeface="Calibri"/>
              </a:rPr>
              <a:t>Ils peuvent ainsi trouver sur MyLCI un relevé de leurs années d'action. </a:t>
            </a:r>
          </a:p>
          <a:p>
            <a:pPr marL="171450" indent="-171450">
              <a:buFont typeface="Arial" panose="020B0604020202020204" pitchFamily="34" charset="0"/>
              <a:buChar char="•"/>
            </a:pPr>
            <a:r>
              <a:rPr lang="fr-FR" sz="1200">
                <a:cs typeface="Calibri"/>
              </a:rPr>
              <a:t>Leur service les aidera à atteindre les critères d'admission : tout Leo doit avoir servi au moins un an et un jour pour être admis au programme Leo-Lion.</a:t>
            </a:r>
          </a:p>
          <a:p>
            <a:endParaRPr lang="en-US" sz="1200" dirty="0">
              <a:cs typeface="Calibri"/>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63</a:t>
            </a:fld>
            <a:endParaRPr lang="en-US"/>
          </a:p>
        </p:txBody>
      </p:sp>
    </p:spTree>
    <p:extLst>
      <p:ext uri="{BB962C8B-B14F-4D97-AF65-F5344CB8AC3E}">
        <p14:creationId xmlns:p14="http://schemas.microsoft.com/office/powerpoint/2010/main" val="1996463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a:t>En tant que conseiller, votre rôle est de proposer aux Leos une feuille de route qui présente plusieurs options de parcours de service parmi les Lions. </a:t>
            </a:r>
          </a:p>
          <a:p>
            <a:pPr marL="685800" lvl="1" indent="-228600">
              <a:buFont typeface="+mj-lt"/>
              <a:buAutoNum type="arabicPeriod"/>
            </a:pPr>
            <a:r>
              <a:rPr lang="fr-FR"/>
              <a:t>Discutez avec eux de leurs projets futurs. Déterminez ce qui les motive.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a:t>Sachez comprendre la différence de choix, de possibilités et de défis auxquels les Leos sont confrontés aujourd'hui par rapport à votre propre expérience.</a:t>
            </a:r>
          </a:p>
          <a:p>
            <a:pPr marL="685800" lvl="1" indent="-228600">
              <a:buFont typeface="+mj-lt"/>
              <a:buAutoNum type="arabicPeriod"/>
            </a:pPr>
            <a:r>
              <a:rPr lang="fr-FR"/>
              <a:t>Encouragez-les à continuer à servir et développer leurs compétences en leadership.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a:t>Offrez-leur différentes voies vers l’affiliation Lions. Montrez-leur comment elle est flexible.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a:t>Il est facile de penser : « Les Leos ne veulent pas devenir Lions. Ils seront trop pris par les études et reviendront plus tard. » Voici quelques points à garder à l’esprit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t>Des établissements scolaires du monde entier sont remplis de jeunes qui ont rejoint des clubs et organisations philanthropiques.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t>En fait, dans certains, le service caritatif fait partie des études au même titre que les matières traditionnelles.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t>Les heures de bénévolat font désormais partie des exigences en matière de bourses et d'un curriculum vitae professionnel bien équilibré.</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64</a:t>
            </a:fld>
            <a:endParaRPr lang="en-US"/>
          </a:p>
        </p:txBody>
      </p:sp>
    </p:spTree>
    <p:extLst>
      <p:ext uri="{BB962C8B-B14F-4D97-AF65-F5344CB8AC3E}">
        <p14:creationId xmlns:p14="http://schemas.microsoft.com/office/powerpoint/2010/main" val="598371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Passons en revue les points importants à retenir de cette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a:t>La prochaine section va examiner différents types d'affiliation Leo-Lion et des options de Lions clubs attrayantes pour Leos. </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65</a:t>
            </a:fld>
            <a:endParaRPr lang="en-US"/>
          </a:p>
        </p:txBody>
      </p:sp>
    </p:spTree>
    <p:extLst>
      <p:ext uri="{BB962C8B-B14F-4D97-AF65-F5344CB8AC3E}">
        <p14:creationId xmlns:p14="http://schemas.microsoft.com/office/powerpoint/2010/main" val="12112198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66</a:t>
            </a:fld>
            <a:endParaRPr lang="en-US"/>
          </a:p>
        </p:txBody>
      </p:sp>
    </p:spTree>
    <p:extLst>
      <p:ext uri="{BB962C8B-B14F-4D97-AF65-F5344CB8AC3E}">
        <p14:creationId xmlns:p14="http://schemas.microsoft.com/office/powerpoint/2010/main" val="835904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programme d'affiliation Leo-Lion est réservé aux </a:t>
            </a:r>
            <a:r>
              <a:rPr lang="fr-FR" dirty="0" err="1"/>
              <a:t>Leos</a:t>
            </a:r>
            <a:r>
              <a:rPr lang="fr-FR" dirty="0"/>
              <a:t> prêts à se faire Lions.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C'est un </a:t>
            </a:r>
            <a:r>
              <a:rPr lang="fr-FR" b="1" dirty="0"/>
              <a:t>Type d'affiliation Lions</a:t>
            </a:r>
            <a:r>
              <a:rPr lang="fr-FR" dirty="0"/>
              <a:t>. Il ne fait pas partie du programme Leo.</a:t>
            </a:r>
          </a:p>
          <a:p>
            <a:endParaRPr lang="en-US" dirty="0"/>
          </a:p>
          <a:p>
            <a:pPr defTabSz="931774">
              <a:defRPr/>
            </a:pPr>
            <a:r>
              <a:rPr lang="fr-FR" dirty="0">
                <a:solidFill>
                  <a:schemeClr val="accent1">
                    <a:lumMod val="75000"/>
                  </a:schemeClr>
                </a:solidFill>
              </a:rPr>
              <a:t>Il est important d’en comprendre les conditions d'admissibilité. Un Leo actuel ou ancien Leo souhaitant devenir Lion doit répondre aux critères suivants : </a:t>
            </a:r>
          </a:p>
          <a:p>
            <a:pPr marL="685800" lvl="1" indent="-228600" defTabSz="931774">
              <a:buFont typeface="+mj-lt"/>
              <a:buAutoNum type="arabicPeriod"/>
              <a:defRPr/>
            </a:pPr>
            <a:r>
              <a:rPr lang="fr-FR" dirty="0">
                <a:solidFill>
                  <a:schemeClr val="accent1">
                    <a:lumMod val="75000"/>
                  </a:schemeClr>
                </a:solidFill>
              </a:rPr>
              <a:t>Avoir servi en tant que Lion pendant au moins un an et un jour</a:t>
            </a:r>
          </a:p>
          <a:p>
            <a:pPr marL="685800" lvl="1" indent="-228600" defTabSz="931774">
              <a:buFont typeface="+mj-lt"/>
              <a:buAutoNum type="arabicPeriod"/>
              <a:defRPr/>
            </a:pPr>
            <a:r>
              <a:rPr lang="fr-FR" dirty="0">
                <a:solidFill>
                  <a:schemeClr val="accent1">
                    <a:lumMod val="75000"/>
                  </a:schemeClr>
                </a:solidFill>
              </a:rPr>
              <a:t>Avoir l'âge de la majorité légale, jusqu'à 35 ans </a:t>
            </a:r>
          </a:p>
          <a:p>
            <a:pPr defTabSz="931774">
              <a:defRPr/>
            </a:pPr>
            <a:endParaRPr lang="en-US" dirty="0">
              <a:solidFill>
                <a:schemeClr val="accent1">
                  <a:lumMod val="75000"/>
                </a:schemeClr>
              </a:solidFill>
            </a:endParaRPr>
          </a:p>
          <a:p>
            <a:pPr defTabSz="931774">
              <a:defRPr/>
            </a:pPr>
            <a:r>
              <a:rPr lang="fr-FR" dirty="0">
                <a:solidFill>
                  <a:schemeClr val="accent1">
                    <a:lumMod val="75000"/>
                  </a:schemeClr>
                </a:solidFill>
              </a:rPr>
              <a:t>Un Leo actuel peut passer directement du programme Leo à ce type d’affiliation Lions. Un ancien Leo qui a quitté les Lions peut revenir dans l'organisation et devenir membre Leo-Lion s'il remplit toujours les conditions d’admission.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Accédez à la carte d'information Leo-Lion en cliquant sur le lien « </a:t>
            </a:r>
            <a:r>
              <a:rPr lang="fr-FR" sz="1200" b="1" dirty="0">
                <a:hlinkClick r:id="rId3"/>
              </a:rPr>
              <a:t>En savoir  plus</a:t>
            </a:r>
            <a:r>
              <a:rPr lang="fr-FR" b="1" dirty="0"/>
              <a:t> ».</a:t>
            </a:r>
          </a:p>
          <a:p>
            <a:endParaRPr lang="en-US" b="1" dirty="0"/>
          </a:p>
        </p:txBody>
      </p:sp>
      <p:sp>
        <p:nvSpPr>
          <p:cNvPr id="4" name="Slide Number Placeholder 3"/>
          <p:cNvSpPr>
            <a:spLocks noGrp="1"/>
          </p:cNvSpPr>
          <p:nvPr>
            <p:ph type="sldNum" sz="quarter" idx="5"/>
          </p:nvPr>
        </p:nvSpPr>
        <p:spPr/>
        <p:txBody>
          <a:bodyPr/>
          <a:lstStyle/>
          <a:p>
            <a:fld id="{28EC7B55-43E3-4FAC-A905-28B75FD6C7DA}" type="slidenum">
              <a:rPr lang="en-US" smtClean="0"/>
              <a:t>67</a:t>
            </a:fld>
            <a:endParaRPr lang="en-US"/>
          </a:p>
        </p:txBody>
      </p:sp>
    </p:spTree>
    <p:extLst>
      <p:ext uri="{BB962C8B-B14F-4D97-AF65-F5344CB8AC3E}">
        <p14:creationId xmlns:p14="http://schemas.microsoft.com/office/powerpoint/2010/main" val="20442420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En juillet 2018, la présidente internationale Gudrun </a:t>
            </a:r>
            <a:r>
              <a:rPr lang="fr-FR" b="0" i="0">
                <a:solidFill>
                  <a:srgbClr val="112E57"/>
                </a:solidFill>
                <a:latin typeface="HelveticaNeue-Bold"/>
              </a:rPr>
              <a:t>Yngvadottir</a:t>
            </a:r>
            <a:r>
              <a:rPr lang="fr-FR"/>
              <a:t> a nommé les premiers agents de liaison Leo-Lion avec le conseil d’administration, au bénéfice de l’importance du programme.</a:t>
            </a:r>
          </a:p>
          <a:p>
            <a:endParaRPr lang="en-US" dirty="0"/>
          </a:p>
          <a:p>
            <a:pPr defTabSz="931774">
              <a:defRPr/>
            </a:pPr>
            <a:r>
              <a:rPr lang="fr-FR"/>
              <a:t>Chaque année, deux agents de liaison Leo-Lion sont nommés par le/la PI pour promouvoir le programme Leo-Lion et en représenter les jeunes membres du monde entier.</a:t>
            </a:r>
          </a:p>
          <a:p>
            <a:pPr defTabSz="931774">
              <a:defRPr/>
            </a:pPr>
            <a:endParaRPr lang="en-US" dirty="0"/>
          </a:p>
          <a:p>
            <a:r>
              <a:rPr lang="fr-FR"/>
              <a:t>De nombreux districts et districts multiples ont adopté ce type d'invitation de jeunes leaders à des postes sans droit de vote au sein de leurs cabinets et conseils afin de mieux comprendre les questions importantes pour les plus jeunes membres de l’organisation.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a:t>En 2019, les Leos ont fait part de leurs perspectives dans le cadre d’une enquête et ont défini les avantages de l'affiliation qui peuvent compter dans leur décision de devenir Lions. En janvier 2020, une nouvelle version du programme Leo-Lion a été lancée. </a:t>
            </a:r>
          </a:p>
          <a:p>
            <a:endParaRPr lang="en-US" dirty="0"/>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fr-FR" sz="1200" b="1" noProof="0">
                <a:solidFill>
                  <a:schemeClr val="tx1"/>
                </a:solidFill>
                <a:latin typeface="+mn-lt"/>
                <a:ea typeface="+mn-ea"/>
                <a:cs typeface="+mn-cs"/>
              </a:rPr>
              <a:t>Apprenez-en plus sur chacun de ces avantages en suivant le lien « </a:t>
            </a:r>
            <a:r>
              <a:rPr lang="fr-FR" sz="1200" b="1" noProof="0">
                <a:solidFill>
                  <a:schemeClr val="tx1"/>
                </a:solidFill>
                <a:latin typeface="+mn-lt"/>
                <a:ea typeface="+mn-ea"/>
                <a:cs typeface="+mn-cs"/>
                <a:hlinkClick r:id="rId3"/>
              </a:rPr>
              <a:t>En savoir  plus</a:t>
            </a:r>
            <a:r>
              <a:rPr lang="fr-FR" sz="1200" b="1" noProof="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68</a:t>
            </a:fld>
            <a:endParaRPr lang="en-US"/>
          </a:p>
        </p:txBody>
      </p:sp>
    </p:spTree>
    <p:extLst>
      <p:ext uri="{BB962C8B-B14F-4D97-AF65-F5344CB8AC3E}">
        <p14:creationId xmlns:p14="http://schemas.microsoft.com/office/powerpoint/2010/main" val="21380969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cs typeface="+mn-cs"/>
              </a:rPr>
              <a:t>Chaque mois, le Lions Clubs International envoie gratuitement un insigne d'affiliation à tout nouveau Leo-Lion enregistré sur </a:t>
            </a:r>
            <a:r>
              <a:rPr lang="fr-FR" sz="1200" dirty="0" err="1">
                <a:solidFill>
                  <a:schemeClr val="tx1"/>
                </a:solidFill>
                <a:latin typeface="+mn-lt"/>
                <a:cs typeface="+mn-cs"/>
              </a:rPr>
              <a:t>MyLCI</a:t>
            </a:r>
            <a:r>
              <a:rPr lang="fr-FR" sz="1200" dirty="0">
                <a:solidFill>
                  <a:schemeClr val="tx1"/>
                </a:solidFill>
                <a:latin typeface="+mn-lt"/>
                <a:cs typeface="+mn-cs"/>
              </a:rPr>
              <a:t> le mois précédent.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cs typeface="+mn-cs"/>
              </a:rPr>
              <a:t>Des insignes supplémentaires sont en vente dans la boutique Lions.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mn-lt"/>
                <a:cs typeface="+mn-cs"/>
              </a:rPr>
              <a:t>Ils ne doivent être portés que par des Leo-Lions et ne doivent être ni échangés ni offerts à des membres non Leo-Lion.</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69</a:t>
            </a:fld>
            <a:endParaRPr lang="en-US"/>
          </a:p>
        </p:txBody>
      </p:sp>
    </p:spTree>
    <p:extLst>
      <p:ext uri="{BB962C8B-B14F-4D97-AF65-F5344CB8AC3E}">
        <p14:creationId xmlns:p14="http://schemas.microsoft.com/office/powerpoint/2010/main" val="477838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rgbClr val="55565A"/>
                </a:solidFill>
                <a:latin typeface="Arial" charset="0"/>
                <a:cs typeface="Arial" charset="0"/>
              </a:rPr>
              <a:t>Les Leo clubs sont conçus comme programme de développement pour la jeunesse. Il adhère aux objectifs suivants pour faire grandir la communauté des plus jeunes membres de notre organisation. Tels qu’indiqués dans le règlement du conseil d'administration du Lions International, chapitre XXII, les objectifs en sont les suivants.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13963105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400" b="1"/>
              <a:t>Bourse Ambassadeur culturel Leo-Lion</a:t>
            </a:r>
            <a:r>
              <a:rPr lang="fr-FR" sz="1400"/>
              <a:t> :</a:t>
            </a:r>
            <a:r>
              <a:rPr lang="fr-FR" b="1"/>
              <a:t> </a:t>
            </a:r>
          </a:p>
          <a:p>
            <a:pPr marL="628650" lvl="1" indent="-171450">
              <a:buFont typeface="Arial" panose="020B0604020202020204" pitchFamily="34" charset="0"/>
              <a:buChar char="•"/>
            </a:pPr>
            <a:r>
              <a:rPr lang="fr-FR" b="0"/>
              <a:t>Donne l'occasion à un Leo-Lion de chaque région constitutionnelle d'assister à un forum en dehors de la sienne</a:t>
            </a:r>
          </a:p>
          <a:p>
            <a:pPr marL="628650" lvl="1" indent="-171450">
              <a:buFont typeface="Arial" panose="020B0604020202020204" pitchFamily="34" charset="0"/>
              <a:buChar char="•"/>
            </a:pPr>
            <a:r>
              <a:rPr lang="fr-FR" b="0"/>
              <a:t>Prend en charge un Leo-Lion participant à au moins un projet de service parrainé par un forum</a:t>
            </a:r>
          </a:p>
          <a:p>
            <a:pPr marL="628650" lvl="1" indent="-171450">
              <a:buFont typeface="Arial" panose="020B0604020202020204" pitchFamily="34" charset="0"/>
              <a:buChar char="•"/>
            </a:pPr>
            <a:r>
              <a:rPr lang="fr-FR"/>
              <a:t>Aide financière par remboursement pour frais de voyage, de repas et d'hébergement approuvés</a:t>
            </a:r>
          </a:p>
          <a:p>
            <a:endParaRPr lang="en-US" baseline="0" dirty="0"/>
          </a:p>
          <a:p>
            <a:r>
              <a:rPr lang="fr-FR" b="1"/>
              <a:t>Institut de formation avancée des responsables Lions (IFARL)</a:t>
            </a:r>
            <a:r>
              <a:rPr lang="fr-FR"/>
              <a:t> :</a:t>
            </a:r>
          </a:p>
          <a:p>
            <a:pPr marL="628650" lvl="1" indent="-171450">
              <a:buFont typeface="Arial" panose="020B0604020202020204" pitchFamily="34" charset="0"/>
              <a:buChar char="•"/>
            </a:pPr>
            <a:r>
              <a:rPr lang="fr-FR" b="0" baseline="0"/>
              <a:t>Une bourse attribuée par région constitutionnelle </a:t>
            </a:r>
          </a:p>
          <a:p>
            <a:pPr marL="628650" lvl="1" indent="-171450">
              <a:buFont typeface="Arial" panose="020B0604020202020204" pitchFamily="34" charset="0"/>
              <a:buChar char="•"/>
            </a:pPr>
            <a:r>
              <a:rPr lang="fr-FR"/>
              <a:t>Soutien financier par remboursement pour dépenses non prises en charge par le programme IFARL</a:t>
            </a:r>
          </a:p>
          <a:p>
            <a:endParaRPr lang="en-US" dirty="0">
              <a:solidFill>
                <a:srgbClr val="FF0000"/>
              </a:solidFill>
            </a:endParaRPr>
          </a:p>
          <a:p>
            <a:r>
              <a:rPr lang="fr-FR"/>
              <a:t>Vous trouverez </a:t>
            </a:r>
            <a:r>
              <a:rPr lang="fr-FR" b="0" u="none" baseline="0">
                <a:solidFill>
                  <a:srgbClr val="FF0000"/>
                </a:solidFill>
              </a:rPr>
              <a:t>les fiches d'information </a:t>
            </a:r>
            <a:r>
              <a:rPr lang="fr-FR" b="0"/>
              <a:t>sur ces deux bourses </a:t>
            </a:r>
            <a:r>
              <a:rPr lang="fr-FR" b="0" u="none"/>
              <a:t>sur notre page Leo-Lion</a:t>
            </a:r>
            <a:r>
              <a:rPr lang="fr-FR" b="0"/>
              <a:t>.</a:t>
            </a:r>
            <a:r>
              <a:rPr lang="fr-F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dirty="0"/>
          </a:p>
        </p:txBody>
      </p:sp>
      <p:sp>
        <p:nvSpPr>
          <p:cNvPr id="4" name="Slide Number Placeholder 3"/>
          <p:cNvSpPr>
            <a:spLocks noGrp="1"/>
          </p:cNvSpPr>
          <p:nvPr>
            <p:ph type="sldNum" sz="quarter" idx="5"/>
          </p:nvPr>
        </p:nvSpPr>
        <p:spPr/>
        <p:txBody>
          <a:bodyPr/>
          <a:lstStyle/>
          <a:p>
            <a:fld id="{28EC7B55-43E3-4FAC-A905-28B75FD6C7DA}" type="slidenum">
              <a:rPr lang="en-US" smtClean="0"/>
              <a:t>70</a:t>
            </a:fld>
            <a:endParaRPr lang="en-US"/>
          </a:p>
        </p:txBody>
      </p:sp>
    </p:spTree>
    <p:extLst>
      <p:ext uri="{BB962C8B-B14F-4D97-AF65-F5344CB8AC3E}">
        <p14:creationId xmlns:p14="http://schemas.microsoft.com/office/powerpoint/2010/main" val="5952301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r-FR"/>
              <a:t>Le groupe LinkedIn privé Leo-Lion est un groupe de réseautage professionnel permettant aux Leo-Lions de :</a:t>
            </a:r>
          </a:p>
          <a:p>
            <a:pPr marL="171450" indent="-171450" fontAlgn="base">
              <a:buFont typeface="Arial" panose="020B0604020202020204" pitchFamily="34" charset="0"/>
              <a:buChar char="•"/>
            </a:pPr>
            <a:r>
              <a:rPr lang="fr-FR"/>
              <a:t>Poser des questions</a:t>
            </a:r>
          </a:p>
          <a:p>
            <a:pPr marL="171450" indent="-171450" fontAlgn="base">
              <a:buFont typeface="Arial" panose="020B0604020202020204" pitchFamily="34" charset="0"/>
              <a:buChar char="•"/>
            </a:pPr>
            <a:r>
              <a:rPr lang="fr-FR"/>
              <a:t>Partager des ressources en ligne </a:t>
            </a:r>
          </a:p>
          <a:p>
            <a:pPr marL="171450" indent="-171450" fontAlgn="base">
              <a:buFont typeface="Arial" panose="020B0604020202020204" pitchFamily="34" charset="0"/>
              <a:buChar char="•"/>
            </a:pPr>
            <a:r>
              <a:rPr lang="fr-FR"/>
              <a:t>Partager des idées émanant des études, du travail et du service </a:t>
            </a:r>
          </a:p>
          <a:p>
            <a:pPr fontAlgn="base"/>
            <a:endParaRPr lang="en-US" dirty="0"/>
          </a:p>
          <a:p>
            <a:pPr fontAlgn="base"/>
            <a:r>
              <a:rPr lang="fr-FR"/>
              <a:t>Cela vous donne-t-il envie d’y prendre part ? Renseignez-vous auprès du spécialiste Jeunes Lions de la division Effectif ou des spécialistes SMA sur les événements liés au leadership et au développement professionnel à venir dans leur région pour les publier sur ce groupe LinkedIn Leo-Lion.</a:t>
            </a:r>
          </a:p>
          <a:p>
            <a:pPr defTabSz="949478">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71</a:t>
            </a:fld>
            <a:endParaRPr lang="en-US"/>
          </a:p>
        </p:txBody>
      </p:sp>
    </p:spTree>
    <p:extLst>
      <p:ext uri="{BB962C8B-B14F-4D97-AF65-F5344CB8AC3E}">
        <p14:creationId xmlns:p14="http://schemas.microsoft.com/office/powerpoint/2010/main" val="2922254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Une affiliation double est intéressante pour les Leo-Lions. Voici les qualifications nécessaires :</a:t>
            </a:r>
          </a:p>
          <a:p>
            <a:pPr marL="171450" indent="-171450">
              <a:buFont typeface="Arial" panose="020B0604020202020204" pitchFamily="34" charset="0"/>
              <a:buChar char="•"/>
            </a:pPr>
            <a:r>
              <a:rPr lang="fr-FR"/>
              <a:t>Si un Leo-Lion a des liens solides avec son Leo club, il peut continuer à servir avec son Leo club tout en servant dans son Lions club.  </a:t>
            </a:r>
          </a:p>
          <a:p>
            <a:pPr marL="171450" indent="-171450">
              <a:buFont typeface="Arial" panose="020B0604020202020204" pitchFamily="34" charset="0"/>
              <a:buChar char="•"/>
            </a:pPr>
            <a:r>
              <a:rPr lang="fr-FR"/>
              <a:t>Il faut avoir entre 18 ans en tant que Lion Alpha et 30 ans en tant que Lion Oméga.</a:t>
            </a:r>
          </a:p>
          <a:p>
            <a:pPr marL="171450" indent="-171450">
              <a:buFont typeface="Arial" panose="020B0604020202020204" pitchFamily="34" charset="0"/>
              <a:buChar char="•"/>
            </a:pPr>
            <a:r>
              <a:rPr lang="fr-FR"/>
              <a:t>L’affiliation double prend fin à 30 ans.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a:t>Apprenez-en plus sur chacun de ces avantages en suivant le lien « </a:t>
            </a:r>
            <a:r>
              <a:rPr lang="fr-FR" sz="1200" b="1">
                <a:hlinkClick r:id="rId3"/>
              </a:rPr>
              <a:t>En savoir  plus</a:t>
            </a:r>
            <a:r>
              <a:rPr lang="fr-FR" b="1"/>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72</a:t>
            </a:fld>
            <a:endParaRPr lang="en-US"/>
          </a:p>
        </p:txBody>
      </p:sp>
    </p:spTree>
    <p:extLst>
      <p:ext uri="{BB962C8B-B14F-4D97-AF65-F5344CB8AC3E}">
        <p14:creationId xmlns:p14="http://schemas.microsoft.com/office/powerpoint/2010/main" val="25085901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73</a:t>
            </a:fld>
            <a:endParaRPr lang="en-US"/>
          </a:p>
        </p:txBody>
      </p:sp>
    </p:spTree>
    <p:extLst>
      <p:ext uri="{BB962C8B-B14F-4D97-AF65-F5344CB8AC3E}">
        <p14:creationId xmlns:p14="http://schemas.microsoft.com/office/powerpoint/2010/main" val="28309270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fr-FR"/>
              <a:t>Les </a:t>
            </a:r>
            <a:r>
              <a:rPr lang="fr-FR" b="1">
                <a:cs typeface="Arial" panose="020B0604020202020204" pitchFamily="34" charset="0"/>
              </a:rPr>
              <a:t>clubs Leo-Lions </a:t>
            </a:r>
            <a:r>
              <a:rPr lang="fr-FR" b="0">
                <a:cs typeface="Arial" panose="020B0604020202020204" pitchFamily="34" charset="0"/>
              </a:rPr>
              <a:t>offrent aux Leos et Lions l’occasion </a:t>
            </a:r>
            <a:r>
              <a:rPr lang="fr-FR"/>
              <a:t>de constituer </a:t>
            </a:r>
            <a:r>
              <a:rPr lang="fr-FR" b="0">
                <a:latin typeface="Calibri Light" panose="020F0302020204030204" pitchFamily="34" charset="0"/>
                <a:ea typeface="ヒラギノ角ゴ Pro W3" charset="0"/>
                <a:cs typeface="ヒラギノ角ゴ Pro W3" charset="0"/>
              </a:rPr>
              <a:t>des communautés de service de jeunes Lion et de focaliser le leur sur des domaines qui leur tiennent particulièrement à cœur.</a:t>
            </a:r>
          </a:p>
          <a:p>
            <a:pPr defTabSz="949478">
              <a:defRPr/>
            </a:pPr>
            <a:endParaRPr lang="en-US" b="0" dirty="0">
              <a:latin typeface="Calibri Light" panose="020F0302020204030204" pitchFamily="34" charset="0"/>
              <a:ea typeface="ヒラギノ角ゴ Pro W3" charset="0"/>
              <a:cs typeface="ヒラギノ角ゴ Pro W3" charset="0"/>
            </a:endParaRPr>
          </a:p>
          <a:p>
            <a:pPr defTabSz="949478">
              <a:defRPr/>
            </a:pPr>
            <a:r>
              <a:rPr lang="fr-FR">
                <a:latin typeface="Calibri Light" panose="020F0302020204030204" pitchFamily="34" charset="0"/>
                <a:ea typeface="ヒラギノ角ゴ Pro W3" charset="0"/>
                <a:cs typeface="ヒラギノ角ゴ Pro W3" charset="0"/>
              </a:rPr>
              <a:t>Les Lions de tous âges peuvent se joindre à un club Leo-Lion.</a:t>
            </a:r>
          </a:p>
          <a:p>
            <a:pPr marL="628650" lvl="1" indent="-171450" defTabSz="949478">
              <a:buFont typeface="Arial" panose="020B0604020202020204" pitchFamily="34" charset="0"/>
              <a:buChar char="•"/>
              <a:defRPr/>
            </a:pPr>
            <a:r>
              <a:rPr lang="fr-FR" u="none">
                <a:latin typeface="Calibri Light" panose="020F0302020204030204" pitchFamily="34" charset="0"/>
                <a:ea typeface="ヒラギノ角ゴ Pro W3" charset="0"/>
                <a:cs typeface="ヒラギノ角ゴ Pro W3" charset="0"/>
              </a:rPr>
              <a:t>L’affiliation </a:t>
            </a:r>
            <a:r>
              <a:rPr lang="fr-FR" i="0" u="sng">
                <a:latin typeface="Calibri Light" panose="020F0302020204030204" pitchFamily="34" charset="0"/>
                <a:ea typeface="ヒラギノ角ゴ Pro W3" charset="0"/>
                <a:cs typeface="ヒラギノ角ゴ Pro W3" charset="0"/>
              </a:rPr>
              <a:t>« Jeune adulte »</a:t>
            </a:r>
            <a:r>
              <a:rPr lang="fr-FR" u="none">
                <a:latin typeface="Calibri Light" panose="020F0302020204030204" pitchFamily="34" charset="0"/>
                <a:ea typeface="ヒラギノ角ゴ Pro W3" charset="0"/>
                <a:cs typeface="ヒラギノ角ゴ Pro W3" charset="0"/>
              </a:rPr>
              <a:t> permet aux non-Leo-Lions de moins de 31 ans de bénéficier de la </a:t>
            </a:r>
            <a:r>
              <a:rPr lang="fr-FR" u="sng">
                <a:latin typeface="Calibri Light" panose="020F0302020204030204" pitchFamily="34" charset="0"/>
                <a:ea typeface="ヒラギノ角ゴ Pro W3" charset="0"/>
                <a:cs typeface="ヒラギノ角ゴ Pro W3" charset="0"/>
              </a:rPr>
              <a:t>même remise sur les cotisations internationales et dispense de frais</a:t>
            </a:r>
            <a:r>
              <a:rPr lang="fr-FR" u="none">
                <a:latin typeface="Calibri Light" panose="020F0302020204030204" pitchFamily="34" charset="0"/>
                <a:ea typeface="ヒラギノ角ゴ Pro W3" charset="0"/>
                <a:cs typeface="ヒラギノ角ゴ Pro W3" charset="0"/>
              </a:rPr>
              <a:t> que leurs homologues Leo-Lions.</a:t>
            </a:r>
          </a:p>
          <a:p>
            <a:pPr marL="628650" lvl="1" indent="-171450" defTabSz="949478">
              <a:buFont typeface="Arial" panose="020B0604020202020204" pitchFamily="34" charset="0"/>
              <a:buChar char="•"/>
              <a:defRPr/>
            </a:pPr>
            <a:r>
              <a:rPr lang="fr-FR">
                <a:latin typeface="Calibri Light" panose="020F0302020204030204" pitchFamily="34" charset="0"/>
                <a:ea typeface="ヒラギノ角ゴ Pro W3" charset="0"/>
                <a:cs typeface="ヒラギノ角ゴ Pro W3" charset="0"/>
              </a:rPr>
              <a:t>Tout membre </a:t>
            </a:r>
            <a:r>
              <a:rPr lang="fr-FR" u="sng">
                <a:latin typeface="Calibri Light" panose="020F0302020204030204" pitchFamily="34" charset="0"/>
                <a:ea typeface="ヒラギノ角ゴ Pro W3" charset="0"/>
                <a:cs typeface="ヒラギノ角ゴ Pro W3" charset="0"/>
              </a:rPr>
              <a:t>âgé de plus de 30 ans</a:t>
            </a:r>
            <a:r>
              <a:rPr lang="fr-FR">
                <a:latin typeface="Calibri Light" panose="020F0302020204030204" pitchFamily="34" charset="0"/>
                <a:ea typeface="ヒラギノ角ゴ Pro W3" charset="0"/>
                <a:cs typeface="ヒラギノ角ゴ Pro W3" charset="0"/>
              </a:rPr>
              <a:t> peut se joindre à un club Leo-Lion, mais </a:t>
            </a:r>
            <a:r>
              <a:rPr lang="fr-FR" u="sng">
                <a:latin typeface="Calibri Light" panose="020F0302020204030204" pitchFamily="34" charset="0"/>
                <a:ea typeface="ヒラギノ角ゴ Pro W3" charset="0"/>
                <a:cs typeface="ヒラギノ角ゴ Pro W3" charset="0"/>
              </a:rPr>
              <a:t>ne peut pas bénéficier</a:t>
            </a:r>
            <a:r>
              <a:rPr lang="fr-FR">
                <a:latin typeface="Calibri Light" panose="020F0302020204030204" pitchFamily="34" charset="0"/>
                <a:ea typeface="ヒラギノ角ゴ Pro W3" charset="0"/>
                <a:cs typeface="ヒラギノ角ゴ Pro W3" charset="0"/>
              </a:rPr>
              <a:t> de la réduction et de la dispense de frais.</a:t>
            </a:r>
          </a:p>
          <a:p>
            <a:endParaRPr lang="en-US" dirty="0">
              <a:latin typeface="Calibri Light" panose="020F0302020204030204" pitchFamily="34" charset="0"/>
              <a:ea typeface="ヒラギノ角ゴ Pro W3" charset="0"/>
              <a:cs typeface="ヒラギノ角ゴ Pro W3" charset="0"/>
            </a:endParaRPr>
          </a:p>
          <a:p>
            <a:r>
              <a:rPr lang="fr-FR" sz="1200" b="1"/>
              <a:t>Pour </a:t>
            </a:r>
            <a:r>
              <a:rPr lang="fr-FR" sz="1200" b="1">
                <a:hlinkClick r:id="rId3"/>
              </a:rPr>
              <a:t>en savoir plus</a:t>
            </a:r>
            <a:r>
              <a:rPr lang="fr-FR" sz="1200" b="1"/>
              <a:t>, rendez-vous sur le site du LCI. </a:t>
            </a:r>
          </a:p>
          <a:p>
            <a:endParaRPr lang="en-US" dirty="0">
              <a:latin typeface="Calibri Light" panose="020F0302020204030204" pitchFamily="34" charset="0"/>
              <a:ea typeface="ヒラギノ角ゴ Pro W3" charset="0"/>
              <a:cs typeface="ヒラギノ角ゴ Pro W3" charset="0"/>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74</a:t>
            </a:fld>
            <a:endParaRPr lang="en-US"/>
          </a:p>
        </p:txBody>
      </p:sp>
    </p:spTree>
    <p:extLst>
      <p:ext uri="{BB962C8B-B14F-4D97-AF65-F5344CB8AC3E}">
        <p14:creationId xmlns:p14="http://schemas.microsoft.com/office/powerpoint/2010/main" val="1015793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Les Lions clubs universitaires offrent une voie de transition de Leo à Lion.</a:t>
            </a:r>
          </a:p>
          <a:p>
            <a:endParaRPr lang="en-US" dirty="0"/>
          </a:p>
          <a:p>
            <a:r>
              <a:rPr lang="fr-FR"/>
              <a:t>Les Leos peuvent adhérer au programme d'affiliation Leo-Lion avec d'autres jeunes Lions qui s’y joignent en tant que membres étudiants. </a:t>
            </a:r>
          </a:p>
          <a:p>
            <a:pPr marL="800100" lvl="1" indent="-342900">
              <a:buFont typeface="Wingdings" panose="05000000000000000000" pitchFamily="2" charset="2"/>
              <a:buChar char="q"/>
              <a:defRPr/>
            </a:pPr>
            <a:r>
              <a:rPr lang="fr-FR">
                <a:solidFill>
                  <a:schemeClr val="bg2">
                    <a:lumMod val="50000"/>
                  </a:schemeClr>
                </a:solidFill>
                <a:latin typeface="Arial" panose="020B0604020202020204" pitchFamily="34" charset="0"/>
                <a:cs typeface="Arial" panose="020B0604020202020204" pitchFamily="34" charset="0"/>
              </a:rPr>
              <a:t>Membres étudiants jusqu’à 30 ans</a:t>
            </a:r>
          </a:p>
          <a:p>
            <a:pPr marL="1257300" lvl="2" indent="-342900">
              <a:buFont typeface="Wingdings" panose="05000000000000000000" pitchFamily="2" charset="2"/>
              <a:buChar char="ü"/>
              <a:defRPr/>
            </a:pPr>
            <a:r>
              <a:rPr lang="fr-FR">
                <a:solidFill>
                  <a:schemeClr val="bg2">
                    <a:lumMod val="50000"/>
                  </a:schemeClr>
                </a:solidFill>
                <a:latin typeface="Arial" panose="020B0604020202020204" pitchFamily="34" charset="0"/>
                <a:cs typeface="Arial" panose="020B0604020202020204" pitchFamily="34" charset="0"/>
              </a:rPr>
              <a:t> Réduction de moitié des cotisations internationales</a:t>
            </a:r>
          </a:p>
          <a:p>
            <a:pPr marL="1257300" lvl="2" indent="-342900">
              <a:buFont typeface="Wingdings" panose="05000000000000000000" pitchFamily="2" charset="2"/>
              <a:buChar char="ü"/>
              <a:defRPr/>
            </a:pPr>
            <a:r>
              <a:rPr lang="fr-FR">
                <a:solidFill>
                  <a:schemeClr val="bg2">
                    <a:lumMod val="50000"/>
                  </a:schemeClr>
                </a:solidFill>
                <a:latin typeface="Arial" panose="020B0604020202020204" pitchFamily="34" charset="0"/>
                <a:cs typeface="Arial" panose="020B0604020202020204" pitchFamily="34" charset="0"/>
              </a:rPr>
              <a:t> Dispense des droits de charte/d'entrée</a:t>
            </a:r>
          </a:p>
          <a:p>
            <a:pPr marL="800100" lvl="1" indent="-342900">
              <a:buFont typeface="Wingdings" panose="05000000000000000000" pitchFamily="2" charset="2"/>
              <a:buChar char="q"/>
              <a:defRPr/>
            </a:pPr>
            <a:r>
              <a:rPr lang="fr-FR">
                <a:solidFill>
                  <a:schemeClr val="bg2">
                    <a:lumMod val="50000"/>
                  </a:schemeClr>
                </a:solidFill>
                <a:latin typeface="Arial" panose="020B0604020202020204" pitchFamily="34" charset="0"/>
                <a:cs typeface="Arial" panose="020B0604020202020204" pitchFamily="34" charset="0"/>
              </a:rPr>
              <a:t>Membres étudiants de plus de 30 ans </a:t>
            </a:r>
            <a:r>
              <a:rPr lang="fr-FR" i="1">
                <a:solidFill>
                  <a:schemeClr val="bg2">
                    <a:lumMod val="50000"/>
                  </a:schemeClr>
                </a:solidFill>
                <a:latin typeface="Arial" panose="020B0604020202020204" pitchFamily="34" charset="0"/>
                <a:cs typeface="Arial" panose="020B0604020202020204" pitchFamily="34" charset="0"/>
              </a:rPr>
              <a:t>(Lions club universitaire)</a:t>
            </a:r>
          </a:p>
          <a:p>
            <a:pPr marL="1257300" lvl="2" indent="-342900">
              <a:buFont typeface="Wingdings" panose="05000000000000000000" pitchFamily="2" charset="2"/>
              <a:buChar char="ü"/>
              <a:defRPr/>
            </a:pPr>
            <a:r>
              <a:rPr lang="fr-FR">
                <a:solidFill>
                  <a:schemeClr val="bg2">
                    <a:lumMod val="50000"/>
                  </a:schemeClr>
                </a:solidFill>
                <a:latin typeface="Arial" panose="020B0604020202020204" pitchFamily="34" charset="0"/>
                <a:cs typeface="Arial" panose="020B0604020202020204" pitchFamily="34" charset="0"/>
              </a:rPr>
              <a:t>Droits de charte/d'entrée réduits : 10,00 USD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t>Pour </a:t>
            </a:r>
            <a:r>
              <a:rPr lang="fr-FR" sz="1200" b="1">
                <a:hlinkClick r:id="rId3"/>
              </a:rPr>
              <a:t>en savoir plus</a:t>
            </a:r>
            <a:r>
              <a:rPr lang="fr-FR" sz="1200" b="1"/>
              <a:t>, rendez-vous sur notre page Lions clubs universitaires.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75</a:t>
            </a:fld>
            <a:endParaRPr lang="en-US"/>
          </a:p>
        </p:txBody>
      </p:sp>
    </p:spTree>
    <p:extLst>
      <p:ext uri="{BB962C8B-B14F-4D97-AF65-F5344CB8AC3E}">
        <p14:creationId xmlns:p14="http://schemas.microsoft.com/office/powerpoint/2010/main" val="25833752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Branche de club</a:t>
            </a:r>
          </a:p>
          <a:p>
            <a:pPr marL="171450" indent="-171450">
              <a:buFont typeface="Arial" panose="020B0604020202020204" pitchFamily="34" charset="0"/>
              <a:buChar char="•"/>
            </a:pPr>
            <a:r>
              <a:rPr lang="fr-FR"/>
              <a:t>Il suffit de 5 membres d'un Lions club pour en former une branche, dont il devient le club parrain.</a:t>
            </a:r>
          </a:p>
          <a:p>
            <a:pPr marL="171450" indent="-171450">
              <a:buFont typeface="Arial" panose="020B0604020202020204" pitchFamily="34" charset="0"/>
              <a:buChar char="•"/>
            </a:pPr>
            <a:r>
              <a:rPr lang="fr-FR"/>
              <a:t>Avec le soutien du club parrain, les membres de la branche peuvent se retrouver de façon autonome et choisir des projets de service qui les passionnent.</a:t>
            </a:r>
          </a:p>
          <a:p>
            <a:pPr marL="171450" indent="-171450">
              <a:buFont typeface="Wingdings" panose="05000000000000000000" pitchFamily="2" charset="2"/>
              <a:buChar char="§"/>
            </a:pPr>
            <a:endParaRPr lang="en-US" dirty="0"/>
          </a:p>
          <a:p>
            <a:r>
              <a:rPr lang="fr-FR" b="1"/>
              <a:t>Club spécialisé </a:t>
            </a:r>
          </a:p>
          <a:p>
            <a:pPr marL="171450" indent="-171450">
              <a:buFont typeface="Arial" panose="020B0604020202020204" pitchFamily="34" charset="0"/>
              <a:buChar char="•"/>
            </a:pPr>
            <a:r>
              <a:rPr lang="fr-FR" sz="1200">
                <a:solidFill>
                  <a:schemeClr val="tx1"/>
                </a:solidFill>
                <a:latin typeface="+mn-lt"/>
                <a:ea typeface="+mn-ea"/>
                <a:cs typeface="+mn-cs"/>
              </a:rPr>
              <a:t>Ses membres s’unissent autour d’une cause, d’un sport, d’une culture, d’un type d’expérience personnelle, ou tout autre dénominateur commun que ce club souhaite mettre en valeur.</a:t>
            </a:r>
          </a:p>
          <a:p>
            <a:endParaRPr lang="en-US" sz="1200" kern="1200" dirty="0">
              <a:solidFill>
                <a:schemeClr val="tx1"/>
              </a:solidFill>
              <a:latin typeface="+mn-lt"/>
              <a:ea typeface="+mn-ea"/>
              <a:cs typeface="+mn-cs"/>
            </a:endParaRPr>
          </a:p>
          <a:p>
            <a:r>
              <a:rPr lang="fr-FR" sz="1200" b="1">
                <a:solidFill>
                  <a:schemeClr val="tx1"/>
                </a:solidFill>
                <a:latin typeface="+mn-lt"/>
                <a:ea typeface="+mn-ea"/>
                <a:cs typeface="+mn-cs"/>
              </a:rPr>
              <a:t>Tout club et toute branche de club peut se faire club spécialisé. </a:t>
            </a:r>
            <a:r>
              <a:rPr lang="fr-FR" sz="1200" b="0">
                <a:solidFill>
                  <a:schemeClr val="tx1"/>
                </a:solidFill>
                <a:latin typeface="+mn-lt"/>
                <a:ea typeface="+mn-ea"/>
                <a:cs typeface="+mn-cs"/>
              </a:rPr>
              <a:t>Par exemple :</a:t>
            </a:r>
          </a:p>
          <a:p>
            <a:pPr marL="171450" indent="-171450">
              <a:buFont typeface="Arial" panose="020B0604020202020204" pitchFamily="34" charset="0"/>
              <a:buChar char="•"/>
            </a:pPr>
            <a:r>
              <a:rPr lang="fr-FR" sz="1800">
                <a:solidFill>
                  <a:srgbClr val="51555A"/>
                </a:solidFill>
                <a:latin typeface="Segoe UI" panose="020B0502040204020203" pitchFamily="34" charset="0"/>
              </a:rPr>
              <a:t>Les membres de Lions club universitaire étudiants en médecine ou autre domaine d’intérêt public peuvent souhaiter se spécialiser pour mener des actions de service connexes dans leur collectivité, en soutien aux enfants luttant contre le cancer ou en partenariat avec une association de prévention de la toxicomanie.</a:t>
            </a:r>
          </a:p>
          <a:p>
            <a:pPr marL="171450" indent="-171450">
              <a:buFont typeface="Arial" panose="020B0604020202020204" pitchFamily="34" charset="0"/>
              <a:buChar char="•"/>
            </a:pPr>
            <a:r>
              <a:rPr lang="fr-FR" sz="1800">
                <a:solidFill>
                  <a:srgbClr val="51555A"/>
                </a:solidFill>
                <a:latin typeface="Segoe UI" panose="020B0502040204020203" pitchFamily="34" charset="0"/>
              </a:rPr>
              <a:t>Un club Leo-Lion ou une branche de club Leo-Lion peut choisir la spécialité qui en définit le mieux les membres ou leur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51555A"/>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t>Pour en savoir plus, rendez-vous sur nos pages </a:t>
            </a:r>
            <a:r>
              <a:rPr lang="fr-FR" sz="1200" b="1">
                <a:hlinkClick r:id="rId3"/>
              </a:rPr>
              <a:t>Branche de club</a:t>
            </a:r>
            <a:r>
              <a:rPr lang="fr-FR" sz="1200" b="1"/>
              <a:t> et </a:t>
            </a:r>
            <a:r>
              <a:rPr lang="fr-FR" b="1"/>
              <a:t>Clubs spécialisés</a:t>
            </a:r>
            <a:r>
              <a:rPr lang="fr-FR" sz="1200" b="1"/>
              <a:t>.</a:t>
            </a: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76</a:t>
            </a:fld>
            <a:endParaRPr lang="en-US"/>
          </a:p>
        </p:txBody>
      </p:sp>
    </p:spTree>
    <p:extLst>
      <p:ext uri="{BB962C8B-B14F-4D97-AF65-F5344CB8AC3E}">
        <p14:creationId xmlns:p14="http://schemas.microsoft.com/office/powerpoint/2010/main" val="39882725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77</a:t>
            </a:fld>
            <a:endParaRPr lang="en-US"/>
          </a:p>
        </p:txBody>
      </p:sp>
    </p:spTree>
    <p:extLst>
      <p:ext uri="{BB962C8B-B14F-4D97-AF65-F5344CB8AC3E}">
        <p14:creationId xmlns:p14="http://schemas.microsoft.com/office/powerpoint/2010/main" val="31650523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dirty="0">
                <a:latin typeface="Arial" panose="020B0604020202020204" pitchFamily="34" charset="0"/>
                <a:cs typeface="Arial" panose="020B0604020202020204" pitchFamily="34" charset="0"/>
              </a:rPr>
              <a:t>Les secrétaires et présidents de Leo et Lions clubs peuvent utiliser le Formulaire de certification Leo devenu Lion (LL2) comme feuille de travail à conserver pour les dossiers du club. Il n’est pas nécessaire d’envoyer le formulaire LL2 au siège.</a:t>
            </a:r>
          </a:p>
          <a:p>
            <a:endParaRPr lang="en-US"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Le transfert de Leo à Lion s’effectue sur </a:t>
            </a:r>
            <a:r>
              <a:rPr lang="fr-FR" sz="1600" dirty="0" err="1">
                <a:latin typeface="Arial" panose="020B0604020202020204" pitchFamily="34" charset="0"/>
                <a:cs typeface="Arial" panose="020B0604020202020204" pitchFamily="34" charset="0"/>
              </a:rPr>
              <a:t>MyLCI</a:t>
            </a:r>
            <a:r>
              <a:rPr lang="fr-FR" sz="160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28EC7B55-43E3-4FAC-A905-28B75FD6C7DA}" type="slidenum">
              <a:rPr lang="en-US" smtClean="0"/>
              <a:t>78</a:t>
            </a:fld>
            <a:endParaRPr lang="en-US"/>
          </a:p>
        </p:txBody>
      </p:sp>
    </p:spTree>
    <p:extLst>
      <p:ext uri="{BB962C8B-B14F-4D97-AF65-F5344CB8AC3E}">
        <p14:creationId xmlns:p14="http://schemas.microsoft.com/office/powerpoint/2010/main" val="28570043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Wingdings" panose="05000000000000000000" pitchFamily="2" charset="2"/>
              <a:buChar char="§"/>
            </a:pPr>
            <a:r>
              <a:rPr lang="fr-FR" sz="1400" b="0">
                <a:latin typeface="Arial" panose="020B0604020202020204" pitchFamily="34" charset="0"/>
                <a:cs typeface="Arial" panose="020B0604020202020204" pitchFamily="34" charset="0"/>
              </a:rPr>
              <a:t>Tout président, secrétaire, trésorier ou administrateur d’un Lions club peut effectuer le transfert d’un Leo vers un Lions club sur MyLCI.</a:t>
            </a:r>
          </a:p>
          <a:p>
            <a:pPr marL="628650" lvl="1" indent="-171450">
              <a:buFont typeface="Wingdings" panose="05000000000000000000" pitchFamily="2" charset="2"/>
              <a:buChar char="§"/>
            </a:pPr>
            <a:r>
              <a:rPr lang="fr-FR" sz="1400" b="0">
                <a:latin typeface="Arial" panose="020B0604020202020204" pitchFamily="34" charset="0"/>
                <a:cs typeface="Arial" panose="020B0604020202020204" pitchFamily="34" charset="0"/>
              </a:rPr>
              <a:t>Le Leo conserve son numéro de membre, qui devient son numéro de membre Lions.</a:t>
            </a:r>
          </a:p>
          <a:p>
            <a:pPr marL="628650" lvl="1" indent="-171450">
              <a:buFont typeface="Wingdings" panose="05000000000000000000" pitchFamily="2" charset="2"/>
              <a:buChar char="§"/>
            </a:pPr>
            <a:r>
              <a:rPr lang="fr-FR" sz="1400" b="0">
                <a:latin typeface="Arial" panose="020B0604020202020204" pitchFamily="34" charset="0"/>
                <a:cs typeface="Arial" panose="020B0604020202020204" pitchFamily="34" charset="0"/>
              </a:rPr>
              <a:t>Toute année de service Leo sera créditée à son dossier d’affiliation Lion.</a:t>
            </a:r>
          </a:p>
          <a:p>
            <a:pPr marL="628650" lvl="1" indent="-171450">
              <a:buFont typeface="Wingdings" panose="05000000000000000000" pitchFamily="2" charset="2"/>
              <a:buChar char="§"/>
            </a:pPr>
            <a:r>
              <a:rPr lang="fr-FR" sz="1400" b="0">
                <a:latin typeface="Arial" panose="020B0604020202020204" pitchFamily="34" charset="0"/>
                <a:cs typeface="Arial" panose="020B0604020202020204" pitchFamily="34" charset="0"/>
              </a:rPr>
              <a:t>Suivez le lien « En savoir plus » pour obtenir des instructions complètes.</a:t>
            </a:r>
          </a:p>
          <a:p>
            <a:pPr marL="628650" lvl="1" indent="-171450">
              <a:buFont typeface="Wingdings" panose="05000000000000000000" pitchFamily="2" charset="2"/>
              <a:buChar char="§"/>
            </a:pPr>
            <a:r>
              <a:rPr lang="fr-FR" sz="1400" b="0">
                <a:latin typeface="Arial" panose="020B0604020202020204" pitchFamily="34" charset="0"/>
                <a:cs typeface="Arial" panose="020B0604020202020204" pitchFamily="34" charset="0"/>
              </a:rPr>
              <a:t>Envoyez-nous toute question ou requête d’assistance concernant l'ajout ou la modification de données de membres Leo-Lion à l’adresse memberservicecenter@lionsclubs.org.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28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55565A"/>
                </a:solidFill>
                <a:latin typeface="Arial" charset="0"/>
                <a:ea typeface="+mn-ea"/>
                <a:cs typeface="Arial" charset="0"/>
              </a:rPr>
              <a:t>Il revient au Lions club parrain de guider le Leo club et de lui donner des conseils.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55565A"/>
                </a:solidFill>
                <a:latin typeface="Arial" charset="0"/>
                <a:ea typeface="+mn-ea"/>
                <a:cs typeface="Arial" charset="0"/>
              </a:rPr>
              <a:t>Conformément au règlement du conseil d'administration, les Leo clubs sont une activité de service d'un Lions club, et non une catégorie d'affiliation. Les Leos ne paient pas de cotisations au siège international des Lions. C’est leur Lions club parrain qui est facturé pour l'administration du club.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55565A"/>
                </a:solidFill>
                <a:latin typeface="Arial" charset="0"/>
                <a:ea typeface="+mn-ea"/>
                <a:cs typeface="Arial" charset="0"/>
              </a:rPr>
              <a:t>Le Lions club parrain doit conseiller les Leo clubs sur les questions d’administration et de service, y compris la création de comptes bancaires, la comptabilité et l'établissement de partenariats. Le club parrain fournit également un soutien en affectant un conseiller dynamique au Leo club et en assistant à ses événements.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55565A"/>
              </a:solidFill>
              <a:latin typeface="Arial" charset="0"/>
              <a:ea typeface="+mn-ea"/>
              <a:cs typeface="Arial"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9007308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80</a:t>
            </a:fld>
            <a:endParaRPr lang="en-US"/>
          </a:p>
        </p:txBody>
      </p:sp>
    </p:spTree>
    <p:extLst>
      <p:ext uri="{BB962C8B-B14F-4D97-AF65-F5344CB8AC3E}">
        <p14:creationId xmlns:p14="http://schemas.microsoft.com/office/powerpoint/2010/main" val="9902228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Prix Effectif De Leo à Leo-Lion est décerné aux conseillers de Leo club, présidents de commission Leo de district et présidents de commission Leo de district multiple Leo qui ont apporté leur soutien à la transition de nos Leos.</a:t>
            </a:r>
          </a:p>
          <a:p>
            <a:endParaRPr lang="en-US" dirty="0"/>
          </a:p>
          <a:p>
            <a:r>
              <a:rPr lang="fr-FR"/>
              <a:t>Des certificats spéciaux seront également décernés au niveau du club, du district et du district multiple par le Lions Clubs International pour toute charte de club Leo-Lion approuvée pour chaque exercice en cours.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schemeClr val="tx1"/>
                </a:solidFill>
                <a:latin typeface="+mn-lt"/>
                <a:ea typeface="+mn-ea"/>
                <a:cs typeface="+mn-cs"/>
              </a:rPr>
              <a:t>Apprenez-en plus sur les prix décernés dans le cadre du programme Leo-Lion en suivant le lien « </a:t>
            </a:r>
            <a:r>
              <a:rPr lang="fr-FR" sz="1200" b="1">
                <a:solidFill>
                  <a:schemeClr val="tx1"/>
                </a:solidFill>
                <a:latin typeface="+mn-lt"/>
                <a:ea typeface="+mn-ea"/>
                <a:cs typeface="+mn-cs"/>
                <a:hlinkClick r:id="rId3"/>
              </a:rPr>
              <a:t>En savoir  plus</a:t>
            </a:r>
            <a:r>
              <a:rPr lang="fr-FR" sz="1200" b="1">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418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82</a:t>
            </a:fld>
            <a:endParaRPr lang="en-US"/>
          </a:p>
        </p:txBody>
      </p:sp>
    </p:spTree>
    <p:extLst>
      <p:ext uri="{BB962C8B-B14F-4D97-AF65-F5344CB8AC3E}">
        <p14:creationId xmlns:p14="http://schemas.microsoft.com/office/powerpoint/2010/main" val="42882295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Lions Clubs International définit les jeunes Lions en tant que membres âgés d'environ 40 ans ou moins, ce qui inclut les Leo-Lions.</a:t>
            </a:r>
          </a:p>
          <a:p>
            <a:endParaRPr lang="en-US" dirty="0"/>
          </a:p>
          <a:p>
            <a:r>
              <a:rPr lang="fr-FR" sz="1200" b="1">
                <a:solidFill>
                  <a:schemeClr val="tx1"/>
                </a:solidFill>
                <a:latin typeface="+mn-lt"/>
                <a:ea typeface="+mn-ea"/>
                <a:cs typeface="+mn-cs"/>
              </a:rPr>
              <a:t>Vous trouverez plus d’informations sur les Jeunes Lions et deux ressources documentaires en suivant le lien « </a:t>
            </a:r>
            <a:r>
              <a:rPr lang="fr-FR" sz="1200" b="1">
                <a:solidFill>
                  <a:schemeClr val="tx1"/>
                </a:solidFill>
                <a:latin typeface="+mn-lt"/>
                <a:ea typeface="+mn-ea"/>
                <a:cs typeface="+mn-cs"/>
                <a:hlinkClick r:id="rId3"/>
              </a:rPr>
              <a:t>En savoir  plus</a:t>
            </a:r>
            <a:r>
              <a:rPr lang="fr-FR" sz="1200" b="1">
                <a:solidFill>
                  <a:schemeClr val="tx1"/>
                </a:solidFill>
                <a:latin typeface="+mn-lt"/>
                <a:ea typeface="+mn-ea"/>
                <a:cs typeface="+mn-cs"/>
              </a:rPr>
              <a:t> ».</a:t>
            </a:r>
          </a:p>
          <a:p>
            <a:pPr lvl="1">
              <a:lnSpc>
                <a:spcPct val="150000"/>
              </a:lnSpc>
              <a:buFont typeface="Wingdings" panose="05000000000000000000" pitchFamily="2" charset="2"/>
              <a:buChar char="§"/>
            </a:pPr>
            <a:r>
              <a:rPr kumimoji="0" lang="fr-FR" b="1" i="0" u="none" strike="noStrike" cap="none" normalizeH="0" baseline="0" noProof="0">
                <a:ln>
                  <a:noFill/>
                </a:ln>
                <a:solidFill>
                  <a:srgbClr val="4472C4"/>
                </a:solidFill>
                <a:uLnTx/>
                <a:uFillTx/>
                <a:latin typeface="Arial" panose="020B0604020202020204" pitchFamily="34" charset="0"/>
                <a:ea typeface="+mn-ea"/>
                <a:cs typeface="Arial" panose="020B0604020202020204" pitchFamily="34" charset="0"/>
              </a:rPr>
              <a:t>Communiquer avec les jeunes Lions</a:t>
            </a:r>
            <a:r>
              <a:rPr kumimoji="0" lang="fr-FR" b="0" i="0" u="none" strike="noStrike" cap="none" normalizeH="0" baseline="0" noProof="0">
                <a:ln>
                  <a:noFill/>
                </a:ln>
                <a:solidFill>
                  <a:srgbClr val="4472C4"/>
                </a:solidFill>
                <a:uLnTx/>
                <a:uFillTx/>
                <a:latin typeface="Arial" panose="020B0604020202020204" pitchFamily="34" charset="0"/>
                <a:ea typeface="+mn-ea"/>
                <a:cs typeface="Arial" panose="020B0604020202020204" pitchFamily="34" charset="0"/>
              </a:rPr>
              <a:t> : conseils pour rendre votre Lions club attrayant pour les Jeunes Lions.</a:t>
            </a:r>
          </a:p>
          <a:p>
            <a:pPr lvl="1">
              <a:lnSpc>
                <a:spcPct val="150000"/>
              </a:lnSpc>
              <a:buFont typeface="Wingdings" panose="05000000000000000000" pitchFamily="2" charset="2"/>
              <a:buChar char="§"/>
            </a:pPr>
            <a:r>
              <a:rPr kumimoji="0" lang="fr-FR" b="1" i="0" u="none" strike="noStrike" cap="none" normalizeH="0" baseline="0" noProof="0">
                <a:ln>
                  <a:noFill/>
                </a:ln>
                <a:solidFill>
                  <a:srgbClr val="4472C4"/>
                </a:solidFill>
                <a:uLnTx/>
                <a:uFillTx/>
                <a:latin typeface="Arial" panose="020B0604020202020204" pitchFamily="34" charset="0"/>
                <a:ea typeface="+mn-ea"/>
                <a:cs typeface="Arial" panose="020B0604020202020204" pitchFamily="34" charset="0"/>
              </a:rPr>
              <a:t>Guide Affiliation Jeunes Lions </a:t>
            </a:r>
            <a:r>
              <a:rPr kumimoji="0" lang="fr-FR" b="0" i="0" u="none" strike="noStrike" cap="none" normalizeH="0" baseline="0" noProof="0">
                <a:ln>
                  <a:noFill/>
                </a:ln>
                <a:solidFill>
                  <a:srgbClr val="4472C4"/>
                </a:solidFill>
                <a:uLnTx/>
                <a:uFillTx/>
                <a:latin typeface="Arial" panose="020B0604020202020204" pitchFamily="34" charset="0"/>
                <a:ea typeface="+mn-ea"/>
                <a:cs typeface="Arial" panose="020B0604020202020204" pitchFamily="34" charset="0"/>
              </a:rPr>
              <a:t> : types d’affiliation et de clubs pour les Jeunes Lions.</a:t>
            </a:r>
          </a:p>
          <a:p>
            <a:pPr algn="l"/>
            <a:endParaRPr lang="en-US" b="0" i="0" dirty="0">
              <a:solidFill>
                <a:srgbClr val="407CCA"/>
              </a:solidFill>
              <a:effectLst/>
              <a:latin typeface="HelveticaNeue"/>
            </a:endParaRPr>
          </a:p>
          <a:p>
            <a:br>
              <a:rPr lang="fr-FR" b="0" i="0">
                <a:solidFill>
                  <a:srgbClr val="000000"/>
                </a:solidFill>
                <a:latin typeface="HelveticaNeue"/>
              </a:rPr>
            </a:br>
            <a:endParaRPr lang="fr-FR" b="0" i="0">
              <a:solidFill>
                <a:srgbClr val="000000"/>
              </a:solidFill>
              <a:latin typeface="HelveticaNeue"/>
            </a:endParaRPr>
          </a:p>
          <a:p>
            <a:endParaRPr lang="en-US" dirty="0"/>
          </a:p>
        </p:txBody>
      </p:sp>
      <p:sp>
        <p:nvSpPr>
          <p:cNvPr id="4" name="Slide Number Placeholder 3"/>
          <p:cNvSpPr>
            <a:spLocks noGrp="1"/>
          </p:cNvSpPr>
          <p:nvPr>
            <p:ph type="sldNum" sz="quarter" idx="5"/>
          </p:nvPr>
        </p:nvSpPr>
        <p:spPr/>
        <p:txBody>
          <a:bodyPr/>
          <a:lstStyle/>
          <a:p>
            <a:fld id="{28EC7B55-43E3-4FAC-A905-28B75FD6C7DA}" type="slidenum">
              <a:rPr lang="en-US" smtClean="0"/>
              <a:t>83</a:t>
            </a:fld>
            <a:endParaRPr lang="en-US"/>
          </a:p>
        </p:txBody>
      </p:sp>
    </p:spTree>
    <p:extLst>
      <p:ext uri="{BB962C8B-B14F-4D97-AF65-F5344CB8AC3E}">
        <p14:creationId xmlns:p14="http://schemas.microsoft.com/office/powerpoint/2010/main" val="41362228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Rendez-vous sur lionsclubs.org/</a:t>
            </a:r>
            <a:r>
              <a:rPr lang="fr-FR" dirty="0" err="1"/>
              <a:t>fr</a:t>
            </a:r>
            <a:r>
              <a:rPr lang="fr-FR" dirty="0"/>
              <a:t>/</a:t>
            </a:r>
            <a:r>
              <a:rPr lang="fr-FR" dirty="0" err="1"/>
              <a:t>leo</a:t>
            </a:r>
            <a:r>
              <a:rPr lang="fr-FR" dirty="0"/>
              <a:t>-lion pour plus d’informations. </a:t>
            </a:r>
          </a:p>
          <a:p>
            <a:endParaRPr lang="en-US" dirty="0">
              <a:cs typeface="Calibri"/>
            </a:endParaRPr>
          </a:p>
          <a:p>
            <a:r>
              <a:rPr lang="fr-FR" dirty="0"/>
              <a:t>Activité de récapitulation : Discutez des voies d'affiliation Lions les plus à même de convenir aux </a:t>
            </a:r>
            <a:r>
              <a:rPr lang="fr-FR" dirty="0" err="1"/>
              <a:t>Leos</a:t>
            </a:r>
            <a:r>
              <a:rPr lang="fr-FR" dirty="0"/>
              <a:t> de votre club. Expliquez comment vous envisagez de présenter cette possibilité aux </a:t>
            </a:r>
            <a:r>
              <a:rPr lang="fr-FR" dirty="0" err="1"/>
              <a:t>Leos</a:t>
            </a:r>
            <a:r>
              <a:rPr lang="fr-FR" dirty="0"/>
              <a:t> admissibles.</a:t>
            </a:r>
          </a:p>
          <a:p>
            <a:endParaRPr lang="en-US" dirty="0">
              <a:cs typeface="Calibri"/>
            </a:endParaRPr>
          </a:p>
          <a:p>
            <a:r>
              <a:rPr lang="fr-FR" dirty="0"/>
              <a:t>Exemple : Pour un Leo club Omega municipal, s'il n'y a pas assez de membres pour former un nouveau Lions club, envisagez de créer une branche de club d'un Lions club parrain pour Leo-Lions. Une branche de club n'a besoin que de 5 membres pour démarrer et a la possibilité de devenir Lions club à part entière plus tard.  </a:t>
            </a:r>
          </a:p>
          <a:p>
            <a:endParaRPr lang="en-US" dirty="0">
              <a:cs typeface="Calibri"/>
            </a:endParaRPr>
          </a:p>
          <a:p>
            <a:r>
              <a:rPr lang="fr-FR" dirty="0"/>
              <a:t>Durée estimée : 10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0C2E5-F2FB-4795-80EA-3DA7D8656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6714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solidFill>
                  <a:schemeClr val="tx1"/>
                </a:solidFill>
                <a:latin typeface="Arial" panose="020B0604020202020204" pitchFamily="34" charset="0"/>
                <a:cs typeface="Arial" panose="020B0604020202020204" pitchFamily="34" charset="0"/>
              </a:rPr>
              <a:t>Votre formation de conseiller de Leo club est maintenant terminée ! Veuillez nous envoyer toute question à l'adresse leo@lionsclubs.org. </a:t>
            </a:r>
          </a:p>
        </p:txBody>
      </p:sp>
      <p:sp>
        <p:nvSpPr>
          <p:cNvPr id="4" name="Slide Number Placeholder 3"/>
          <p:cNvSpPr>
            <a:spLocks noGrp="1"/>
          </p:cNvSpPr>
          <p:nvPr>
            <p:ph type="sldNum" sz="quarter" idx="5"/>
          </p:nvPr>
        </p:nvSpPr>
        <p:spPr/>
        <p:txBody>
          <a:bodyPr/>
          <a:lstStyle/>
          <a:p>
            <a:fld id="{65F38A34-01B5-8B47-8788-985DCB17BFD7}" type="slidenum">
              <a:rPr lang="en-US" smtClean="0"/>
              <a:t>85</a:t>
            </a:fld>
            <a:endParaRPr lang="en-US"/>
          </a:p>
        </p:txBody>
      </p:sp>
    </p:spTree>
    <p:extLst>
      <p:ext uri="{BB962C8B-B14F-4D97-AF65-F5344CB8AC3E}">
        <p14:creationId xmlns:p14="http://schemas.microsoft.com/office/powerpoint/2010/main" val="364818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20000"/>
            </a:pPr>
            <a:r>
              <a:rPr lang="fr-FR" sz="1200" dirty="0">
                <a:solidFill>
                  <a:schemeClr val="tx1"/>
                </a:solidFill>
                <a:latin typeface="Arial" panose="020B0604020202020204" pitchFamily="34" charset="0"/>
                <a:ea typeface="Arial" charset="0"/>
                <a:cs typeface="Arial" panose="020B0604020202020204" pitchFamily="34" charset="0"/>
              </a:rPr>
              <a:t>Qu’est-ce qui fait l’importance des Leo Clubs ? Le service donne aux jeunes des possibilités de développement personnel et professionnel, et d’action en faveur de la collectivité. Les Lions acquièrent ainsi des compétences précieuses en matière de mentorat tout en s’adjoignant un nouveau segment de la collectivité. Lions et </a:t>
            </a:r>
            <a:r>
              <a:rPr lang="fr-FR" sz="1200" dirty="0" err="1">
                <a:solidFill>
                  <a:schemeClr val="tx1"/>
                </a:solidFill>
                <a:latin typeface="Arial" panose="020B0604020202020204" pitchFamily="34" charset="0"/>
                <a:ea typeface="Arial" charset="0"/>
                <a:cs typeface="Arial" panose="020B0604020202020204" pitchFamily="34" charset="0"/>
              </a:rPr>
              <a:t>Leos</a:t>
            </a:r>
            <a:r>
              <a:rPr lang="fr-FR" sz="1200" dirty="0">
                <a:solidFill>
                  <a:schemeClr val="tx1"/>
                </a:solidFill>
                <a:latin typeface="Arial" panose="020B0604020202020204" pitchFamily="34" charset="0"/>
                <a:ea typeface="Arial" charset="0"/>
                <a:cs typeface="Arial" panose="020B0604020202020204" pitchFamily="34" charset="0"/>
              </a:rPr>
              <a:t> forment donc une même famille, en partenariat dans le service.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1460235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7E62-B4C9-4C43-BDDF-4ABC3F15DD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CBD341-408A-4E78-9877-A79EE20EB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76D82E-5303-412F-8EA7-5F3DF1563B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23991-FAA4-4B5D-B3AB-BC9961C6F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399BD4-C2CB-4B19-BAA0-7112E72D79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DB36C-D8E8-49D1-AAFE-8EBC9ADE5601}"/>
              </a:ext>
            </a:extLst>
          </p:cNvPr>
          <p:cNvSpPr>
            <a:spLocks noGrp="1"/>
          </p:cNvSpPr>
          <p:nvPr>
            <p:ph type="dt" sz="half" idx="10"/>
          </p:nvPr>
        </p:nvSpPr>
        <p:spPr/>
        <p:txBody>
          <a:bodyPr/>
          <a:lstStyle/>
          <a:p>
            <a:fld id="{C5B2C31E-6284-4690-B3C5-E7FF353C0911}" type="datetimeFigureOut">
              <a:rPr lang="en-US" smtClean="0"/>
              <a:t>12/10/2021</a:t>
            </a:fld>
            <a:endParaRPr lang="en-US"/>
          </a:p>
        </p:txBody>
      </p:sp>
      <p:sp>
        <p:nvSpPr>
          <p:cNvPr id="8" name="Footer Placeholder 7">
            <a:extLst>
              <a:ext uri="{FF2B5EF4-FFF2-40B4-BE49-F238E27FC236}">
                <a16:creationId xmlns:a16="http://schemas.microsoft.com/office/drawing/2014/main" id="{AC7394F2-582B-47F2-8133-86F0F423FE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C492C1-7FB6-4F05-8F90-CD242856DE1B}"/>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3952075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8F2F-BB5F-4F13-AE04-2CC476F1F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3D8302-FED8-4544-BBDC-72C3CF4FF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1FA04D-0D34-4723-82D8-75551397BB1A}"/>
              </a:ext>
            </a:extLst>
          </p:cNvPr>
          <p:cNvSpPr>
            <a:spLocks noGrp="1"/>
          </p:cNvSpPr>
          <p:nvPr>
            <p:ph type="dt" sz="half" idx="10"/>
          </p:nvPr>
        </p:nvSpPr>
        <p:spPr/>
        <p:txBody>
          <a:bodyPr/>
          <a:lstStyle/>
          <a:p>
            <a:fld id="{C5B2C31E-6284-4690-B3C5-E7FF353C0911}" type="datetimeFigureOut">
              <a:rPr lang="en-US" smtClean="0"/>
              <a:t>12/10/2021</a:t>
            </a:fld>
            <a:endParaRPr lang="en-US"/>
          </a:p>
        </p:txBody>
      </p:sp>
      <p:sp>
        <p:nvSpPr>
          <p:cNvPr id="5" name="Footer Placeholder 4">
            <a:extLst>
              <a:ext uri="{FF2B5EF4-FFF2-40B4-BE49-F238E27FC236}">
                <a16:creationId xmlns:a16="http://schemas.microsoft.com/office/drawing/2014/main" id="{5963D484-A636-4C55-ABC0-00F4E99EF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ADB3E-3DFD-448D-9BC3-2012A396BF4D}"/>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399464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AD1E9-1939-4940-B00A-D00FB5EBDB3E}"/>
              </a:ext>
            </a:extLst>
          </p:cNvPr>
          <p:cNvSpPr>
            <a:spLocks noGrp="1"/>
          </p:cNvSpPr>
          <p:nvPr>
            <p:ph type="dt" sz="half" idx="10"/>
          </p:nvPr>
        </p:nvSpPr>
        <p:spPr/>
        <p:txBody>
          <a:bodyPr/>
          <a:lstStyle/>
          <a:p>
            <a:fld id="{C5B2C31E-6284-4690-B3C5-E7FF353C0911}" type="datetimeFigureOut">
              <a:rPr lang="en-US" smtClean="0"/>
              <a:t>12/10/2021</a:t>
            </a:fld>
            <a:endParaRPr lang="en-US"/>
          </a:p>
        </p:txBody>
      </p:sp>
      <p:sp>
        <p:nvSpPr>
          <p:cNvPr id="3" name="Footer Placeholder 2">
            <a:extLst>
              <a:ext uri="{FF2B5EF4-FFF2-40B4-BE49-F238E27FC236}">
                <a16:creationId xmlns:a16="http://schemas.microsoft.com/office/drawing/2014/main" id="{67E88E72-E097-4EB1-A29A-A2B7AC06F6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4B2A37-096B-4069-9143-0671B4C1ADA3}"/>
              </a:ext>
            </a:extLst>
          </p:cNvPr>
          <p:cNvSpPr>
            <a:spLocks noGrp="1"/>
          </p:cNvSpPr>
          <p:nvPr>
            <p:ph type="sldNum" sz="quarter" idx="12"/>
          </p:nvPr>
        </p:nvSpPr>
        <p:spPr/>
        <p:txBody>
          <a:bodyPr/>
          <a:lstStyle/>
          <a:p>
            <a:fld id="{F8132C2A-5369-4154-A063-3F05B3E6429B}" type="slidenum">
              <a:rPr lang="en-US" smtClean="0"/>
              <a:t>‹#›</a:t>
            </a:fld>
            <a:endParaRPr lang="en-US"/>
          </a:p>
        </p:txBody>
      </p:sp>
    </p:spTree>
    <p:extLst>
      <p:ext uri="{BB962C8B-B14F-4D97-AF65-F5344CB8AC3E}">
        <p14:creationId xmlns:p14="http://schemas.microsoft.com/office/powerpoint/2010/main" val="308313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2402-71E6-46A6-8758-4BD5438C1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2CB169-5B81-4499-A75A-263FF69C0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07E30-B3F8-4447-B209-372DC917EFB9}"/>
              </a:ext>
            </a:extLst>
          </p:cNvPr>
          <p:cNvSpPr>
            <a:spLocks noGrp="1"/>
          </p:cNvSpPr>
          <p:nvPr>
            <p:ph type="dt" sz="half" idx="10"/>
          </p:nvPr>
        </p:nvSpPr>
        <p:spPr/>
        <p:txBody>
          <a:bodyPr/>
          <a:lstStyle/>
          <a:p>
            <a:fld id="{62105DAB-76B8-4EE9-9986-EB716181FE37}" type="datetimeFigureOut">
              <a:rPr lang="en-US" smtClean="0"/>
              <a:t>12/10/2021</a:t>
            </a:fld>
            <a:endParaRPr lang="en-US"/>
          </a:p>
        </p:txBody>
      </p:sp>
      <p:sp>
        <p:nvSpPr>
          <p:cNvPr id="5" name="Footer Placeholder 4">
            <a:extLst>
              <a:ext uri="{FF2B5EF4-FFF2-40B4-BE49-F238E27FC236}">
                <a16:creationId xmlns:a16="http://schemas.microsoft.com/office/drawing/2014/main" id="{04B17905-E59E-465D-AC37-DCD78B4D1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89768-6CEE-4F14-86C5-052F050D42DC}"/>
              </a:ext>
            </a:extLst>
          </p:cNvPr>
          <p:cNvSpPr>
            <a:spLocks noGrp="1"/>
          </p:cNvSpPr>
          <p:nvPr>
            <p:ph type="sldNum" sz="quarter" idx="12"/>
          </p:nvPr>
        </p:nvSpPr>
        <p:spPr/>
        <p:txBody>
          <a:bodyPr/>
          <a:lstStyle/>
          <a:p>
            <a:fld id="{43583649-5B16-4A1E-ABF7-4CBC458143DD}" type="slidenum">
              <a:rPr lang="en-US" smtClean="0"/>
              <a:t>‹#›</a:t>
            </a:fld>
            <a:endParaRPr lang="en-US"/>
          </a:p>
        </p:txBody>
      </p:sp>
    </p:spTree>
    <p:extLst>
      <p:ext uri="{BB962C8B-B14F-4D97-AF65-F5344CB8AC3E}">
        <p14:creationId xmlns:p14="http://schemas.microsoft.com/office/powerpoint/2010/main" val="5146207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image" Target="../media/image5.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2.png"/><Relationship Id="rId7" Type="http://schemas.openxmlformats.org/officeDocument/2006/relationships/diagramLayout" Target="../diagrams/layout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3.xml"/><Relationship Id="rId7" Type="http://schemas.openxmlformats.org/officeDocument/2006/relationships/slide" Target="slide59.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25.xml"/><Relationship Id="rId10" Type="http://schemas.openxmlformats.org/officeDocument/2006/relationships/image" Target="../media/image3.png"/><Relationship Id="rId4" Type="http://schemas.openxmlformats.org/officeDocument/2006/relationships/slide" Target="slide16.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6.xml"/><Relationship Id="rId7" Type="http://schemas.openxmlformats.org/officeDocument/2006/relationships/hyperlink" Target="https://cdn2.webdamdb.com/md_cfd6pGwzbN81.jpg.pdf?v=1" TargetMode="External"/><Relationship Id="rId12"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hyperlink" Target="https://www.lionsclubs.org/resources/79868316" TargetMode="External"/><Relationship Id="rId11" Type="http://schemas.openxmlformats.org/officeDocument/2006/relationships/image" Target="../media/image21.emf"/><Relationship Id="rId5" Type="http://schemas.openxmlformats.org/officeDocument/2006/relationships/image" Target="../media/image5.png"/><Relationship Id="rId10" Type="http://schemas.openxmlformats.org/officeDocument/2006/relationships/oleObject" Target="../embeddings/oleObject2.bin"/><Relationship Id="rId4" Type="http://schemas.openxmlformats.org/officeDocument/2006/relationships/image" Target="../media/image12.png"/><Relationship Id="rId9" Type="http://schemas.openxmlformats.org/officeDocument/2006/relationships/image" Target="../media/image20.emf"/></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4.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notesSlide" Target="../notesSlides/notesSlide35.xml"/><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hyperlink" Target="https://www.lionsclubs.org/fr/v2/resource/download/121082261%20" TargetMode="External"/><Relationship Id="rId5"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hyperlink" Target="https://lionsclubsinternational.myshopify.com/collections/leos" TargetMode="External"/><Relationship Id="rId13" Type="http://schemas.openxmlformats.org/officeDocument/2006/relationships/hyperlink" Target="https://www.lionsclubs.org/fr/resources-for-members/resource-center/leo-awards-and-recognitions" TargetMode="External"/><Relationship Id="rId3" Type="http://schemas.openxmlformats.org/officeDocument/2006/relationships/image" Target="../media/image12.png"/><Relationship Id="rId7" Type="http://schemas.openxmlformats.org/officeDocument/2006/relationships/hyperlink" Target="https://www.lionsclubs.org/fr/v2/resource/download/79868261%20" TargetMode="External"/><Relationship Id="rId12" Type="http://schemas.openxmlformats.org/officeDocument/2006/relationships/hyperlink" Target="https://www.lionsclubs.org/fr/resources-for-members/lions-events-calendar"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www.lionsclubs.org/fr/discover-our-clubs/about-leos" TargetMode="External"/><Relationship Id="rId11" Type="http://schemas.openxmlformats.org/officeDocument/2006/relationships/hyperlink" Target="https://www.lionsclubs.org/fr/start-our-approach/grant-types/leo-grants" TargetMode="External"/><Relationship Id="rId5" Type="http://schemas.openxmlformats.org/officeDocument/2006/relationships/image" Target="../media/image5.png"/><Relationship Id="rId10" Type="http://schemas.openxmlformats.org/officeDocument/2006/relationships/hyperlink" Target="https://www.lionsclubs.org/fr/learn" TargetMode="External"/><Relationship Id="rId4" Type="http://schemas.openxmlformats.org/officeDocument/2006/relationships/image" Target="../media/image4.png"/><Relationship Id="rId9" Type="http://schemas.openxmlformats.org/officeDocument/2006/relationships/hyperlink" Target="https://www.facebook.com/leoclub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www.lionsclubs.org/fr/leo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hyperlink" Target="mailto:leo@lionsclubs.org"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lionsclubsinternational.myshopify.com/collections/leos" TargetMode="External"/><Relationship Id="rId7"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mailto:leo@lionsclubs.org" TargetMode="External"/><Relationship Id="rId5" Type="http://schemas.openxmlformats.org/officeDocument/2006/relationships/image" Target="../media/image43.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hyperlink" Target="http://www.facebook.com/leoclub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hyperlink" Target="https://www.lionsclubs.org/fr/discover-our-clubs/about-leos/leo-club-advisory-panel" TargetMode="Externa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hyperlink" Target="https://www.lionsclubs.org/fr/lear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57.xml"/><Relationship Id="rId7" Type="http://schemas.openxmlformats.org/officeDocument/2006/relationships/hyperlink" Target="https://www.lionsclubs.org/fr/resources-for-members/resource-center/leo-awards-and-recognitions" TargetMode="Externa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49.emf"/></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hyperlink" Target="https://cdn2.webdamdb.com/md_ofu7hAmSW0p3.jpg.pdf?v=1"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hyperlink" Target="https://www.lionsclubs.org/fr/resources-for-members/resource-center/leo-lion-progra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60.emf"/><Relationship Id="rId4" Type="http://schemas.openxmlformats.org/officeDocument/2006/relationships/hyperlink" Target="https://www.lionsclubs.org/fr/resources-for-members/resource-center/leo-lion-progra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s://cdn2.webdamdb.com/md_Uy5fqQqmmi49.jpg.pdf?v=1" TargetMode="External"/><Relationship Id="rId4" Type="http://schemas.openxmlformats.org/officeDocument/2006/relationships/hyperlink" Target="https://cdn2.webdamdb.com/md_2EGiDl3FXO17.jpg.pdf"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hyperlink" Target="https://www.flickr.com/photos/93591348@N03/13448653495"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hyperlink" Target="https://cdn2.webdamdb.com/md_oSLfSFn9zlh4.jpg.pdf?v=1" TargetMode="Externa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51.png"/><Relationship Id="rId4" Type="http://schemas.openxmlformats.org/officeDocument/2006/relationships/hyperlink" Target="https://cdn2.webdamdb.com/md_McWHvYOsxPd9.jpg.pdf?v=1"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67.emf"/><Relationship Id="rId4" Type="http://schemas.openxmlformats.org/officeDocument/2006/relationships/hyperlink" Target="https://www.lionsclubs.org/fr/resources-for-members/resource-center/campus-lions-club"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s://www.lionsclubs.org/fr/resources-for-members/resource-center/specialty-clubs-program" TargetMode="External"/><Relationship Id="rId4" Type="http://schemas.openxmlformats.org/officeDocument/2006/relationships/hyperlink" Target="https://www.lionsclubs.org/fr/resources-for-members/resource-center/club-branch"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hyperlink" Target="https://cdn2.webdamdb.com/md_Ef0qs7ccZva896m7.jpg.pdf?v=1"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cdn2.webdamdb.com/md_2IpxJgJUjU40.jpg.pdf?v=1"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72.tmp"/><Relationship Id="rId5" Type="http://schemas.openxmlformats.org/officeDocument/2006/relationships/image" Target="../media/image51.png"/><Relationship Id="rId4" Type="http://schemas.openxmlformats.org/officeDocument/2006/relationships/hyperlink" Target="https://www.lionsclubs.org/fr/resources-for-members/resource-center/young-lions"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https://www.lionsclubs.org/fr/v2/resource/download/100597788%20" TargetMode="External"/><Relationship Id="rId5" Type="http://schemas.openxmlformats.org/officeDocument/2006/relationships/hyperlink" Target="https://www.lionsclubs.org/fr/resources-for-members/resource-center/leo-lion-program" TargetMode="External"/><Relationship Id="rId4" Type="http://schemas.openxmlformats.org/officeDocument/2006/relationships/image" Target="../media/image74.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fr-FR" sz="4000" b="1" dirty="0">
                <a:solidFill>
                  <a:srgbClr val="55565A"/>
                </a:solidFill>
                <a:latin typeface="Arial Black" panose="020B0604020202020204" pitchFamily="34" charset="0"/>
                <a:cs typeface="Arial" panose="020B0604020202020204" pitchFamily="34" charset="0"/>
              </a:rPr>
              <a:t>Orientation et formation de conseiller de Leo club</a:t>
            </a:r>
          </a:p>
          <a:p>
            <a:r>
              <a:rPr lang="fr-FR" sz="2800" dirty="0">
                <a:solidFill>
                  <a:srgbClr val="00AC69"/>
                </a:solidFill>
                <a:latin typeface="Arial" panose="020B0604020202020204" pitchFamily="34" charset="0"/>
                <a:cs typeface="Arial" panose="020B0604020202020204" pitchFamily="34" charset="0"/>
              </a:rPr>
              <a:t>LIONS CLUBS INTERNATIONAL</a:t>
            </a: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6BBCAB-BED4-E74A-A953-6B4C978A6B7E}"/>
              </a:ext>
            </a:extLst>
          </p:cNvPr>
          <p:cNvPicPr>
            <a:picLocks noChangeAspect="1"/>
          </p:cNvPicPr>
          <p:nvPr/>
        </p:nvPicPr>
        <p:blipFill rotWithShape="1">
          <a:blip r:embed="rId3"/>
          <a:srcRect l="28541" t="162" r="25425" b="-162"/>
          <a:stretch/>
        </p:blipFill>
        <p:spPr>
          <a:xfrm>
            <a:off x="-1" y="11102"/>
            <a:ext cx="4724399" cy="6839266"/>
          </a:xfrm>
          <a:prstGeom prst="rect">
            <a:avLst/>
          </a:prstGeom>
        </p:spPr>
      </p:pic>
      <p:sp>
        <p:nvSpPr>
          <p:cNvPr id="35" name="Background - Solid">
            <a:extLst>
              <a:ext uri="{FF2B5EF4-FFF2-40B4-BE49-F238E27FC236}">
                <a16:creationId xmlns:a16="http://schemas.microsoft.com/office/drawing/2014/main" id="{41C1D83A-F4A2-774F-8E54-C1FAE3EFE604}"/>
              </a:ext>
            </a:extLst>
          </p:cNvPr>
          <p:cNvSpPr/>
          <p:nvPr/>
        </p:nvSpPr>
        <p:spPr>
          <a:xfrm>
            <a:off x="4724400" y="17771"/>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4"/>
          <a:srcRect l="68604" t="4387" r="-7305" b="37925"/>
          <a:stretch/>
        </p:blipFill>
        <p:spPr>
          <a:xfrm rot="10800000">
            <a:off x="10508066" y="7632"/>
            <a:ext cx="1683934" cy="3765146"/>
          </a:xfrm>
          <a:prstGeom prst="rect">
            <a:avLst/>
          </a:prstGeom>
        </p:spPr>
      </p:pic>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10</a:t>
            </a:fld>
            <a:endParaRPr lang="en-US" sz="1000">
              <a:solidFill>
                <a:schemeClr val="bg1"/>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5"/>
          <a:srcRect l="15744" b="4901"/>
          <a:stretch/>
        </p:blipFill>
        <p:spPr>
          <a:xfrm rot="10800000" flipH="1">
            <a:off x="0" y="7632"/>
            <a:ext cx="991893" cy="1679305"/>
          </a:xfrm>
          <a:prstGeom prst="rect">
            <a:avLst/>
          </a:prstGeom>
        </p:spPr>
      </p:pic>
      <p:sp>
        <p:nvSpPr>
          <p:cNvPr id="11" name="TextBox 10">
            <a:extLst>
              <a:ext uri="{FF2B5EF4-FFF2-40B4-BE49-F238E27FC236}">
                <a16:creationId xmlns:a16="http://schemas.microsoft.com/office/drawing/2014/main" id="{8F6C09F4-01B5-4E2C-9253-481D8E1A3E0A}"/>
              </a:ext>
            </a:extLst>
          </p:cNvPr>
          <p:cNvSpPr txBox="1"/>
          <p:nvPr/>
        </p:nvSpPr>
        <p:spPr>
          <a:xfrm>
            <a:off x="5270753" y="1149045"/>
            <a:ext cx="6374893" cy="5232202"/>
          </a:xfrm>
          <a:prstGeom prst="rect">
            <a:avLst/>
          </a:prstGeom>
          <a:noFill/>
        </p:spPr>
        <p:txBody>
          <a:bodyPr wrap="square">
            <a:spAutoFit/>
          </a:bodyPr>
          <a:lstStyle/>
          <a:p>
            <a:pPr>
              <a:spcAft>
                <a:spcPts val="600"/>
              </a:spcAft>
            </a:pPr>
            <a:r>
              <a:rPr lang="fr-FR" sz="3200" b="1">
                <a:solidFill>
                  <a:schemeClr val="bg1"/>
                </a:solidFill>
                <a:latin typeface="Arial" panose="020B0604020202020204" pitchFamily="34" charset="0"/>
                <a:cs typeface="Arial" panose="020B0604020202020204" pitchFamily="34" charset="0"/>
              </a:rPr>
              <a:t>Bienfaits du parrainage pour un Lions club</a:t>
            </a:r>
          </a:p>
          <a:p>
            <a:pPr marL="342900" indent="-342900">
              <a:spcAft>
                <a:spcPts val="600"/>
              </a:spcAft>
              <a:buFont typeface="Arial" panose="020B0604020202020204" pitchFamily="34" charset="0"/>
              <a:buChar char="•"/>
            </a:pPr>
            <a:r>
              <a:rPr lang="fr-FR" sz="2400">
                <a:solidFill>
                  <a:schemeClr val="bg1"/>
                </a:solidFill>
                <a:latin typeface="Arial" panose="020B0604020202020204" pitchFamily="34" charset="0"/>
                <a:cs typeface="Arial" panose="020B0604020202020204" pitchFamily="34" charset="0"/>
              </a:rPr>
              <a:t>Source de motivation pour les Lions de votre club</a:t>
            </a:r>
          </a:p>
          <a:p>
            <a:pPr marL="342900" indent="-342900">
              <a:spcAft>
                <a:spcPts val="600"/>
              </a:spcAft>
              <a:buFont typeface="Arial" panose="020B0604020202020204" pitchFamily="34" charset="0"/>
              <a:buChar char="•"/>
            </a:pPr>
            <a:r>
              <a:rPr lang="fr-FR" sz="2400">
                <a:solidFill>
                  <a:schemeClr val="bg1"/>
                </a:solidFill>
                <a:latin typeface="Arial" panose="020B0604020202020204" pitchFamily="34" charset="0"/>
                <a:cs typeface="Arial" panose="020B0604020202020204" pitchFamily="34" charset="0"/>
              </a:rPr>
              <a:t>Information des Lions sur les nouvelles tendances et besoins au sein de la collectivité</a:t>
            </a:r>
          </a:p>
          <a:p>
            <a:pPr marL="342900" indent="-342900">
              <a:spcAft>
                <a:spcPts val="600"/>
              </a:spcAft>
              <a:buFont typeface="Arial" panose="020B0604020202020204" pitchFamily="34" charset="0"/>
              <a:buChar char="•"/>
            </a:pPr>
            <a:r>
              <a:rPr lang="fr-FR" sz="2400">
                <a:solidFill>
                  <a:schemeClr val="bg1"/>
                </a:solidFill>
                <a:latin typeface="Arial" panose="020B0604020202020204" pitchFamily="34" charset="0"/>
                <a:cs typeface="Arial" panose="020B0604020202020204" pitchFamily="34" charset="0"/>
              </a:rPr>
              <a:t>Hausse de la visibilité du Lions club dans la collectivité</a:t>
            </a:r>
          </a:p>
          <a:p>
            <a:pPr marL="342900" indent="-342900">
              <a:spcAft>
                <a:spcPts val="600"/>
              </a:spcAft>
              <a:buFont typeface="Arial" panose="020B0604020202020204" pitchFamily="34" charset="0"/>
              <a:buChar char="•"/>
            </a:pPr>
            <a:r>
              <a:rPr lang="fr-FR" sz="2400">
                <a:solidFill>
                  <a:schemeClr val="bg1"/>
                </a:solidFill>
                <a:latin typeface="Arial" panose="020B0604020202020204" pitchFamily="34" charset="0"/>
                <a:cs typeface="Arial" panose="020B0604020202020204" pitchFamily="34" charset="0"/>
              </a:rPr>
              <a:t>Nouvelles recrues potentielles pour le Lions club parmi les Leos en atteignant l’âge et les membres de leur famille</a:t>
            </a:r>
          </a:p>
          <a:p>
            <a:pPr>
              <a:spcAft>
                <a:spcPts val="600"/>
              </a:spcAft>
            </a:pPr>
            <a:endParaRPr lang="en-US" sz="2400" kern="0" dirty="0">
              <a:solidFill>
                <a:srgbClr val="55565A"/>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2400" kern="0" dirty="0">
              <a:solidFill>
                <a:srgbClr val="55565A"/>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F0A4A53-AA7C-1543-94B0-66EC92BE9D17}"/>
              </a:ext>
            </a:extLst>
          </p:cNvPr>
          <p:cNvPicPr>
            <a:picLocks noChangeAspect="1"/>
          </p:cNvPicPr>
          <p:nvPr/>
        </p:nvPicPr>
        <p:blipFill>
          <a:blip r:embed="rId6"/>
          <a:stretch>
            <a:fillRect/>
          </a:stretch>
        </p:blipFill>
        <p:spPr>
          <a:xfrm>
            <a:off x="4073182" y="5737256"/>
            <a:ext cx="1326937" cy="663469"/>
          </a:xfrm>
          <a:prstGeom prst="rect">
            <a:avLst/>
          </a:prstGeom>
        </p:spPr>
      </p:pic>
    </p:spTree>
    <p:extLst>
      <p:ext uri="{BB962C8B-B14F-4D97-AF65-F5344CB8AC3E}">
        <p14:creationId xmlns:p14="http://schemas.microsoft.com/office/powerpoint/2010/main" val="2725320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0"/>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0"/>
            <a:ext cx="1683934" cy="3765146"/>
          </a:xfrm>
          <a:prstGeom prst="rect">
            <a:avLst/>
          </a:prstGeom>
        </p:spPr>
      </p:pic>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11</a:t>
            </a:fld>
            <a:endParaRPr lang="en-US" sz="100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2155307" y="927257"/>
            <a:ext cx="902099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a:solidFill>
                  <a:srgbClr val="55565A"/>
                </a:solidFill>
              </a:rPr>
              <a:t>Organigramme de Leo club </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graphicFrame>
        <p:nvGraphicFramePr>
          <p:cNvPr id="4" name="Diagram 3">
            <a:extLst>
              <a:ext uri="{FF2B5EF4-FFF2-40B4-BE49-F238E27FC236}">
                <a16:creationId xmlns:a16="http://schemas.microsoft.com/office/drawing/2014/main" id="{E392A8A8-D904-F748-8D18-47BA2E31531B}"/>
              </a:ext>
            </a:extLst>
          </p:cNvPr>
          <p:cNvGraphicFramePr/>
          <p:nvPr>
            <p:extLst>
              <p:ext uri="{D42A27DB-BD31-4B8C-83A1-F6EECF244321}">
                <p14:modId xmlns:p14="http://schemas.microsoft.com/office/powerpoint/2010/main" val="1984818021"/>
              </p:ext>
            </p:extLst>
          </p:nvPr>
        </p:nvGraphicFramePr>
        <p:xfrm>
          <a:off x="715810" y="338911"/>
          <a:ext cx="10760380" cy="71735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a:extLst>
              <a:ext uri="{FF2B5EF4-FFF2-40B4-BE49-F238E27FC236}">
                <a16:creationId xmlns:a16="http://schemas.microsoft.com/office/drawing/2014/main" id="{EBBE438B-578A-9F4E-A64F-69BC77CF2110}"/>
              </a:ext>
            </a:extLst>
          </p:cNvPr>
          <p:cNvPicPr>
            <a:picLocks noChangeAspect="1"/>
          </p:cNvPicPr>
          <p:nvPr/>
        </p:nvPicPr>
        <p:blipFill>
          <a:blip r:embed="rId10"/>
          <a:stretch>
            <a:fillRect/>
          </a:stretch>
        </p:blipFill>
        <p:spPr>
          <a:xfrm>
            <a:off x="597101" y="436785"/>
            <a:ext cx="1558206" cy="1558206"/>
          </a:xfrm>
          <a:prstGeom prst="rect">
            <a:avLst/>
          </a:prstGeom>
        </p:spPr>
      </p:pic>
    </p:spTree>
    <p:extLst>
      <p:ext uri="{BB962C8B-B14F-4D97-AF65-F5344CB8AC3E}">
        <p14:creationId xmlns:p14="http://schemas.microsoft.com/office/powerpoint/2010/main" val="1865441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48FF1701-0946-F143-9751-EB1504B9767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BA60DFF-EABE-3341-99EA-342D507EC251}"/>
              </a:ext>
            </a:extLst>
          </p:cNvPr>
          <p:cNvPicPr>
            <a:picLocks noChangeAspect="1"/>
          </p:cNvPicPr>
          <p:nvPr/>
        </p:nvPicPr>
        <p:blipFill rotWithShape="1">
          <a:blip r:embed="rId3"/>
          <a:srcRect l="16488" t="6778" r="50870" b="51086"/>
          <a:stretch/>
        </p:blipFill>
        <p:spPr>
          <a:xfrm>
            <a:off x="4061315" y="0"/>
            <a:ext cx="3525051" cy="6858002"/>
          </a:xfrm>
          <a:prstGeom prst="rect">
            <a:avLst/>
          </a:prstGeom>
        </p:spPr>
      </p:pic>
      <p:sp>
        <p:nvSpPr>
          <p:cNvPr id="15" name="Background - Solid">
            <a:extLst>
              <a:ext uri="{FF2B5EF4-FFF2-40B4-BE49-F238E27FC236}">
                <a16:creationId xmlns:a16="http://schemas.microsoft.com/office/drawing/2014/main" id="{EB46604F-2465-E243-832D-6EF9F5DDD4A1}"/>
              </a:ext>
            </a:extLst>
          </p:cNvPr>
          <p:cNvSpPr/>
          <p:nvPr/>
        </p:nvSpPr>
        <p:spPr>
          <a:xfrm>
            <a:off x="7586366" y="-2"/>
            <a:ext cx="4605635" cy="6858002"/>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1" name="TextBox 10"/>
          <p:cNvSpPr txBox="1"/>
          <p:nvPr/>
        </p:nvSpPr>
        <p:spPr>
          <a:xfrm>
            <a:off x="6942667" y="4142805"/>
            <a:ext cx="4706660" cy="1631216"/>
          </a:xfrm>
          <a:prstGeom prst="rect">
            <a:avLst/>
          </a:prstGeom>
          <a:noFill/>
        </p:spPr>
        <p:txBody>
          <a:bodyPr wrap="square" lIns="91440" tIns="45720" rIns="91440" bIns="45720" rtlCol="0" anchor="t">
            <a:spAutoFit/>
          </a:bodyPr>
          <a:lstStyle/>
          <a:p>
            <a:pPr algn="ctr"/>
            <a:r>
              <a:rPr lang="fr-FR" sz="2200" b="1">
                <a:solidFill>
                  <a:schemeClr val="bg1"/>
                </a:solidFill>
                <a:latin typeface="Arial" panose="020B0604020202020204" pitchFamily="34" charset="0"/>
                <a:ea typeface="Arial" charset="0"/>
                <a:cs typeface="Arial" panose="020B0604020202020204" pitchFamily="34" charset="0"/>
              </a:rPr>
              <a:t>Leos Omega : 18-30 ans</a:t>
            </a:r>
          </a:p>
          <a:p>
            <a:pPr algn="ctr"/>
            <a:r>
              <a:rPr lang="fr-FR">
                <a:solidFill>
                  <a:schemeClr val="bg1"/>
                </a:solidFill>
                <a:latin typeface="Arial"/>
                <a:ea typeface="Arial" charset="0"/>
                <a:cs typeface="Arial"/>
              </a:rPr>
              <a:t>Mission : développement personnel et professionnel, et action à impact positif et direct sur la collectivité</a:t>
            </a:r>
          </a:p>
          <a:p>
            <a:pPr algn="ctr"/>
            <a:endParaRPr lang="en-US" sz="2400" dirty="0">
              <a:solidFill>
                <a:schemeClr val="bg1"/>
              </a:solidFill>
              <a:latin typeface="Arial"/>
              <a:ea typeface="Arial" charset="0"/>
              <a:cs typeface="Arial"/>
            </a:endParaRPr>
          </a:p>
        </p:txBody>
      </p:sp>
      <p:sp>
        <p:nvSpPr>
          <p:cNvPr id="23" name="Page Number - White">
            <a:extLst>
              <a:ext uri="{FF2B5EF4-FFF2-40B4-BE49-F238E27FC236}">
                <a16:creationId xmlns:a16="http://schemas.microsoft.com/office/drawing/2014/main" id="{09835167-AA6D-3548-84BA-DC61391D742F}"/>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12</a:t>
            </a:fld>
            <a:endParaRPr lang="en-US" sz="100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D978FF46-4E0E-8F4C-8E7E-CA4871ACCE86}"/>
              </a:ext>
            </a:extLst>
          </p:cNvPr>
          <p:cNvPicPr>
            <a:picLocks noChangeAspect="1"/>
          </p:cNvPicPr>
          <p:nvPr/>
        </p:nvPicPr>
        <p:blipFill rotWithShape="1">
          <a:blip r:embed="rId4"/>
          <a:srcRect l="15744" b="4901"/>
          <a:stretch/>
        </p:blipFill>
        <p:spPr>
          <a:xfrm rot="10800000" flipH="1" flipV="1">
            <a:off x="1" y="5178695"/>
            <a:ext cx="991893" cy="1679305"/>
          </a:xfrm>
          <a:prstGeom prst="rect">
            <a:avLst/>
          </a:prstGeom>
        </p:spPr>
      </p:pic>
      <p:pic>
        <p:nvPicPr>
          <p:cNvPr id="17" name="Picture 16">
            <a:extLst>
              <a:ext uri="{FF2B5EF4-FFF2-40B4-BE49-F238E27FC236}">
                <a16:creationId xmlns:a16="http://schemas.microsoft.com/office/drawing/2014/main" id="{DCB2DEBB-178C-114F-82D6-0370FE2C1BD9}"/>
              </a:ext>
            </a:extLst>
          </p:cNvPr>
          <p:cNvPicPr>
            <a:picLocks noChangeAspect="1"/>
          </p:cNvPicPr>
          <p:nvPr/>
        </p:nvPicPr>
        <p:blipFill rotWithShape="1">
          <a:blip r:embed="rId5"/>
          <a:srcRect l="8882" t="39439" r="65220" b="6057"/>
          <a:stretch/>
        </p:blipFill>
        <p:spPr>
          <a:xfrm flipV="1">
            <a:off x="10873688" y="-2"/>
            <a:ext cx="1326938" cy="4188974"/>
          </a:xfrm>
          <a:prstGeom prst="rect">
            <a:avLst/>
          </a:prstGeom>
        </p:spPr>
      </p:pic>
      <p:sp>
        <p:nvSpPr>
          <p:cNvPr id="20" name="TextBox 19">
            <a:extLst>
              <a:ext uri="{FF2B5EF4-FFF2-40B4-BE49-F238E27FC236}">
                <a16:creationId xmlns:a16="http://schemas.microsoft.com/office/drawing/2014/main" id="{987D9063-00A4-4349-9BC7-13D16BB4597C}"/>
              </a:ext>
            </a:extLst>
          </p:cNvPr>
          <p:cNvSpPr txBox="1"/>
          <p:nvPr/>
        </p:nvSpPr>
        <p:spPr>
          <a:xfrm>
            <a:off x="617309" y="4188972"/>
            <a:ext cx="4534318" cy="1661993"/>
          </a:xfrm>
          <a:prstGeom prst="rect">
            <a:avLst/>
          </a:prstGeom>
          <a:noFill/>
        </p:spPr>
        <p:txBody>
          <a:bodyPr wrap="square" rtlCol="0">
            <a:spAutoFit/>
          </a:bodyPr>
          <a:lstStyle/>
          <a:p>
            <a:pPr algn="ctr"/>
            <a:r>
              <a:rPr lang="fr-FR" sz="2200" b="1">
                <a:solidFill>
                  <a:srgbClr val="55565A"/>
                </a:solidFill>
                <a:latin typeface="Arial" panose="020B0604020202020204" pitchFamily="34" charset="0"/>
                <a:ea typeface="Arial" charset="0"/>
                <a:cs typeface="Arial" panose="020B0604020202020204" pitchFamily="34" charset="0"/>
              </a:rPr>
              <a:t>Leos Alpha : 12-18 ans</a:t>
            </a:r>
          </a:p>
          <a:p>
            <a:pPr algn="ctr"/>
            <a:r>
              <a:rPr lang="fr-FR">
                <a:solidFill>
                  <a:srgbClr val="55565A"/>
                </a:solidFill>
                <a:latin typeface="Arial" panose="020B0604020202020204" pitchFamily="34" charset="0"/>
                <a:ea typeface="Arial" charset="0"/>
                <a:cs typeface="Arial" panose="020B0604020202020204" pitchFamily="34" charset="0"/>
              </a:rPr>
              <a:t>Mission : service à la collectivité, leadership et responsabilité</a:t>
            </a:r>
          </a:p>
          <a:p>
            <a:pPr algn="ctr"/>
            <a:endParaRPr lang="en-US" sz="2400" dirty="0">
              <a:solidFill>
                <a:srgbClr val="55565A"/>
              </a:solidFill>
              <a:latin typeface="Arial" panose="020B0604020202020204" pitchFamily="34" charset="0"/>
              <a:ea typeface="Arial"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1CD1FA61-5E6F-488F-913F-ED5B27E99009}"/>
              </a:ext>
            </a:extLst>
          </p:cNvPr>
          <p:cNvPicPr>
            <a:picLocks noChangeAspect="1"/>
          </p:cNvPicPr>
          <p:nvPr/>
        </p:nvPicPr>
        <p:blipFill>
          <a:blip r:embed="rId6"/>
          <a:stretch>
            <a:fillRect/>
          </a:stretch>
        </p:blipFill>
        <p:spPr>
          <a:xfrm>
            <a:off x="1142135" y="936885"/>
            <a:ext cx="3205920" cy="3205920"/>
          </a:xfrm>
          <a:prstGeom prst="rect">
            <a:avLst/>
          </a:prstGeom>
        </p:spPr>
      </p:pic>
      <p:pic>
        <p:nvPicPr>
          <p:cNvPr id="5" name="Picture 4">
            <a:extLst>
              <a:ext uri="{FF2B5EF4-FFF2-40B4-BE49-F238E27FC236}">
                <a16:creationId xmlns:a16="http://schemas.microsoft.com/office/drawing/2014/main" id="{DD437DB4-9576-4281-9A12-5662CD651397}"/>
              </a:ext>
            </a:extLst>
          </p:cNvPr>
          <p:cNvPicPr>
            <a:picLocks noChangeAspect="1"/>
          </p:cNvPicPr>
          <p:nvPr/>
        </p:nvPicPr>
        <p:blipFill>
          <a:blip r:embed="rId7"/>
          <a:srcRect/>
          <a:stretch/>
        </p:blipFill>
        <p:spPr>
          <a:xfrm>
            <a:off x="7523343" y="848307"/>
            <a:ext cx="3205921" cy="3205921"/>
          </a:xfrm>
          <a:prstGeom prst="rect">
            <a:avLst/>
          </a:prstGeom>
        </p:spPr>
      </p:pic>
      <p:pic>
        <p:nvPicPr>
          <p:cNvPr id="12" name="Picture 11">
            <a:extLst>
              <a:ext uri="{FF2B5EF4-FFF2-40B4-BE49-F238E27FC236}">
                <a16:creationId xmlns:a16="http://schemas.microsoft.com/office/drawing/2014/main" id="{B365B527-70B4-494F-B265-252FF9111400}"/>
              </a:ext>
            </a:extLst>
          </p:cNvPr>
          <p:cNvPicPr>
            <a:picLocks noChangeAspect="1"/>
          </p:cNvPicPr>
          <p:nvPr/>
        </p:nvPicPr>
        <p:blipFill>
          <a:blip r:embed="rId8"/>
          <a:stretch>
            <a:fillRect/>
          </a:stretch>
        </p:blipFill>
        <p:spPr>
          <a:xfrm>
            <a:off x="5279237" y="3390759"/>
            <a:ext cx="1326937" cy="663469"/>
          </a:xfrm>
          <a:prstGeom prst="rect">
            <a:avLst/>
          </a:prstGeom>
        </p:spPr>
      </p:pic>
    </p:spTree>
    <p:extLst>
      <p:ext uri="{BB962C8B-B14F-4D97-AF65-F5344CB8AC3E}">
        <p14:creationId xmlns:p14="http://schemas.microsoft.com/office/powerpoint/2010/main" val="281357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645656" y="1632583"/>
            <a:ext cx="7499277" cy="5005246"/>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gradFill>
            <a:gsLst>
              <a:gs pos="3000">
                <a:schemeClr val="accent1">
                  <a:lumMod val="5000"/>
                  <a:lumOff val="95000"/>
                </a:schemeClr>
              </a:gs>
              <a:gs pos="65000">
                <a:srgbClr val="B3B2B1">
                  <a:alpha val="50000"/>
                </a:srgbClr>
              </a:gs>
              <a:gs pos="95000">
                <a:schemeClr val="accent1">
                  <a:lumMod val="5000"/>
                  <a:lumOff val="95000"/>
                </a:schemeClr>
              </a:gs>
              <a:gs pos="35000">
                <a:srgbClr val="B3B2B1">
                  <a:alpha val="50000"/>
                </a:srgbClr>
              </a:gs>
            </a:gsLst>
            <a:lin ang="5400000" scaled="1"/>
          </a:gradFill>
          <a:ln>
            <a:noFill/>
          </a:ln>
        </p:spPr>
        <p:txBody>
          <a:bodyPr/>
          <a:lstStyle/>
          <a:p>
            <a:endParaRPr lang="en-US"/>
          </a:p>
        </p:txBody>
      </p:sp>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3"/>
          <a:srcRect l="16530" t="2053" r="10928" b="4800"/>
          <a:stretch/>
        </p:blipFill>
        <p:spPr>
          <a:xfrm>
            <a:off x="0" y="4933714"/>
            <a:ext cx="999067" cy="1924286"/>
          </a:xfrm>
          <a:prstGeom prst="rect">
            <a:avLst/>
          </a:prstGeom>
        </p:spPr>
      </p:pic>
      <p:pic>
        <p:nvPicPr>
          <p:cNvPr id="15" name="Picture 14">
            <a:extLst>
              <a:ext uri="{FF2B5EF4-FFF2-40B4-BE49-F238E27FC236}">
                <a16:creationId xmlns:a16="http://schemas.microsoft.com/office/drawing/2014/main" id="{96300D43-FEF1-9D44-AFF4-2D4F569F05BD}"/>
              </a:ext>
            </a:extLst>
          </p:cNvPr>
          <p:cNvPicPr>
            <a:picLocks noChangeAspect="1"/>
          </p:cNvPicPr>
          <p:nvPr/>
        </p:nvPicPr>
        <p:blipFill rotWithShape="1">
          <a:blip r:embed="rId4"/>
          <a:srcRect l="15744" b="4901"/>
          <a:stretch/>
        </p:blipFill>
        <p:spPr>
          <a:xfrm rot="10800000">
            <a:off x="11431864" y="1"/>
            <a:ext cx="760135" cy="1286932"/>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a:solidFill>
                <a:srgbClr val="00338D"/>
              </a:solidFill>
            </a:endParaRPr>
          </a:p>
        </p:txBody>
      </p:sp>
      <p:sp>
        <p:nvSpPr>
          <p:cNvPr id="9" name="Headline">
            <a:extLst>
              <a:ext uri="{FF2B5EF4-FFF2-40B4-BE49-F238E27FC236}">
                <a16:creationId xmlns:a16="http://schemas.microsoft.com/office/drawing/2014/main" id="{6640FF03-E64D-4C4E-ADC3-5A677FAC1D1E}"/>
              </a:ext>
            </a:extLst>
          </p:cNvPr>
          <p:cNvSpPr txBox="1">
            <a:spLocks/>
          </p:cNvSpPr>
          <p:nvPr/>
        </p:nvSpPr>
        <p:spPr>
          <a:xfrm>
            <a:off x="2393302" y="87054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55565A"/>
                </a:solidFill>
              </a:rPr>
              <a:t>Les </a:t>
            </a:r>
            <a:r>
              <a:rPr lang="fr-FR" sz="3200">
                <a:solidFill>
                  <a:srgbClr val="55565A"/>
                </a:solidFill>
                <a:latin typeface="Arial" panose="020B0604020202020204" pitchFamily="34" charset="0"/>
                <a:cs typeface="Arial" panose="020B0604020202020204" pitchFamily="34" charset="0"/>
              </a:rPr>
              <a:t>Leos</a:t>
            </a:r>
            <a:r>
              <a:rPr lang="fr-FR" sz="3200">
                <a:solidFill>
                  <a:srgbClr val="55565A"/>
                </a:solidFill>
              </a:rPr>
              <a:t> en bref</a:t>
            </a:r>
          </a:p>
        </p:txBody>
      </p:sp>
      <p:pic>
        <p:nvPicPr>
          <p:cNvPr id="10" name="Picture 9">
            <a:extLst>
              <a:ext uri="{FF2B5EF4-FFF2-40B4-BE49-F238E27FC236}">
                <a16:creationId xmlns:a16="http://schemas.microsoft.com/office/drawing/2014/main" id="{438A0116-1150-C341-B3BA-03A58BB526B1}"/>
              </a:ext>
            </a:extLst>
          </p:cNvPr>
          <p:cNvPicPr>
            <a:picLocks noChangeAspect="1"/>
          </p:cNvPicPr>
          <p:nvPr/>
        </p:nvPicPr>
        <p:blipFill>
          <a:blip r:embed="rId5"/>
          <a:stretch>
            <a:fillRect/>
          </a:stretch>
        </p:blipFill>
        <p:spPr>
          <a:xfrm>
            <a:off x="645656" y="430972"/>
            <a:ext cx="1558206" cy="1558206"/>
          </a:xfrm>
          <a:prstGeom prst="rect">
            <a:avLst/>
          </a:prstGeom>
        </p:spPr>
      </p:pic>
      <p:graphicFrame>
        <p:nvGraphicFramePr>
          <p:cNvPr id="5" name="Diagram 4">
            <a:extLst>
              <a:ext uri="{FF2B5EF4-FFF2-40B4-BE49-F238E27FC236}">
                <a16:creationId xmlns:a16="http://schemas.microsoft.com/office/drawing/2014/main" id="{40CCC617-9A77-5D48-91B0-4D081D53E525}"/>
              </a:ext>
            </a:extLst>
          </p:cNvPr>
          <p:cNvGraphicFramePr/>
          <p:nvPr>
            <p:extLst>
              <p:ext uri="{D42A27DB-BD31-4B8C-83A1-F6EECF244321}">
                <p14:modId xmlns:p14="http://schemas.microsoft.com/office/powerpoint/2010/main" val="2115737078"/>
              </p:ext>
            </p:extLst>
          </p:nvPr>
        </p:nvGraphicFramePr>
        <p:xfrm>
          <a:off x="4034940" y="67384"/>
          <a:ext cx="10888133" cy="65429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70105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3457396" y="2122711"/>
            <a:ext cx="7802164" cy="4558839"/>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3"/>
          <a:srcRect l="16530" t="2053" r="10928" b="4800"/>
          <a:stretch/>
        </p:blipFill>
        <p:spPr>
          <a:xfrm>
            <a:off x="0" y="4933714"/>
            <a:ext cx="999067" cy="1924286"/>
          </a:xfrm>
          <a:prstGeom prst="rect">
            <a:avLst/>
          </a:prstGeom>
        </p:spPr>
      </p:pic>
      <p:pic>
        <p:nvPicPr>
          <p:cNvPr id="15" name="Picture 14">
            <a:extLst>
              <a:ext uri="{FF2B5EF4-FFF2-40B4-BE49-F238E27FC236}">
                <a16:creationId xmlns:a16="http://schemas.microsoft.com/office/drawing/2014/main" id="{96300D43-FEF1-9D44-AFF4-2D4F569F05BD}"/>
              </a:ext>
            </a:extLst>
          </p:cNvPr>
          <p:cNvPicPr>
            <a:picLocks noChangeAspect="1"/>
          </p:cNvPicPr>
          <p:nvPr/>
        </p:nvPicPr>
        <p:blipFill rotWithShape="1">
          <a:blip r:embed="rId4"/>
          <a:srcRect l="15744" b="4901"/>
          <a:stretch/>
        </p:blipFill>
        <p:spPr>
          <a:xfrm rot="10800000">
            <a:off x="11431864" y="1"/>
            <a:ext cx="760135" cy="1286932"/>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sp>
        <p:nvSpPr>
          <p:cNvPr id="20" name="Text Placeholder 18">
            <a:extLst>
              <a:ext uri="{FF2B5EF4-FFF2-40B4-BE49-F238E27FC236}">
                <a16:creationId xmlns:a16="http://schemas.microsoft.com/office/drawing/2014/main" id="{B97DA9D7-0EA5-4B05-A948-11B372C921CE}"/>
              </a:ext>
            </a:extLst>
          </p:cNvPr>
          <p:cNvSpPr txBox="1">
            <a:spLocks/>
          </p:cNvSpPr>
          <p:nvPr/>
        </p:nvSpPr>
        <p:spPr>
          <a:xfrm>
            <a:off x="1772928" y="1309281"/>
            <a:ext cx="6579491" cy="459344"/>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0" dirty="0">
                <a:solidFill>
                  <a:srgbClr val="55565A"/>
                </a:solidFill>
              </a:rPr>
              <a:t>Nombre de clubs par région constitutionnelle</a:t>
            </a:r>
          </a:p>
        </p:txBody>
      </p:sp>
      <p:sp>
        <p:nvSpPr>
          <p:cNvPr id="27" name="Headline">
            <a:extLst>
              <a:ext uri="{FF2B5EF4-FFF2-40B4-BE49-F238E27FC236}">
                <a16:creationId xmlns:a16="http://schemas.microsoft.com/office/drawing/2014/main" id="{EB8A70A5-3D37-034C-A8CC-09818E31A4AA}"/>
              </a:ext>
            </a:extLst>
          </p:cNvPr>
          <p:cNvSpPr txBox="1">
            <a:spLocks/>
          </p:cNvSpPr>
          <p:nvPr/>
        </p:nvSpPr>
        <p:spPr>
          <a:xfrm>
            <a:off x="1778170" y="77588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55565A"/>
                </a:solidFill>
              </a:rPr>
              <a:t>Des </a:t>
            </a:r>
            <a:r>
              <a:rPr lang="fr-FR" sz="3200">
                <a:solidFill>
                  <a:srgbClr val="55565A"/>
                </a:solidFill>
                <a:latin typeface="Arial" panose="020B0604020202020204" pitchFamily="34" charset="0"/>
                <a:cs typeface="Arial" panose="020B0604020202020204" pitchFamily="34" charset="0"/>
              </a:rPr>
              <a:t>Leos</a:t>
            </a:r>
            <a:r>
              <a:rPr lang="fr-FR" sz="3200">
                <a:solidFill>
                  <a:srgbClr val="55565A"/>
                </a:solidFill>
              </a:rPr>
              <a:t> dans le monde entier</a:t>
            </a:r>
          </a:p>
        </p:txBody>
      </p:sp>
      <p:pic>
        <p:nvPicPr>
          <p:cNvPr id="29" name="Picture 28">
            <a:extLst>
              <a:ext uri="{FF2B5EF4-FFF2-40B4-BE49-F238E27FC236}">
                <a16:creationId xmlns:a16="http://schemas.microsoft.com/office/drawing/2014/main" id="{BF34A249-04A3-7949-B494-526DDDD501AE}"/>
              </a:ext>
            </a:extLst>
          </p:cNvPr>
          <p:cNvPicPr>
            <a:picLocks noChangeAspect="1"/>
          </p:cNvPicPr>
          <p:nvPr/>
        </p:nvPicPr>
        <p:blipFill>
          <a:blip r:embed="rId5"/>
          <a:stretch>
            <a:fillRect/>
          </a:stretch>
        </p:blipFill>
        <p:spPr>
          <a:xfrm>
            <a:off x="219964" y="530177"/>
            <a:ext cx="1558206" cy="1558206"/>
          </a:xfrm>
          <a:prstGeom prst="rect">
            <a:avLst/>
          </a:prstGeom>
        </p:spPr>
      </p:pic>
      <p:sp>
        <p:nvSpPr>
          <p:cNvPr id="22" name="TextBox 21">
            <a:extLst>
              <a:ext uri="{FF2B5EF4-FFF2-40B4-BE49-F238E27FC236}">
                <a16:creationId xmlns:a16="http://schemas.microsoft.com/office/drawing/2014/main" id="{ACBFDD81-610B-E94C-A626-9EE167DF8DA0}"/>
              </a:ext>
            </a:extLst>
          </p:cNvPr>
          <p:cNvSpPr txBox="1"/>
          <p:nvPr/>
        </p:nvSpPr>
        <p:spPr>
          <a:xfrm>
            <a:off x="1778181" y="2061075"/>
            <a:ext cx="2667113" cy="4339650"/>
          </a:xfrm>
          <a:prstGeom prst="rect">
            <a:avLst/>
          </a:prstGeom>
          <a:noFill/>
        </p:spPr>
        <p:txBody>
          <a:bodyPr wrap="square" rtlCol="0">
            <a:spAutoFit/>
          </a:bodyPr>
          <a:lstStyle/>
          <a:p>
            <a:r>
              <a:rPr lang="fr-FR" b="1">
                <a:solidFill>
                  <a:srgbClr val="00AC69"/>
                </a:solidFill>
                <a:latin typeface="Arial" panose="020B0604020202020204" pitchFamily="34" charset="0"/>
                <a:cs typeface="Arial" panose="020B0604020202020204" pitchFamily="34" charset="0"/>
              </a:rPr>
              <a:t>Les 10 pays principaux</a:t>
            </a:r>
          </a:p>
          <a:p>
            <a:pPr>
              <a:lnSpc>
                <a:spcPct val="150000"/>
              </a:lnSpc>
            </a:pPr>
            <a:r>
              <a:rPr lang="fr-FR" sz="1600">
                <a:solidFill>
                  <a:srgbClr val="616262"/>
                </a:solidFill>
                <a:latin typeface="Arial" panose="020B0604020202020204" pitchFamily="34" charset="0"/>
                <a:cs typeface="Arial" panose="020B0604020202020204" pitchFamily="34" charset="0"/>
              </a:rPr>
              <a:t>Bangladesh</a:t>
            </a:r>
          </a:p>
          <a:p>
            <a:pPr>
              <a:lnSpc>
                <a:spcPct val="150000"/>
              </a:lnSpc>
            </a:pPr>
            <a:r>
              <a:rPr lang="fr-FR" sz="1600">
                <a:solidFill>
                  <a:srgbClr val="616262"/>
                </a:solidFill>
                <a:latin typeface="Arial" panose="020B0604020202020204" pitchFamily="34" charset="0"/>
                <a:cs typeface="Arial" panose="020B0604020202020204" pitchFamily="34" charset="0"/>
              </a:rPr>
              <a:t>Brésil</a:t>
            </a:r>
          </a:p>
          <a:p>
            <a:pPr>
              <a:lnSpc>
                <a:spcPct val="150000"/>
              </a:lnSpc>
            </a:pPr>
            <a:r>
              <a:rPr lang="fr-FR" sz="1600">
                <a:solidFill>
                  <a:srgbClr val="616262"/>
                </a:solidFill>
                <a:latin typeface="Arial" panose="020B0604020202020204" pitchFamily="34" charset="0"/>
                <a:cs typeface="Arial" panose="020B0604020202020204" pitchFamily="34" charset="0"/>
              </a:rPr>
              <a:t>Allemagne</a:t>
            </a:r>
          </a:p>
          <a:p>
            <a:pPr>
              <a:lnSpc>
                <a:spcPct val="150000"/>
              </a:lnSpc>
            </a:pPr>
            <a:r>
              <a:rPr lang="fr-FR" sz="1600">
                <a:solidFill>
                  <a:srgbClr val="616262"/>
                </a:solidFill>
                <a:latin typeface="Arial" panose="020B0604020202020204" pitchFamily="34" charset="0"/>
                <a:cs typeface="Arial" panose="020B0604020202020204" pitchFamily="34" charset="0"/>
              </a:rPr>
              <a:t>Inde</a:t>
            </a:r>
          </a:p>
          <a:p>
            <a:pPr>
              <a:lnSpc>
                <a:spcPct val="150000"/>
              </a:lnSpc>
            </a:pPr>
            <a:r>
              <a:rPr lang="fr-FR" sz="1600">
                <a:solidFill>
                  <a:srgbClr val="616262"/>
                </a:solidFill>
                <a:latin typeface="Arial" panose="020B0604020202020204" pitchFamily="34" charset="0"/>
                <a:cs typeface="Arial" panose="020B0604020202020204" pitchFamily="34" charset="0"/>
              </a:rPr>
              <a:t>Italie</a:t>
            </a:r>
          </a:p>
          <a:p>
            <a:pPr>
              <a:lnSpc>
                <a:spcPct val="150000"/>
              </a:lnSpc>
            </a:pPr>
            <a:r>
              <a:rPr lang="fr-FR" sz="1600">
                <a:solidFill>
                  <a:srgbClr val="616262"/>
                </a:solidFill>
                <a:latin typeface="Arial" panose="020B0604020202020204" pitchFamily="34" charset="0"/>
                <a:cs typeface="Arial" panose="020B0604020202020204" pitchFamily="34" charset="0"/>
              </a:rPr>
              <a:t>Japon</a:t>
            </a:r>
          </a:p>
          <a:p>
            <a:pPr>
              <a:lnSpc>
                <a:spcPct val="150000"/>
              </a:lnSpc>
            </a:pPr>
            <a:r>
              <a:rPr lang="fr-FR" sz="1600">
                <a:solidFill>
                  <a:srgbClr val="616262"/>
                </a:solidFill>
                <a:latin typeface="Arial" panose="020B0604020202020204" pitchFamily="34" charset="0"/>
                <a:cs typeface="Arial" panose="020B0604020202020204" pitchFamily="34" charset="0"/>
              </a:rPr>
              <a:t>Malaisie</a:t>
            </a:r>
          </a:p>
          <a:p>
            <a:pPr>
              <a:lnSpc>
                <a:spcPct val="150000"/>
              </a:lnSpc>
            </a:pPr>
            <a:r>
              <a:rPr lang="fr-FR" sz="1600">
                <a:solidFill>
                  <a:srgbClr val="616262"/>
                </a:solidFill>
                <a:latin typeface="Arial" panose="020B0604020202020204" pitchFamily="34" charset="0"/>
                <a:cs typeface="Arial" panose="020B0604020202020204" pitchFamily="34" charset="0"/>
              </a:rPr>
              <a:t>Népal</a:t>
            </a:r>
          </a:p>
          <a:p>
            <a:pPr>
              <a:lnSpc>
                <a:spcPct val="150000"/>
              </a:lnSpc>
            </a:pPr>
            <a:r>
              <a:rPr lang="fr-FR" sz="1600">
                <a:solidFill>
                  <a:srgbClr val="616262"/>
                </a:solidFill>
                <a:latin typeface="Arial" panose="020B0604020202020204" pitchFamily="34" charset="0"/>
                <a:cs typeface="Arial" panose="020B0604020202020204" pitchFamily="34" charset="0"/>
              </a:rPr>
              <a:t>Sri Lanka</a:t>
            </a:r>
          </a:p>
          <a:p>
            <a:pPr>
              <a:lnSpc>
                <a:spcPct val="150000"/>
              </a:lnSpc>
            </a:pPr>
            <a:r>
              <a:rPr lang="fr-FR" sz="1600">
                <a:solidFill>
                  <a:srgbClr val="616262"/>
                </a:solidFill>
                <a:latin typeface="Arial" panose="020B0604020202020204" pitchFamily="34" charset="0"/>
                <a:cs typeface="Arial" panose="020B0604020202020204" pitchFamily="34" charset="0"/>
              </a:rPr>
              <a:t>États-Unis</a:t>
            </a:r>
          </a:p>
          <a:p>
            <a:endParaRPr lang="en-US" b="1" dirty="0">
              <a:solidFill>
                <a:srgbClr val="00AC69"/>
              </a:solidFill>
            </a:endParaRPr>
          </a:p>
        </p:txBody>
      </p:sp>
      <p:sp>
        <p:nvSpPr>
          <p:cNvPr id="31" name="Pentagon 30">
            <a:extLst>
              <a:ext uri="{FF2B5EF4-FFF2-40B4-BE49-F238E27FC236}">
                <a16:creationId xmlns:a16="http://schemas.microsoft.com/office/drawing/2014/main" id="{FE9B1761-0083-3F4A-930E-36260F606E3F}"/>
              </a:ext>
            </a:extLst>
          </p:cNvPr>
          <p:cNvSpPr/>
          <p:nvPr/>
        </p:nvSpPr>
        <p:spPr>
          <a:xfrm rot="5400000">
            <a:off x="4673140" y="3479177"/>
            <a:ext cx="978408" cy="484632"/>
          </a:xfrm>
          <a:prstGeom prst="homePlate">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entagon 39">
            <a:extLst>
              <a:ext uri="{FF2B5EF4-FFF2-40B4-BE49-F238E27FC236}">
                <a16:creationId xmlns:a16="http://schemas.microsoft.com/office/drawing/2014/main" id="{CC27CBDC-2A2E-464A-BC92-7328360CEC60}"/>
              </a:ext>
            </a:extLst>
          </p:cNvPr>
          <p:cNvSpPr/>
          <p:nvPr/>
        </p:nvSpPr>
        <p:spPr>
          <a:xfrm rot="5400000">
            <a:off x="4134212" y="2768170"/>
            <a:ext cx="978408" cy="484632"/>
          </a:xfrm>
          <a:prstGeom prst="homePlat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595DDB1-9567-314D-B86B-453BF271EB45}"/>
              </a:ext>
            </a:extLst>
          </p:cNvPr>
          <p:cNvSpPr txBox="1"/>
          <p:nvPr/>
        </p:nvSpPr>
        <p:spPr>
          <a:xfrm>
            <a:off x="4854248" y="3328611"/>
            <a:ext cx="1066800" cy="584775"/>
          </a:xfrm>
          <a:prstGeom prst="rect">
            <a:avLst/>
          </a:prstGeom>
          <a:noFill/>
        </p:spPr>
        <p:txBody>
          <a:bodyPr wrap="square" rtlCol="0">
            <a:spAutoFit/>
          </a:bodyPr>
          <a:lstStyle/>
          <a:p>
            <a:r>
              <a:rPr lang="fr-FR" sz="1600" b="1" dirty="0">
                <a:solidFill>
                  <a:schemeClr val="bg1"/>
                </a:solidFill>
                <a:latin typeface="Arial Narrow" panose="020B0604020202020204" pitchFamily="34" charset="0"/>
                <a:cs typeface="Arial Narrow" panose="020B0604020202020204" pitchFamily="34" charset="0"/>
              </a:rPr>
              <a:t>+ de</a:t>
            </a:r>
            <a:br>
              <a:rPr lang="fr-FR" sz="1600" b="1" dirty="0">
                <a:solidFill>
                  <a:schemeClr val="bg1"/>
                </a:solidFill>
                <a:latin typeface="Arial Narrow" panose="020B0604020202020204" pitchFamily="34" charset="0"/>
                <a:cs typeface="Arial Narrow" panose="020B0604020202020204" pitchFamily="34" charset="0"/>
              </a:rPr>
            </a:br>
            <a:r>
              <a:rPr lang="fr-FR" sz="1600" b="1" dirty="0">
                <a:solidFill>
                  <a:schemeClr val="bg1"/>
                </a:solidFill>
                <a:latin typeface="Arial Narrow" panose="020B0604020202020204" pitchFamily="34" charset="0"/>
                <a:cs typeface="Arial Narrow" panose="020B0604020202020204" pitchFamily="34" charset="0"/>
              </a:rPr>
              <a:t> 1700</a:t>
            </a:r>
          </a:p>
        </p:txBody>
      </p:sp>
      <p:sp>
        <p:nvSpPr>
          <p:cNvPr id="24" name="TextBox 23">
            <a:extLst>
              <a:ext uri="{FF2B5EF4-FFF2-40B4-BE49-F238E27FC236}">
                <a16:creationId xmlns:a16="http://schemas.microsoft.com/office/drawing/2014/main" id="{C8CEC173-478F-BB4E-A4DF-048F5B37A500}"/>
              </a:ext>
            </a:extLst>
          </p:cNvPr>
          <p:cNvSpPr txBox="1"/>
          <p:nvPr/>
        </p:nvSpPr>
        <p:spPr>
          <a:xfrm>
            <a:off x="4391795" y="2568121"/>
            <a:ext cx="1066800" cy="584775"/>
          </a:xfrm>
          <a:prstGeom prst="rect">
            <a:avLst/>
          </a:prstGeom>
          <a:noFill/>
        </p:spPr>
        <p:txBody>
          <a:bodyPr wrap="square" rtlCol="0">
            <a:spAutoFit/>
          </a:bodyPr>
          <a:lstStyle/>
          <a:p>
            <a:r>
              <a:rPr lang="fr-FR" sz="1600" b="1" dirty="0">
                <a:solidFill>
                  <a:schemeClr val="bg1"/>
                </a:solidFill>
                <a:latin typeface="Arial Narrow" panose="020B0604020202020204" pitchFamily="34" charset="0"/>
                <a:cs typeface="Arial Narrow" panose="020B0604020202020204" pitchFamily="34" charset="0"/>
              </a:rPr>
              <a:t>+ de </a:t>
            </a:r>
            <a:br>
              <a:rPr lang="fr-FR" sz="1600" b="1" dirty="0">
                <a:solidFill>
                  <a:schemeClr val="bg1"/>
                </a:solidFill>
                <a:latin typeface="Arial Narrow" panose="020B0604020202020204" pitchFamily="34" charset="0"/>
                <a:cs typeface="Arial Narrow" panose="020B0604020202020204" pitchFamily="34" charset="0"/>
              </a:rPr>
            </a:br>
            <a:r>
              <a:rPr lang="fr-FR" sz="1600" b="1" dirty="0">
                <a:solidFill>
                  <a:schemeClr val="bg1"/>
                </a:solidFill>
                <a:latin typeface="Arial Narrow" panose="020B0604020202020204" pitchFamily="34" charset="0"/>
                <a:cs typeface="Arial Narrow" panose="020B0604020202020204" pitchFamily="34" charset="0"/>
              </a:rPr>
              <a:t>80</a:t>
            </a:r>
          </a:p>
        </p:txBody>
      </p:sp>
      <p:sp>
        <p:nvSpPr>
          <p:cNvPr id="41" name="Pentagon 40">
            <a:extLst>
              <a:ext uri="{FF2B5EF4-FFF2-40B4-BE49-F238E27FC236}">
                <a16:creationId xmlns:a16="http://schemas.microsoft.com/office/drawing/2014/main" id="{D0333843-4501-4942-BC60-0B439645C449}"/>
              </a:ext>
            </a:extLst>
          </p:cNvPr>
          <p:cNvSpPr/>
          <p:nvPr/>
        </p:nvSpPr>
        <p:spPr>
          <a:xfrm rot="5400000">
            <a:off x="5390686" y="4891209"/>
            <a:ext cx="978408" cy="484632"/>
          </a:xfrm>
          <a:prstGeom prst="homePlate">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1B6B85C-4FEF-4D4D-9A0B-1A747081B677}"/>
              </a:ext>
            </a:extLst>
          </p:cNvPr>
          <p:cNvSpPr txBox="1"/>
          <p:nvPr/>
        </p:nvSpPr>
        <p:spPr>
          <a:xfrm>
            <a:off x="5581261" y="4737764"/>
            <a:ext cx="1066800" cy="584775"/>
          </a:xfrm>
          <a:prstGeom prst="rect">
            <a:avLst/>
          </a:prstGeom>
          <a:noFill/>
        </p:spPr>
        <p:txBody>
          <a:bodyPr wrap="square" rtlCol="0">
            <a:spAutoFit/>
          </a:bodyPr>
          <a:lstStyle/>
          <a:p>
            <a:r>
              <a:rPr lang="fr-FR" sz="1600" b="1" dirty="0">
                <a:solidFill>
                  <a:schemeClr val="bg1"/>
                </a:solidFill>
                <a:latin typeface="Arial Narrow" panose="020B0604020202020204" pitchFamily="34" charset="0"/>
                <a:cs typeface="Arial Narrow" panose="020B0604020202020204" pitchFamily="34" charset="0"/>
              </a:rPr>
              <a:t>+ de </a:t>
            </a:r>
            <a:br>
              <a:rPr lang="fr-FR" sz="1600" b="1" dirty="0">
                <a:solidFill>
                  <a:schemeClr val="bg1"/>
                </a:solidFill>
                <a:latin typeface="Arial Narrow" panose="020B0604020202020204" pitchFamily="34" charset="0"/>
                <a:cs typeface="Arial Narrow" panose="020B0604020202020204" pitchFamily="34" charset="0"/>
              </a:rPr>
            </a:br>
            <a:r>
              <a:rPr lang="fr-FR" sz="1600" b="1" dirty="0">
                <a:solidFill>
                  <a:schemeClr val="bg1"/>
                </a:solidFill>
                <a:latin typeface="Arial Narrow" panose="020B0604020202020204" pitchFamily="34" charset="0"/>
                <a:cs typeface="Arial Narrow" panose="020B0604020202020204" pitchFamily="34" charset="0"/>
              </a:rPr>
              <a:t>1100</a:t>
            </a:r>
          </a:p>
        </p:txBody>
      </p:sp>
      <p:sp>
        <p:nvSpPr>
          <p:cNvPr id="43" name="Pentagon 42">
            <a:extLst>
              <a:ext uri="{FF2B5EF4-FFF2-40B4-BE49-F238E27FC236}">
                <a16:creationId xmlns:a16="http://schemas.microsoft.com/office/drawing/2014/main" id="{5542CF5D-12FD-2B48-A066-1BF988C21A1D}"/>
              </a:ext>
            </a:extLst>
          </p:cNvPr>
          <p:cNvSpPr/>
          <p:nvPr/>
        </p:nvSpPr>
        <p:spPr>
          <a:xfrm rot="5400000">
            <a:off x="7070474" y="3160361"/>
            <a:ext cx="978408" cy="484632"/>
          </a:xfrm>
          <a:prstGeom prst="homePlate">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21AB29B-BC64-4F41-A711-05C6B621A8E6}"/>
              </a:ext>
            </a:extLst>
          </p:cNvPr>
          <p:cNvSpPr txBox="1"/>
          <p:nvPr/>
        </p:nvSpPr>
        <p:spPr>
          <a:xfrm>
            <a:off x="7285620" y="2913063"/>
            <a:ext cx="1066800" cy="584775"/>
          </a:xfrm>
          <a:prstGeom prst="rect">
            <a:avLst/>
          </a:prstGeom>
          <a:noFill/>
        </p:spPr>
        <p:txBody>
          <a:bodyPr wrap="square" rtlCol="0">
            <a:spAutoFit/>
          </a:bodyPr>
          <a:lstStyle/>
          <a:p>
            <a:r>
              <a:rPr lang="fr-FR" sz="1600" b="1" dirty="0">
                <a:solidFill>
                  <a:schemeClr val="bg1"/>
                </a:solidFill>
                <a:latin typeface="Arial Narrow" panose="020B0604020202020204" pitchFamily="34" charset="0"/>
                <a:cs typeface="Arial Narrow" panose="020B0604020202020204" pitchFamily="34" charset="0"/>
              </a:rPr>
              <a:t>+ de </a:t>
            </a:r>
            <a:br>
              <a:rPr lang="fr-FR" sz="1600" b="1" dirty="0">
                <a:solidFill>
                  <a:schemeClr val="bg1"/>
                </a:solidFill>
                <a:latin typeface="Arial Narrow" panose="020B0604020202020204" pitchFamily="34" charset="0"/>
                <a:cs typeface="Arial Narrow" panose="020B0604020202020204" pitchFamily="34" charset="0"/>
              </a:rPr>
            </a:br>
            <a:r>
              <a:rPr lang="fr-FR" sz="1600" b="1" dirty="0">
                <a:solidFill>
                  <a:schemeClr val="bg1"/>
                </a:solidFill>
                <a:latin typeface="Arial Narrow" panose="020B0604020202020204" pitchFamily="34" charset="0"/>
                <a:cs typeface="Arial Narrow" panose="020B0604020202020204" pitchFamily="34" charset="0"/>
              </a:rPr>
              <a:t>1100</a:t>
            </a:r>
          </a:p>
        </p:txBody>
      </p:sp>
      <p:sp>
        <p:nvSpPr>
          <p:cNvPr id="46" name="Pentagon 45">
            <a:extLst>
              <a:ext uri="{FF2B5EF4-FFF2-40B4-BE49-F238E27FC236}">
                <a16:creationId xmlns:a16="http://schemas.microsoft.com/office/drawing/2014/main" id="{87786AC0-D848-6F49-BCA3-D608F3C0FFC9}"/>
              </a:ext>
            </a:extLst>
          </p:cNvPr>
          <p:cNvSpPr/>
          <p:nvPr/>
        </p:nvSpPr>
        <p:spPr>
          <a:xfrm rot="5400000">
            <a:off x="7282902" y="4712878"/>
            <a:ext cx="978408" cy="484632"/>
          </a:xfrm>
          <a:prstGeom prst="homePlate">
            <a:avLst/>
          </a:prstGeom>
          <a:solidFill>
            <a:srgbClr val="61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06B566F-80BC-EF49-8C9B-2A9D3CDCC5DF}"/>
              </a:ext>
            </a:extLst>
          </p:cNvPr>
          <p:cNvSpPr txBox="1"/>
          <p:nvPr/>
        </p:nvSpPr>
        <p:spPr>
          <a:xfrm>
            <a:off x="7500189" y="4525650"/>
            <a:ext cx="1066800" cy="584775"/>
          </a:xfrm>
          <a:prstGeom prst="rect">
            <a:avLst/>
          </a:prstGeom>
          <a:noFill/>
        </p:spPr>
        <p:txBody>
          <a:bodyPr wrap="square" rtlCol="0">
            <a:spAutoFit/>
          </a:bodyPr>
          <a:lstStyle/>
          <a:p>
            <a:r>
              <a:rPr lang="fr-FR" sz="1600" b="1" dirty="0">
                <a:solidFill>
                  <a:schemeClr val="bg1"/>
                </a:solidFill>
                <a:latin typeface="Arial Narrow" panose="020B0604020202020204" pitchFamily="34" charset="0"/>
                <a:cs typeface="Arial Narrow" panose="020B0604020202020204" pitchFamily="34" charset="0"/>
              </a:rPr>
              <a:t>+ de </a:t>
            </a:r>
            <a:br>
              <a:rPr lang="fr-FR" sz="1600" b="1" dirty="0">
                <a:solidFill>
                  <a:schemeClr val="bg1"/>
                </a:solidFill>
                <a:latin typeface="Arial Narrow" panose="020B0604020202020204" pitchFamily="34" charset="0"/>
                <a:cs typeface="Arial Narrow" panose="020B0604020202020204" pitchFamily="34" charset="0"/>
              </a:rPr>
            </a:br>
            <a:r>
              <a:rPr lang="fr-FR" sz="1600" b="1" dirty="0">
                <a:solidFill>
                  <a:schemeClr val="bg1"/>
                </a:solidFill>
                <a:latin typeface="Arial Narrow" panose="020B0604020202020204" pitchFamily="34" charset="0"/>
                <a:cs typeface="Arial Narrow" panose="020B0604020202020204" pitchFamily="34" charset="0"/>
              </a:rPr>
              <a:t>500</a:t>
            </a:r>
          </a:p>
        </p:txBody>
      </p:sp>
      <p:sp>
        <p:nvSpPr>
          <p:cNvPr id="48" name="Pentagon 47">
            <a:extLst>
              <a:ext uri="{FF2B5EF4-FFF2-40B4-BE49-F238E27FC236}">
                <a16:creationId xmlns:a16="http://schemas.microsoft.com/office/drawing/2014/main" id="{9861A35F-5D41-2043-8B45-67EF020C2E1A}"/>
              </a:ext>
            </a:extLst>
          </p:cNvPr>
          <p:cNvSpPr/>
          <p:nvPr/>
        </p:nvSpPr>
        <p:spPr>
          <a:xfrm rot="5400000">
            <a:off x="9245959" y="3662487"/>
            <a:ext cx="978408" cy="484632"/>
          </a:xfrm>
          <a:prstGeom prst="homePlate">
            <a:avLst/>
          </a:prstGeom>
          <a:solidFill>
            <a:srgbClr val="61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entagon 53">
            <a:extLst>
              <a:ext uri="{FF2B5EF4-FFF2-40B4-BE49-F238E27FC236}">
                <a16:creationId xmlns:a16="http://schemas.microsoft.com/office/drawing/2014/main" id="{D05BFF2E-5C71-CF45-9E90-77CCF1BB9DA6}"/>
              </a:ext>
            </a:extLst>
          </p:cNvPr>
          <p:cNvSpPr/>
          <p:nvPr/>
        </p:nvSpPr>
        <p:spPr>
          <a:xfrm rot="5400000">
            <a:off x="9903646" y="5164337"/>
            <a:ext cx="978408" cy="484632"/>
          </a:xfrm>
          <a:prstGeom prst="homePlat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entagon 54">
            <a:extLst>
              <a:ext uri="{FF2B5EF4-FFF2-40B4-BE49-F238E27FC236}">
                <a16:creationId xmlns:a16="http://schemas.microsoft.com/office/drawing/2014/main" id="{069C6D35-1D98-9C41-A275-6838F196AD74}"/>
              </a:ext>
            </a:extLst>
          </p:cNvPr>
          <p:cNvSpPr/>
          <p:nvPr/>
        </p:nvSpPr>
        <p:spPr>
          <a:xfrm rot="5400000">
            <a:off x="8524653" y="3874289"/>
            <a:ext cx="978408" cy="484632"/>
          </a:xfrm>
          <a:prstGeom prst="homePlate">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190C7F3-E4E1-5942-A244-1A69C8E31663}"/>
              </a:ext>
            </a:extLst>
          </p:cNvPr>
          <p:cNvSpPr txBox="1"/>
          <p:nvPr/>
        </p:nvSpPr>
        <p:spPr>
          <a:xfrm>
            <a:off x="8701667" y="3727899"/>
            <a:ext cx="1066800" cy="584775"/>
          </a:xfrm>
          <a:prstGeom prst="rect">
            <a:avLst/>
          </a:prstGeom>
          <a:noFill/>
        </p:spPr>
        <p:txBody>
          <a:bodyPr wrap="square" rtlCol="0">
            <a:spAutoFit/>
          </a:bodyPr>
          <a:lstStyle/>
          <a:p>
            <a:r>
              <a:rPr lang="fr-FR" sz="1600" b="1" dirty="0">
                <a:solidFill>
                  <a:schemeClr val="bg1"/>
                </a:solidFill>
                <a:latin typeface="Arial Narrow" panose="020B0604020202020204" pitchFamily="34" charset="0"/>
                <a:cs typeface="Arial Narrow" panose="020B0604020202020204" pitchFamily="34" charset="0"/>
              </a:rPr>
              <a:t>+ de </a:t>
            </a:r>
            <a:br>
              <a:rPr lang="fr-FR" sz="1600" b="1" dirty="0">
                <a:solidFill>
                  <a:schemeClr val="bg1"/>
                </a:solidFill>
                <a:latin typeface="Arial Narrow" panose="020B0604020202020204" pitchFamily="34" charset="0"/>
                <a:cs typeface="Arial Narrow" panose="020B0604020202020204" pitchFamily="34" charset="0"/>
              </a:rPr>
            </a:br>
            <a:r>
              <a:rPr lang="fr-FR" sz="1600" b="1" dirty="0">
                <a:solidFill>
                  <a:schemeClr val="bg1"/>
                </a:solidFill>
                <a:latin typeface="Arial Narrow" panose="020B0604020202020204" pitchFamily="34" charset="0"/>
                <a:cs typeface="Arial Narrow" panose="020B0604020202020204" pitchFamily="34" charset="0"/>
              </a:rPr>
              <a:t>1900</a:t>
            </a:r>
          </a:p>
        </p:txBody>
      </p:sp>
      <p:sp>
        <p:nvSpPr>
          <p:cNvPr id="57" name="TextBox 56">
            <a:extLst>
              <a:ext uri="{FF2B5EF4-FFF2-40B4-BE49-F238E27FC236}">
                <a16:creationId xmlns:a16="http://schemas.microsoft.com/office/drawing/2014/main" id="{782E9731-31D7-6C48-8E48-208BE4F98E15}"/>
              </a:ext>
            </a:extLst>
          </p:cNvPr>
          <p:cNvSpPr txBox="1"/>
          <p:nvPr/>
        </p:nvSpPr>
        <p:spPr>
          <a:xfrm>
            <a:off x="9501572" y="3474989"/>
            <a:ext cx="1066800" cy="584775"/>
          </a:xfrm>
          <a:prstGeom prst="rect">
            <a:avLst/>
          </a:prstGeom>
          <a:noFill/>
        </p:spPr>
        <p:txBody>
          <a:bodyPr wrap="square" rtlCol="0">
            <a:spAutoFit/>
          </a:bodyPr>
          <a:lstStyle/>
          <a:p>
            <a:r>
              <a:rPr lang="fr-FR" sz="1600" b="1" dirty="0">
                <a:solidFill>
                  <a:schemeClr val="bg1"/>
                </a:solidFill>
                <a:latin typeface="Arial Narrow" panose="020B0604020202020204" pitchFamily="34" charset="0"/>
                <a:cs typeface="Arial Narrow" panose="020B0604020202020204" pitchFamily="34" charset="0"/>
              </a:rPr>
              <a:t>+ de </a:t>
            </a:r>
            <a:br>
              <a:rPr lang="fr-FR" sz="1600" b="1" dirty="0">
                <a:solidFill>
                  <a:schemeClr val="bg1"/>
                </a:solidFill>
                <a:latin typeface="Arial Narrow" panose="020B0604020202020204" pitchFamily="34" charset="0"/>
                <a:cs typeface="Arial Narrow" panose="020B0604020202020204" pitchFamily="34" charset="0"/>
              </a:rPr>
            </a:br>
            <a:r>
              <a:rPr lang="fr-FR" sz="1600" b="1" dirty="0">
                <a:solidFill>
                  <a:schemeClr val="bg1"/>
                </a:solidFill>
                <a:latin typeface="Arial Narrow" panose="020B0604020202020204" pitchFamily="34" charset="0"/>
                <a:cs typeface="Arial Narrow" panose="020B0604020202020204" pitchFamily="34" charset="0"/>
              </a:rPr>
              <a:t>700</a:t>
            </a:r>
          </a:p>
        </p:txBody>
      </p:sp>
      <p:sp>
        <p:nvSpPr>
          <p:cNvPr id="58" name="TextBox 57">
            <a:extLst>
              <a:ext uri="{FF2B5EF4-FFF2-40B4-BE49-F238E27FC236}">
                <a16:creationId xmlns:a16="http://schemas.microsoft.com/office/drawing/2014/main" id="{DC16514C-6E19-4A4D-9341-DCB84962DC9F}"/>
              </a:ext>
            </a:extLst>
          </p:cNvPr>
          <p:cNvSpPr txBox="1"/>
          <p:nvPr/>
        </p:nvSpPr>
        <p:spPr>
          <a:xfrm>
            <a:off x="10165538" y="5011649"/>
            <a:ext cx="1066800" cy="584775"/>
          </a:xfrm>
          <a:prstGeom prst="rect">
            <a:avLst/>
          </a:prstGeom>
          <a:noFill/>
        </p:spPr>
        <p:txBody>
          <a:bodyPr wrap="square" rtlCol="0">
            <a:spAutoFit/>
          </a:bodyPr>
          <a:lstStyle/>
          <a:p>
            <a:r>
              <a:rPr lang="fr-FR" sz="1600" b="1" dirty="0">
                <a:solidFill>
                  <a:schemeClr val="bg1"/>
                </a:solidFill>
                <a:latin typeface="Arial Narrow" panose="020B0604020202020204" pitchFamily="34" charset="0"/>
                <a:cs typeface="Arial Narrow" panose="020B0604020202020204" pitchFamily="34" charset="0"/>
              </a:rPr>
              <a:t>+ de </a:t>
            </a:r>
            <a:br>
              <a:rPr lang="fr-FR" sz="1600" b="1" dirty="0">
                <a:solidFill>
                  <a:schemeClr val="bg1"/>
                </a:solidFill>
                <a:latin typeface="Arial Narrow" panose="020B0604020202020204" pitchFamily="34" charset="0"/>
                <a:cs typeface="Arial Narrow" panose="020B0604020202020204" pitchFamily="34" charset="0"/>
              </a:rPr>
            </a:br>
            <a:r>
              <a:rPr lang="fr-FR" sz="1600" b="1" dirty="0">
                <a:solidFill>
                  <a:schemeClr val="bg1"/>
                </a:solidFill>
                <a:latin typeface="Arial Narrow" panose="020B0604020202020204" pitchFamily="34" charset="0"/>
                <a:cs typeface="Arial Narrow" panose="020B0604020202020204" pitchFamily="34" charset="0"/>
              </a:rPr>
              <a:t>200</a:t>
            </a:r>
          </a:p>
        </p:txBody>
      </p:sp>
    </p:spTree>
    <p:extLst>
      <p:ext uri="{BB962C8B-B14F-4D97-AF65-F5344CB8AC3E}">
        <p14:creationId xmlns:p14="http://schemas.microsoft.com/office/powerpoint/2010/main" val="165227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F2CAC243-30AC-CC4A-9F44-042F4E72F565}"/>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1243013" y="431126"/>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a:solidFill>
                  <a:schemeClr val="bg1"/>
                </a:solidFill>
                <a:effectLst>
                  <a:glow>
                    <a:schemeClr val="bg1"/>
                  </a:glow>
                </a:effectLst>
              </a:rPr>
              <a:t>Récapitulatif</a:t>
            </a:r>
          </a:p>
        </p:txBody>
      </p:sp>
      <p:sp>
        <p:nvSpPr>
          <p:cNvPr id="2" name="TextBox 1">
            <a:extLst>
              <a:ext uri="{FF2B5EF4-FFF2-40B4-BE49-F238E27FC236}">
                <a16:creationId xmlns:a16="http://schemas.microsoft.com/office/drawing/2014/main" id="{848F00FF-2D96-479E-85DD-00A894EEB8BB}"/>
              </a:ext>
            </a:extLst>
          </p:cNvPr>
          <p:cNvSpPr txBox="1"/>
          <p:nvPr/>
        </p:nvSpPr>
        <p:spPr>
          <a:xfrm>
            <a:off x="1243013" y="1579407"/>
            <a:ext cx="9551513" cy="4524315"/>
          </a:xfrm>
          <a:prstGeom prst="rect">
            <a:avLst/>
          </a:prstGeom>
          <a:noFill/>
        </p:spPr>
        <p:txBody>
          <a:bodyPr wrap="square" rtlCol="0">
            <a:spAutoFit/>
          </a:bodyPr>
          <a:lstStyle/>
          <a:p>
            <a:r>
              <a:rPr lang="fr-FR" sz="2400">
                <a:solidFill>
                  <a:schemeClr val="bg1"/>
                </a:solidFill>
                <a:latin typeface="Arial" panose="020B0604020202020204" pitchFamily="34" charset="0"/>
                <a:cs typeface="Arial" panose="020B0604020202020204" pitchFamily="34" charset="0"/>
              </a:rPr>
              <a:t>Points importants du module</a:t>
            </a:r>
          </a:p>
          <a:p>
            <a:pPr marL="342900" indent="-342900">
              <a:buFont typeface="Arial" panose="020B0604020202020204" pitchFamily="34" charset="0"/>
              <a:buChar char="•"/>
            </a:pPr>
            <a:r>
              <a:rPr lang="fr-FR" sz="2400">
                <a:solidFill>
                  <a:schemeClr val="bg1"/>
                </a:solidFill>
                <a:latin typeface="Arial" panose="020B0604020202020204" pitchFamily="34" charset="0"/>
                <a:cs typeface="Arial" panose="020B0604020202020204" pitchFamily="34" charset="0"/>
              </a:rPr>
              <a:t>Leo signifie : Leadership, Expérience et Opportunités.</a:t>
            </a:r>
          </a:p>
          <a:p>
            <a:pPr marL="342900" indent="-342900">
              <a:buFont typeface="Arial" panose="020B0604020202020204" pitchFamily="34" charset="0"/>
              <a:buChar char="•"/>
            </a:pPr>
            <a:r>
              <a:rPr lang="fr-FR" sz="2400">
                <a:solidFill>
                  <a:schemeClr val="bg1"/>
                </a:solidFill>
                <a:latin typeface="Arial" panose="020B0604020202020204" pitchFamily="34" charset="0"/>
                <a:cs typeface="Arial" panose="020B0604020202020204" pitchFamily="34" charset="0"/>
              </a:rPr>
              <a:t>Lancer un programme Leo club peut être bénéfique pour un Lions club car les Leos offrent de nouvelles idées, une nouvelle énergie et de nouveaux membres potentiels.</a:t>
            </a:r>
          </a:p>
          <a:p>
            <a:pPr marL="342900" indent="-342900">
              <a:buFont typeface="Arial" panose="020B0604020202020204" pitchFamily="34" charset="0"/>
              <a:buChar char="•"/>
            </a:pPr>
            <a:r>
              <a:rPr lang="fr-FR" sz="2400">
                <a:solidFill>
                  <a:schemeClr val="bg1"/>
                </a:solidFill>
                <a:latin typeface="Arial" panose="020B0604020202020204" pitchFamily="34" charset="0"/>
                <a:cs typeface="Arial" panose="020B0604020202020204" pitchFamily="34" charset="0"/>
              </a:rPr>
              <a:t>Des Leo clubs existent dans le monde entier et comptent des membres âgés de 12 à 18 ans et de 18 à 30 ans.</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fr-FR" sz="2400">
                <a:solidFill>
                  <a:schemeClr val="bg1"/>
                </a:solidFill>
                <a:latin typeface="Arial" panose="020B0604020202020204" pitchFamily="34" charset="0"/>
                <a:cs typeface="Arial" panose="020B0604020202020204" pitchFamily="34" charset="0"/>
              </a:rPr>
              <a:t>Activité de récapitulation</a:t>
            </a:r>
          </a:p>
          <a:p>
            <a:pPr marL="342900" indent="-342900">
              <a:buFont typeface="Arial" panose="020B0604020202020204" pitchFamily="34" charset="0"/>
              <a:buChar char="•"/>
            </a:pPr>
            <a:r>
              <a:rPr lang="fr-FR" sz="2400">
                <a:solidFill>
                  <a:schemeClr val="bg1"/>
                </a:solidFill>
                <a:latin typeface="Arial" panose="020B0604020202020204" pitchFamily="34" charset="0"/>
                <a:cs typeface="Arial" panose="020B0604020202020204" pitchFamily="34" charset="0"/>
              </a:rPr>
              <a:t>Réfléchissez à diverses activités qu'un Lions club peut faire avec un Leo club pour l’accueillir dans la famille Lions. Si le Leo club existe déjà, quels sont des moyens de présenter à nouveau les Leos aux Lions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C8F5439-0712-D946-8782-840FA54744A6}"/>
              </a:ext>
            </a:extLst>
          </p:cNvPr>
          <p:cNvPicPr>
            <a:picLocks noChangeAspect="1"/>
          </p:cNvPicPr>
          <p:nvPr/>
        </p:nvPicPr>
        <p:blipFill>
          <a:blip r:embed="rId4"/>
          <a:stretch>
            <a:fillRect/>
          </a:stretch>
        </p:blipFill>
        <p:spPr>
          <a:xfrm>
            <a:off x="3895551" y="527294"/>
            <a:ext cx="1326937" cy="663469"/>
          </a:xfrm>
          <a:prstGeom prst="rect">
            <a:avLst/>
          </a:prstGeom>
        </p:spPr>
      </p:pic>
    </p:spTree>
    <p:extLst>
      <p:ext uri="{BB962C8B-B14F-4D97-AF65-F5344CB8AC3E}">
        <p14:creationId xmlns:p14="http://schemas.microsoft.com/office/powerpoint/2010/main" val="487858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r-FR" sz="6000">
                <a:latin typeface="Arial Black" panose="020B0604020202020204" pitchFamily="34" charset="0"/>
                <a:cs typeface="Arial Black" panose="020B0604020202020204" pitchFamily="34" charset="0"/>
              </a:rPr>
              <a:t>Module 2</a:t>
            </a:r>
          </a:p>
          <a:p>
            <a:pPr>
              <a:spcBef>
                <a:spcPts val="0"/>
              </a:spcBef>
            </a:pPr>
            <a:r>
              <a:rPr lang="fr-FR" sz="4000" b="0"/>
              <a:t>Rôle du conseiller Leo</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915313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ackground - Solid">
            <a:extLst>
              <a:ext uri="{FF2B5EF4-FFF2-40B4-BE49-F238E27FC236}">
                <a16:creationId xmlns:a16="http://schemas.microsoft.com/office/drawing/2014/main" id="{01E102B9-E19F-FA49-8E1B-6B0514BCBF3A}"/>
              </a:ext>
            </a:extLst>
          </p:cNvPr>
          <p:cNvSpPr/>
          <p:nvPr/>
        </p:nvSpPr>
        <p:spPr>
          <a:xfrm>
            <a:off x="4768936" y="28166"/>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84877D5-0D59-9440-A546-C529D37C4FD4}"/>
              </a:ext>
            </a:extLst>
          </p:cNvPr>
          <p:cNvPicPr>
            <a:picLocks noChangeAspect="1"/>
          </p:cNvPicPr>
          <p:nvPr/>
        </p:nvPicPr>
        <p:blipFill rotWithShape="1">
          <a:blip r:embed="rId3"/>
          <a:srcRect l="20695" t="148" r="33151" b="-148"/>
          <a:stretch/>
        </p:blipFill>
        <p:spPr>
          <a:xfrm>
            <a:off x="32285" y="12701"/>
            <a:ext cx="4736651" cy="6850368"/>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24749" y="1482330"/>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p:txBody>
      </p:sp>
      <p:pic>
        <p:nvPicPr>
          <p:cNvPr id="21" name="Picture 20">
            <a:extLst>
              <a:ext uri="{FF2B5EF4-FFF2-40B4-BE49-F238E27FC236}">
                <a16:creationId xmlns:a16="http://schemas.microsoft.com/office/drawing/2014/main" id="{9B6CC027-E9BB-5445-9EB6-DA1D74F480CE}"/>
              </a:ext>
            </a:extLst>
          </p:cNvPr>
          <p:cNvPicPr>
            <a:picLocks noChangeAspect="1"/>
          </p:cNvPicPr>
          <p:nvPr/>
        </p:nvPicPr>
        <p:blipFill rotWithShape="1">
          <a:blip r:embed="rId4"/>
          <a:srcRect l="68604" t="4387" r="-7305" b="37925"/>
          <a:stretch/>
        </p:blipFill>
        <p:spPr>
          <a:xfrm rot="10800000">
            <a:off x="10508066" y="15035"/>
            <a:ext cx="1683934" cy="3765146"/>
          </a:xfrm>
          <a:prstGeom prst="rect">
            <a:avLst/>
          </a:prstGeom>
        </p:spPr>
      </p:pic>
      <p:pic>
        <p:nvPicPr>
          <p:cNvPr id="22" name="Picture 21">
            <a:extLst>
              <a:ext uri="{FF2B5EF4-FFF2-40B4-BE49-F238E27FC236}">
                <a16:creationId xmlns:a16="http://schemas.microsoft.com/office/drawing/2014/main" id="{0E121B89-A85E-134F-8BA4-7705C93510F7}"/>
              </a:ext>
            </a:extLst>
          </p:cNvPr>
          <p:cNvPicPr>
            <a:picLocks noChangeAspect="1"/>
          </p:cNvPicPr>
          <p:nvPr/>
        </p:nvPicPr>
        <p:blipFill rotWithShape="1">
          <a:blip r:embed="rId5"/>
          <a:srcRect l="15744" b="4901"/>
          <a:stretch/>
        </p:blipFill>
        <p:spPr>
          <a:xfrm rot="10800000" flipH="1">
            <a:off x="0" y="-43328"/>
            <a:ext cx="991893" cy="1679305"/>
          </a:xfrm>
          <a:prstGeom prst="rect">
            <a:avLst/>
          </a:prstGeom>
        </p:spPr>
      </p:pic>
      <p:pic>
        <p:nvPicPr>
          <p:cNvPr id="23" name="Picture 22">
            <a:extLst>
              <a:ext uri="{FF2B5EF4-FFF2-40B4-BE49-F238E27FC236}">
                <a16:creationId xmlns:a16="http://schemas.microsoft.com/office/drawing/2014/main" id="{4DEBB0AB-5AC3-674E-A406-3F5DA2E3C708}"/>
              </a:ext>
            </a:extLst>
          </p:cNvPr>
          <p:cNvPicPr>
            <a:picLocks noChangeAspect="1"/>
          </p:cNvPicPr>
          <p:nvPr/>
        </p:nvPicPr>
        <p:blipFill>
          <a:blip r:embed="rId6"/>
          <a:stretch>
            <a:fillRect/>
          </a:stretch>
        </p:blipFill>
        <p:spPr>
          <a:xfrm>
            <a:off x="10210219" y="5453502"/>
            <a:ext cx="1326937" cy="663469"/>
          </a:xfrm>
          <a:prstGeom prst="rect">
            <a:avLst/>
          </a:prstGeom>
        </p:spPr>
      </p:pic>
      <p:sp>
        <p:nvSpPr>
          <p:cNvPr id="2" name="TextBox 1">
            <a:extLst>
              <a:ext uri="{FF2B5EF4-FFF2-40B4-BE49-F238E27FC236}">
                <a16:creationId xmlns:a16="http://schemas.microsoft.com/office/drawing/2014/main" id="{512C92B7-9A30-420F-9D73-DB30F607CB29}"/>
              </a:ext>
            </a:extLst>
          </p:cNvPr>
          <p:cNvSpPr txBox="1"/>
          <p:nvPr/>
        </p:nvSpPr>
        <p:spPr>
          <a:xfrm>
            <a:off x="5375739" y="1970315"/>
            <a:ext cx="7157223" cy="2793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150000"/>
              </a:lnSpc>
              <a:buFont typeface="Arial"/>
              <a:buChar char="•"/>
            </a:pPr>
            <a:r>
              <a:rPr lang="fr-FR" sz="2400">
                <a:solidFill>
                  <a:schemeClr val="bg1"/>
                </a:solidFill>
                <a:latin typeface="Arial" panose="020B0604020202020204" pitchFamily="34" charset="0"/>
                <a:ea typeface="+mn-lt"/>
                <a:cs typeface="Arial" panose="020B0604020202020204" pitchFamily="34" charset="0"/>
              </a:rPr>
              <a:t>Mentor</a:t>
            </a:r>
          </a:p>
          <a:p>
            <a:pPr marL="285750" indent="-285750" algn="just">
              <a:lnSpc>
                <a:spcPct val="150000"/>
              </a:lnSpc>
              <a:buFont typeface="Arial"/>
              <a:buChar char="•"/>
            </a:pPr>
            <a:r>
              <a:rPr lang="fr-FR" sz="2400">
                <a:solidFill>
                  <a:schemeClr val="bg1"/>
                </a:solidFill>
                <a:latin typeface="Arial" panose="020B0604020202020204" pitchFamily="34" charset="0"/>
                <a:ea typeface="+mn-lt"/>
                <a:cs typeface="Arial" panose="020B0604020202020204" pitchFamily="34" charset="0"/>
              </a:rPr>
              <a:t>Motivateur</a:t>
            </a:r>
          </a:p>
          <a:p>
            <a:pPr marL="285750" indent="-285750" algn="just">
              <a:lnSpc>
                <a:spcPct val="150000"/>
              </a:lnSpc>
              <a:buFont typeface="Arial"/>
              <a:buChar char="•"/>
            </a:pPr>
            <a:r>
              <a:rPr lang="fr-FR" sz="2400">
                <a:solidFill>
                  <a:schemeClr val="bg1"/>
                </a:solidFill>
                <a:latin typeface="Arial" panose="020B0604020202020204" pitchFamily="34" charset="0"/>
                <a:ea typeface="+mn-lt"/>
                <a:cs typeface="Arial" panose="020B0604020202020204" pitchFamily="34" charset="0"/>
              </a:rPr>
              <a:t>Conseiller</a:t>
            </a:r>
          </a:p>
          <a:p>
            <a:pPr marL="285750" indent="-285750" algn="just">
              <a:lnSpc>
                <a:spcPct val="150000"/>
              </a:lnSpc>
              <a:buFont typeface="Arial"/>
              <a:buChar char="•"/>
            </a:pPr>
            <a:r>
              <a:rPr lang="fr-FR" sz="2400">
                <a:solidFill>
                  <a:schemeClr val="bg1"/>
                </a:solidFill>
                <a:latin typeface="Arial" panose="020B0604020202020204" pitchFamily="34" charset="0"/>
                <a:cs typeface="Arial" panose="020B0604020202020204" pitchFamily="34" charset="0"/>
              </a:rPr>
              <a:t>Agent de liaison</a:t>
            </a:r>
          </a:p>
          <a:p>
            <a:pPr marL="285750" indent="-285750" algn="just">
              <a:lnSpc>
                <a:spcPct val="150000"/>
              </a:lnSpc>
              <a:buFont typeface="Arial"/>
              <a:buChar char="•"/>
            </a:pPr>
            <a:r>
              <a:rPr lang="fr-FR" sz="2400">
                <a:solidFill>
                  <a:schemeClr val="bg1"/>
                </a:solidFill>
                <a:latin typeface="Arial" panose="020B0604020202020204" pitchFamily="34" charset="0"/>
                <a:ea typeface="+mn-lt"/>
                <a:cs typeface="Arial" panose="020B0604020202020204" pitchFamily="34" charset="0"/>
              </a:rPr>
              <a:t>Modèle dans la conduite du service</a:t>
            </a:r>
          </a:p>
        </p:txBody>
      </p:sp>
      <p:sp>
        <p:nvSpPr>
          <p:cNvPr id="18" name="Headline">
            <a:extLst>
              <a:ext uri="{FF2B5EF4-FFF2-40B4-BE49-F238E27FC236}">
                <a16:creationId xmlns:a16="http://schemas.microsoft.com/office/drawing/2014/main" id="{F98BA96E-DF1D-8B46-845F-E6ABE8C1AC8D}"/>
              </a:ext>
            </a:extLst>
          </p:cNvPr>
          <p:cNvSpPr txBox="1">
            <a:spLocks/>
          </p:cNvSpPr>
          <p:nvPr/>
        </p:nvSpPr>
        <p:spPr>
          <a:xfrm>
            <a:off x="5369136" y="136927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chemeClr val="bg1"/>
                </a:solidFill>
                <a:latin typeface="Arial" panose="020B0604020202020204" pitchFamily="34" charset="0"/>
                <a:cs typeface="Arial" panose="020B0604020202020204" pitchFamily="34" charset="0"/>
              </a:rPr>
              <a:t>Rôle du conseiller Leo</a:t>
            </a:r>
          </a:p>
        </p:txBody>
      </p:sp>
    </p:spTree>
    <p:extLst>
      <p:ext uri="{BB962C8B-B14F-4D97-AF65-F5344CB8AC3E}">
        <p14:creationId xmlns:p14="http://schemas.microsoft.com/office/powerpoint/2010/main" val="3609888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C1A1B9-A64B-E849-BEE6-6022B40227B0}"/>
              </a:ext>
            </a:extLst>
          </p:cNvPr>
          <p:cNvPicPr>
            <a:picLocks noChangeAspect="1"/>
          </p:cNvPicPr>
          <p:nvPr/>
        </p:nvPicPr>
        <p:blipFill rotWithShape="1">
          <a:blip r:embed="rId3"/>
          <a:srcRect l="24438" t="521" r="29220" b="-521"/>
          <a:stretch/>
        </p:blipFill>
        <p:spPr>
          <a:xfrm>
            <a:off x="7336716" y="-9314"/>
            <a:ext cx="4855284" cy="6993335"/>
          </a:xfrm>
          <a:prstGeom prst="rect">
            <a:avLst/>
          </a:prstGeom>
        </p:spPr>
      </p:pic>
      <p:sp>
        <p:nvSpPr>
          <p:cNvPr id="7" name="Background - Solid">
            <a:extLst>
              <a:ext uri="{FF2B5EF4-FFF2-40B4-BE49-F238E27FC236}">
                <a16:creationId xmlns:a16="http://schemas.microsoft.com/office/drawing/2014/main" id="{70DE6CC5-8816-1349-A0F9-775C7E459994}"/>
              </a:ext>
            </a:extLst>
          </p:cNvPr>
          <p:cNvSpPr/>
          <p:nvPr/>
        </p:nvSpPr>
        <p:spPr>
          <a:xfrm>
            <a:off x="0" y="1"/>
            <a:ext cx="74553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18</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0"/>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14021" y="1401277"/>
            <a:ext cx="6285267" cy="328946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800" b="1">
                <a:solidFill>
                  <a:srgbClr val="00AC69"/>
                </a:solidFill>
              </a:rPr>
              <a:t>Mentor</a:t>
            </a:r>
          </a:p>
          <a:p>
            <a:r>
              <a:rPr lang="fr-FR" sz="2400">
                <a:solidFill>
                  <a:srgbClr val="55565A"/>
                </a:solidFill>
              </a:rPr>
              <a:t>Le conseiller forme les officiels du Leo club, leur apporte son assistance, et aide les Leos à réaliser leur potentiel en tant que leaders. Il leur enseigne également l'importance de la planification et de l'organisation. </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4020" y="75560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latin typeface="Arial" panose="020B0604020202020204" pitchFamily="34" charset="0"/>
                <a:cs typeface="Arial" panose="020B0604020202020204" pitchFamily="34" charset="0"/>
              </a:rPr>
              <a:t>Rôle du conseiller Leo</a:t>
            </a:r>
            <a:r>
              <a:rPr lang="fr-FR" sz="3200">
                <a:solidFill>
                  <a:srgbClr val="55565A"/>
                </a:solidFill>
                <a:latin typeface="Arial" panose="020B0604020202020204" pitchFamily="34" charset="0"/>
                <a:cs typeface="Arial" panose="020B0604020202020204" pitchFamily="34" charset="0"/>
              </a:rPr>
              <a:t> </a:t>
            </a:r>
          </a:p>
        </p:txBody>
      </p:sp>
      <p:sp>
        <p:nvSpPr>
          <p:cNvPr id="10" name="Body Copy">
            <a:extLst>
              <a:ext uri="{FF2B5EF4-FFF2-40B4-BE49-F238E27FC236}">
                <a16:creationId xmlns:a16="http://schemas.microsoft.com/office/drawing/2014/main" id="{B284F87C-3735-4DE1-8183-886F607F78F8}"/>
              </a:ext>
            </a:extLst>
          </p:cNvPr>
          <p:cNvSpPr txBox="1">
            <a:spLocks/>
          </p:cNvSpPr>
          <p:nvPr/>
        </p:nvSpPr>
        <p:spPr>
          <a:xfrm>
            <a:off x="914021" y="3755861"/>
            <a:ext cx="6285267" cy="225555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800" b="1">
                <a:solidFill>
                  <a:srgbClr val="00AC69"/>
                </a:solidFill>
              </a:rPr>
              <a:t>Motivateur</a:t>
            </a:r>
            <a:r>
              <a:rPr lang="fr-FR" sz="2800" b="1">
                <a:solidFill>
                  <a:srgbClr val="4E4F4F"/>
                </a:solidFill>
              </a:rPr>
              <a:t> </a:t>
            </a:r>
          </a:p>
          <a:p>
            <a:r>
              <a:rPr lang="fr-FR" sz="2400">
                <a:solidFill>
                  <a:srgbClr val="4E4F4F"/>
                </a:solidFill>
                <a:latin typeface="Arial" panose="020B0604020202020204" pitchFamily="34" charset="0"/>
                <a:ea typeface="Calibri" panose="020F0502020204030204" pitchFamily="34" charset="0"/>
                <a:cs typeface="Arial" panose="020B0604020202020204" pitchFamily="34" charset="0"/>
              </a:rPr>
              <a:t>Il convient de savoir motiver les jeunes, de promouvoir le respect mutuel, la reconnaissance des accomplissements et l’épanouissement personnel. </a:t>
            </a:r>
          </a:p>
        </p:txBody>
      </p:sp>
      <p:pic>
        <p:nvPicPr>
          <p:cNvPr id="18" name="Picture 17">
            <a:extLst>
              <a:ext uri="{FF2B5EF4-FFF2-40B4-BE49-F238E27FC236}">
                <a16:creationId xmlns:a16="http://schemas.microsoft.com/office/drawing/2014/main" id="{3C11A711-7BDF-FC41-9ECE-1A5BC39BFEB6}"/>
              </a:ext>
            </a:extLst>
          </p:cNvPr>
          <p:cNvPicPr>
            <a:picLocks noChangeAspect="1"/>
          </p:cNvPicPr>
          <p:nvPr/>
        </p:nvPicPr>
        <p:blipFill rotWithShape="1">
          <a:blip r:embed="rId5"/>
          <a:srcRect l="16530" t="2053" r="10928" b="4800"/>
          <a:stretch/>
        </p:blipFill>
        <p:spPr>
          <a:xfrm>
            <a:off x="0" y="4933714"/>
            <a:ext cx="999067" cy="1924286"/>
          </a:xfrm>
          <a:prstGeom prst="rect">
            <a:avLst/>
          </a:prstGeom>
        </p:spPr>
      </p:pic>
      <p:pic>
        <p:nvPicPr>
          <p:cNvPr id="19" name="Picture 18">
            <a:extLst>
              <a:ext uri="{FF2B5EF4-FFF2-40B4-BE49-F238E27FC236}">
                <a16:creationId xmlns:a16="http://schemas.microsoft.com/office/drawing/2014/main" id="{F818FD5C-9869-F447-B06C-6FCCBA196042}"/>
              </a:ext>
            </a:extLst>
          </p:cNvPr>
          <p:cNvPicPr>
            <a:picLocks noChangeAspect="1"/>
          </p:cNvPicPr>
          <p:nvPr/>
        </p:nvPicPr>
        <p:blipFill>
          <a:blip r:embed="rId6"/>
          <a:stretch>
            <a:fillRect/>
          </a:stretch>
        </p:blipFill>
        <p:spPr>
          <a:xfrm>
            <a:off x="5592973" y="5625621"/>
            <a:ext cx="1326937" cy="663469"/>
          </a:xfrm>
          <a:prstGeom prst="rect">
            <a:avLst/>
          </a:prstGeom>
        </p:spPr>
      </p:pic>
    </p:spTree>
    <p:extLst>
      <p:ext uri="{BB962C8B-B14F-4D97-AF65-F5344CB8AC3E}">
        <p14:creationId xmlns:p14="http://schemas.microsoft.com/office/powerpoint/2010/main" val="257108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with medium confidence">
            <a:extLst>
              <a:ext uri="{FF2B5EF4-FFF2-40B4-BE49-F238E27FC236}">
                <a16:creationId xmlns:a16="http://schemas.microsoft.com/office/drawing/2014/main" id="{49B38F12-7CB4-DB40-B5BA-F8D00D318FF4}"/>
              </a:ext>
            </a:extLst>
          </p:cNvPr>
          <p:cNvPicPr>
            <a:picLocks noChangeAspect="1"/>
          </p:cNvPicPr>
          <p:nvPr/>
        </p:nvPicPr>
        <p:blipFill rotWithShape="1">
          <a:blip r:embed="rId3"/>
          <a:srcRect l="43092" r="11250"/>
          <a:stretch/>
        </p:blipFill>
        <p:spPr>
          <a:xfrm>
            <a:off x="-2" y="0"/>
            <a:ext cx="4724400" cy="6846241"/>
          </a:xfrm>
          <a:prstGeom prst="rect">
            <a:avLst/>
          </a:prstGeom>
        </p:spPr>
      </p:pic>
      <p:pic>
        <p:nvPicPr>
          <p:cNvPr id="20" name="Picture 19">
            <a:extLst>
              <a:ext uri="{FF2B5EF4-FFF2-40B4-BE49-F238E27FC236}">
                <a16:creationId xmlns:a16="http://schemas.microsoft.com/office/drawing/2014/main" id="{54316AF9-FD24-B74B-8598-A15216E0612B}"/>
              </a:ext>
            </a:extLst>
          </p:cNvPr>
          <p:cNvPicPr>
            <a:picLocks noChangeAspect="1"/>
          </p:cNvPicPr>
          <p:nvPr/>
        </p:nvPicPr>
        <p:blipFill>
          <a:blip r:embed="rId4"/>
          <a:stretch>
            <a:fillRect/>
          </a:stretch>
        </p:blipFill>
        <p:spPr>
          <a:xfrm>
            <a:off x="9844597" y="5737257"/>
            <a:ext cx="1326937" cy="663469"/>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19</a:t>
            </a:fld>
            <a:endParaRPr lang="en-US" sz="1000">
              <a:solidFill>
                <a:srgbClr val="616262"/>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074157" y="1242647"/>
            <a:ext cx="6516830" cy="364412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fr-FR" sz="2800" b="1" dirty="0">
                <a:solidFill>
                  <a:srgbClr val="00AC69"/>
                </a:solidFill>
                <a:latin typeface="Arial" panose="020B0604020202020204" pitchFamily="34" charset="0"/>
                <a:ea typeface="Calibri" panose="020F0502020204030204" pitchFamily="34" charset="0"/>
                <a:cs typeface="Arial" panose="020B0604020202020204" pitchFamily="34" charset="0"/>
              </a:rPr>
              <a:t>Conseiller </a:t>
            </a:r>
          </a:p>
          <a:p>
            <a:pPr marL="115570" marR="0">
              <a:lnSpc>
                <a:spcPct val="115000"/>
              </a:lnSpc>
              <a:spcBef>
                <a:spcPts val="0"/>
              </a:spcBef>
              <a:spcAft>
                <a:spcPts val="0"/>
              </a:spcAft>
            </a:pPr>
            <a:r>
              <a:rPr lang="fr-FR" sz="2400" dirty="0">
                <a:solidFill>
                  <a:srgbClr val="616262"/>
                </a:solidFill>
                <a:latin typeface="Arial" panose="020B0604020202020204" pitchFamily="34" charset="0"/>
                <a:ea typeface="Calibri" panose="020F0502020204030204" pitchFamily="34" charset="0"/>
                <a:cs typeface="Arial" panose="020B0604020202020204" pitchFamily="34" charset="0"/>
              </a:rPr>
              <a:t>Un conseiller doit comprendre quand conseiller le club et quand laisser les </a:t>
            </a:r>
            <a:r>
              <a:rPr lang="fr-FR" sz="2400" dirty="0" err="1">
                <a:solidFill>
                  <a:srgbClr val="616262"/>
                </a:solidFill>
                <a:latin typeface="Arial" panose="020B0604020202020204" pitchFamily="34" charset="0"/>
                <a:ea typeface="Calibri" panose="020F0502020204030204" pitchFamily="34" charset="0"/>
                <a:cs typeface="Arial" panose="020B0604020202020204" pitchFamily="34" charset="0"/>
              </a:rPr>
              <a:t>Leos</a:t>
            </a:r>
            <a:r>
              <a:rPr lang="fr-FR" sz="2400" dirty="0">
                <a:solidFill>
                  <a:srgbClr val="616262"/>
                </a:solidFill>
                <a:latin typeface="Arial" panose="020B0604020202020204" pitchFamily="34" charset="0"/>
                <a:ea typeface="Calibri" panose="020F0502020204030204" pitchFamily="34" charset="0"/>
                <a:cs typeface="Arial" panose="020B0604020202020204" pitchFamily="34" charset="0"/>
              </a:rPr>
              <a:t> prendre leurs propres décisions. Familiarisez-vous avec le chapitre XXII du Règlement du conseil d'administration Lions.</a:t>
            </a:r>
          </a:p>
          <a:p>
            <a:endParaRPr lang="en-US" sz="1800" kern="0" dirty="0">
              <a:solidFill>
                <a:srgbClr val="616262"/>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184400" y="58058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Rôle du conseiller Leo</a:t>
            </a:r>
          </a:p>
        </p:txBody>
      </p:sp>
      <p:sp>
        <p:nvSpPr>
          <p:cNvPr id="10" name="Body Copy">
            <a:extLst>
              <a:ext uri="{FF2B5EF4-FFF2-40B4-BE49-F238E27FC236}">
                <a16:creationId xmlns:a16="http://schemas.microsoft.com/office/drawing/2014/main" id="{822417C5-BA57-43E7-ABD7-605300B4C83A}"/>
              </a:ext>
            </a:extLst>
          </p:cNvPr>
          <p:cNvSpPr txBox="1">
            <a:spLocks/>
          </p:cNvSpPr>
          <p:nvPr/>
        </p:nvSpPr>
        <p:spPr>
          <a:xfrm>
            <a:off x="5074154" y="3916405"/>
            <a:ext cx="6516831" cy="36307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fr-FR" sz="2800" b="1" dirty="0">
                <a:solidFill>
                  <a:srgbClr val="00AC69"/>
                </a:solidFill>
                <a:latin typeface="Arial" panose="020B0604020202020204" pitchFamily="34" charset="0"/>
                <a:ea typeface="Calibri" panose="020F0502020204030204" pitchFamily="34" charset="0"/>
                <a:cs typeface="Arial" panose="020B0604020202020204" pitchFamily="34" charset="0"/>
              </a:rPr>
              <a:t>Agent de liaison </a:t>
            </a:r>
          </a:p>
          <a:p>
            <a:pPr marL="115570" marR="0">
              <a:lnSpc>
                <a:spcPct val="115000"/>
              </a:lnSpc>
              <a:spcBef>
                <a:spcPts val="0"/>
              </a:spcBef>
              <a:spcAft>
                <a:spcPts val="0"/>
              </a:spcAft>
            </a:pPr>
            <a:r>
              <a:rPr lang="fr-FR" sz="2400" dirty="0">
                <a:solidFill>
                  <a:srgbClr val="616262"/>
                </a:solidFill>
                <a:latin typeface="Arial" panose="020B0604020202020204" pitchFamily="34" charset="0"/>
                <a:ea typeface="Calibri" panose="020F0502020204030204" pitchFamily="34" charset="0"/>
                <a:cs typeface="Arial" panose="020B0604020202020204" pitchFamily="34" charset="0"/>
              </a:rPr>
              <a:t>Les conseillers sont le lien entre les Lions clubs parrains et Leo </a:t>
            </a:r>
            <a:r>
              <a:rPr lang="fr-FR" sz="2400" dirty="0">
                <a:solidFill>
                  <a:srgbClr val="616262"/>
                </a:solidFill>
              </a:rPr>
              <a:t>clubs au niveau du district, du district multiple, du pays et au niveau international. </a:t>
            </a:r>
          </a:p>
          <a:p>
            <a:pPr marL="115570" marR="0">
              <a:lnSpc>
                <a:spcPct val="115000"/>
              </a:lnSpc>
              <a:spcBef>
                <a:spcPts val="0"/>
              </a:spcBef>
              <a:spcAft>
                <a:spcPts val="0"/>
              </a:spcAft>
            </a:pPr>
            <a:endParaRPr lang="en-US" sz="1800" dirty="0">
              <a:solidFill>
                <a:srgbClr val="616262"/>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616262"/>
              </a:solidFill>
            </a:endParaRPr>
          </a:p>
        </p:txBody>
      </p:sp>
      <p:pic>
        <p:nvPicPr>
          <p:cNvPr id="21" name="Picture 20">
            <a:extLst>
              <a:ext uri="{FF2B5EF4-FFF2-40B4-BE49-F238E27FC236}">
                <a16:creationId xmlns:a16="http://schemas.microsoft.com/office/drawing/2014/main" id="{4E89F1C6-19F3-A24C-9D15-5C53CB1347D3}"/>
              </a:ext>
            </a:extLst>
          </p:cNvPr>
          <p:cNvPicPr>
            <a:picLocks noChangeAspect="1"/>
          </p:cNvPicPr>
          <p:nvPr/>
        </p:nvPicPr>
        <p:blipFill rotWithShape="1">
          <a:blip r:embed="rId5"/>
          <a:srcRect l="68604" t="4387" r="-7305" b="37925"/>
          <a:stretch/>
        </p:blipFill>
        <p:spPr>
          <a:xfrm rot="10800000">
            <a:off x="10508066" y="28450"/>
            <a:ext cx="1683934" cy="3765146"/>
          </a:xfrm>
          <a:prstGeom prst="rect">
            <a:avLst/>
          </a:prstGeom>
        </p:spPr>
      </p:pic>
      <p:pic>
        <p:nvPicPr>
          <p:cNvPr id="22" name="Picture 21">
            <a:extLst>
              <a:ext uri="{FF2B5EF4-FFF2-40B4-BE49-F238E27FC236}">
                <a16:creationId xmlns:a16="http://schemas.microsoft.com/office/drawing/2014/main" id="{E1779C1D-6149-5F40-9E69-EC27BAEA8142}"/>
              </a:ext>
            </a:extLst>
          </p:cNvPr>
          <p:cNvPicPr>
            <a:picLocks noChangeAspect="1"/>
          </p:cNvPicPr>
          <p:nvPr/>
        </p:nvPicPr>
        <p:blipFill rotWithShape="1">
          <a:blip r:embed="rId6"/>
          <a:srcRect l="15744" b="4901"/>
          <a:stretch/>
        </p:blipFill>
        <p:spPr>
          <a:xfrm rot="10800000">
            <a:off x="11200107" y="0"/>
            <a:ext cx="991893" cy="1679305"/>
          </a:xfrm>
          <a:prstGeom prst="rect">
            <a:avLst/>
          </a:prstGeom>
        </p:spPr>
      </p:pic>
      <p:pic>
        <p:nvPicPr>
          <p:cNvPr id="23" name="Picture 22">
            <a:extLst>
              <a:ext uri="{FF2B5EF4-FFF2-40B4-BE49-F238E27FC236}">
                <a16:creationId xmlns:a16="http://schemas.microsoft.com/office/drawing/2014/main" id="{EC8136F7-E951-294C-9D81-C495A4B5D3EA}"/>
              </a:ext>
            </a:extLst>
          </p:cNvPr>
          <p:cNvPicPr>
            <a:picLocks noChangeAspect="1"/>
          </p:cNvPicPr>
          <p:nvPr/>
        </p:nvPicPr>
        <p:blipFill rotWithShape="1">
          <a:blip r:embed="rId7"/>
          <a:srcRect l="16530" t="2053" r="10928" b="4800"/>
          <a:stretch/>
        </p:blipFill>
        <p:spPr>
          <a:xfrm>
            <a:off x="0" y="4933714"/>
            <a:ext cx="999067" cy="1924286"/>
          </a:xfrm>
          <a:prstGeom prst="rect">
            <a:avLst/>
          </a:prstGeom>
        </p:spPr>
      </p:pic>
    </p:spTree>
    <p:extLst>
      <p:ext uri="{BB962C8B-B14F-4D97-AF65-F5344CB8AC3E}">
        <p14:creationId xmlns:p14="http://schemas.microsoft.com/office/powerpoint/2010/main" val="264700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5726202" y="1626331"/>
            <a:ext cx="5320880" cy="3331251"/>
            <a:chOff x="4739767" y="1033790"/>
            <a:chExt cx="8240314" cy="3331251"/>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hlinkClick r:id="rId3" action="ppaction://hlinksldjump"/>
                </a:rPr>
                <a:t>Module 1</a:t>
              </a:r>
              <a:r>
                <a:rPr lang="fr-FR" sz="2000" b="1" dirty="0">
                  <a:solidFill>
                    <a:srgbClr val="407CCA"/>
                  </a:solidFill>
                  <a:latin typeface="Arial" panose="020B0604020202020204" pitchFamily="34" charset="0"/>
                  <a:cs typeface="Arial" panose="020B0604020202020204" pitchFamily="34" charset="0"/>
                </a:rPr>
                <a:t> </a:t>
              </a:r>
              <a:r>
                <a:rPr lang="fr-FR" sz="2000" dirty="0">
                  <a:solidFill>
                    <a:srgbClr val="EBB700"/>
                  </a:solidFill>
                  <a:latin typeface="Arial" panose="020B0604020202020204" pitchFamily="34" charset="0"/>
                  <a:cs typeface="Arial" panose="020B0604020202020204" pitchFamily="34" charset="0"/>
                </a:rPr>
                <a:t>//</a:t>
              </a:r>
              <a:r>
                <a:rPr lang="fr-FR" sz="2000" dirty="0">
                  <a:solidFill>
                    <a:srgbClr val="55565A"/>
                  </a:solidFill>
                  <a:latin typeface="Arial" panose="020B0604020202020204" pitchFamily="34" charset="0"/>
                  <a:cs typeface="Arial" panose="020B0604020202020204" pitchFamily="34" charset="0"/>
                </a:rPr>
                <a:t> Vue d’ensemble du programme Leo clubs</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8240314" cy="400110"/>
            </a:xfrm>
            <a:prstGeom prst="rect">
              <a:avLst/>
            </a:prstGeom>
            <a:noFill/>
          </p:spPr>
          <p:txBody>
            <a:bodyPr wrap="none" rtlCol="0">
              <a:spAutoFit/>
            </a:bodyPr>
            <a:lstStyle/>
            <a:p>
              <a:r>
                <a:rPr lang="fr-FR" sz="2000" b="1">
                  <a:solidFill>
                    <a:srgbClr val="407CCA"/>
                  </a:solidFill>
                  <a:latin typeface="Arial" panose="020B0604020202020204" pitchFamily="34" charset="0"/>
                  <a:cs typeface="Arial" panose="020B0604020202020204" pitchFamily="34" charset="0"/>
                  <a:hlinkClick r:id="rId4" action="ppaction://hlinksldjump"/>
                </a:rPr>
                <a:t>Module 2</a:t>
              </a:r>
              <a:r>
                <a:rPr lang="fr-FR" sz="2000" b="1">
                  <a:solidFill>
                    <a:srgbClr val="407CCA"/>
                  </a:solidFill>
                  <a:latin typeface="Arial" panose="020B0604020202020204" pitchFamily="34" charset="0"/>
                  <a:cs typeface="Arial" panose="020B0604020202020204" pitchFamily="34" charset="0"/>
                </a:rPr>
                <a:t> </a:t>
              </a:r>
              <a:r>
                <a:rPr lang="fr-FR" sz="2000">
                  <a:solidFill>
                    <a:srgbClr val="EBB700"/>
                  </a:solidFill>
                  <a:latin typeface="Arial" panose="020B0604020202020204" pitchFamily="34" charset="0"/>
                  <a:cs typeface="Arial" panose="020B0604020202020204" pitchFamily="34" charset="0"/>
                </a:rPr>
                <a:t>// </a:t>
              </a:r>
              <a:r>
                <a:rPr lang="fr-FR" sz="2000">
                  <a:solidFill>
                    <a:srgbClr val="55565A"/>
                  </a:solidFill>
                  <a:latin typeface="Arial" panose="020B0604020202020204" pitchFamily="34" charset="0"/>
                  <a:cs typeface="Arial" panose="020B0604020202020204" pitchFamily="34" charset="0"/>
                </a:rPr>
                <a:t>Rôle du conseiller de Leo club</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6639181"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hlinkClick r:id="rId5" action="ppaction://hlinksldjump"/>
                </a:rPr>
                <a:t>Module 3</a:t>
              </a:r>
              <a:r>
                <a:rPr lang="fr-FR" sz="2000" b="1" dirty="0">
                  <a:solidFill>
                    <a:srgbClr val="407CCA"/>
                  </a:solidFill>
                  <a:latin typeface="Arial" panose="020B0604020202020204" pitchFamily="34" charset="0"/>
                  <a:cs typeface="Arial" panose="020B0604020202020204" pitchFamily="34" charset="0"/>
                </a:rPr>
                <a:t> </a:t>
              </a:r>
              <a:r>
                <a:rPr lang="fr-FR" sz="2000" dirty="0">
                  <a:solidFill>
                    <a:srgbClr val="EBB700"/>
                  </a:solidFill>
                  <a:latin typeface="Arial" panose="020B0604020202020204" pitchFamily="34" charset="0"/>
                  <a:cs typeface="Arial" panose="020B0604020202020204" pitchFamily="34" charset="0"/>
                </a:rPr>
                <a:t>// </a:t>
              </a:r>
              <a:r>
                <a:rPr lang="fr-FR" sz="2000" dirty="0">
                  <a:solidFill>
                    <a:srgbClr val="55565A"/>
                  </a:solidFill>
                  <a:latin typeface="Arial" panose="020B0604020202020204" pitchFamily="34" charset="0"/>
                  <a:cs typeface="Arial" panose="020B0604020202020204" pitchFamily="34" charset="0"/>
                </a:rPr>
                <a:t>Administration de Leo club</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674000" cy="400110"/>
            </a:xfrm>
            <a:prstGeom prst="rect">
              <a:avLst/>
            </a:prstGeom>
            <a:noFill/>
          </p:spPr>
          <p:txBody>
            <a:bodyPr wrap="none" rtlCol="0">
              <a:spAutoFit/>
            </a:bodyPr>
            <a:lstStyle/>
            <a:p>
              <a:r>
                <a:rPr lang="fr-FR" sz="2000" b="1">
                  <a:solidFill>
                    <a:srgbClr val="407CCA"/>
                  </a:solidFill>
                  <a:latin typeface="Arial" panose="020B0604020202020204" pitchFamily="34" charset="0"/>
                  <a:cs typeface="Arial" panose="020B0604020202020204" pitchFamily="34" charset="0"/>
                  <a:hlinkClick r:id="rId6" action="ppaction://hlinksldjump"/>
                </a:rPr>
                <a:t>Module 4</a:t>
              </a:r>
              <a:r>
                <a:rPr lang="fr-FR" sz="2000" b="1">
                  <a:solidFill>
                    <a:srgbClr val="407CCA"/>
                  </a:solidFill>
                  <a:latin typeface="Arial" panose="020B0604020202020204" pitchFamily="34" charset="0"/>
                  <a:cs typeface="Arial" panose="020B0604020202020204" pitchFamily="34" charset="0"/>
                </a:rPr>
                <a:t> </a:t>
              </a:r>
              <a:r>
                <a:rPr lang="fr-FR" sz="2000">
                  <a:solidFill>
                    <a:srgbClr val="EBB700"/>
                  </a:solidFill>
                  <a:latin typeface="Arial" panose="020B0604020202020204" pitchFamily="34" charset="0"/>
                  <a:cs typeface="Arial" panose="020B0604020202020204" pitchFamily="34" charset="0"/>
                </a:rPr>
                <a:t>//</a:t>
              </a:r>
              <a:r>
                <a:rPr lang="fr-FR" sz="2000">
                  <a:solidFill>
                    <a:srgbClr val="55565A"/>
                  </a:solidFill>
                  <a:latin typeface="Arial" panose="020B0604020202020204" pitchFamily="34" charset="0"/>
                  <a:cs typeface="Arial" panose="020B0604020202020204" pitchFamily="34" charset="0"/>
                </a:rPr>
                <a:t> Ressources pour Leo clubs</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43450" y="3964931"/>
              <a:ext cx="7961973" cy="400110"/>
            </a:xfrm>
            <a:prstGeom prst="rect">
              <a:avLst/>
            </a:prstGeom>
            <a:noFill/>
          </p:spPr>
          <p:txBody>
            <a:bodyPr wrap="none" rtlCol="0">
              <a:spAutoFit/>
            </a:bodyPr>
            <a:lstStyle/>
            <a:p>
              <a:r>
                <a:rPr lang="fr-FR" sz="2000" b="1">
                  <a:solidFill>
                    <a:srgbClr val="407CCA"/>
                  </a:solidFill>
                  <a:latin typeface="Arial" panose="020B0604020202020204" pitchFamily="34" charset="0"/>
                  <a:cs typeface="Arial" panose="020B0604020202020204" pitchFamily="34" charset="0"/>
                  <a:hlinkClick r:id="rId7" action="ppaction://hlinksldjump"/>
                </a:rPr>
                <a:t>Module 5</a:t>
              </a:r>
              <a:r>
                <a:rPr lang="fr-FR" sz="2000" b="1">
                  <a:solidFill>
                    <a:srgbClr val="407CCA"/>
                  </a:solidFill>
                  <a:latin typeface="Arial" panose="020B0604020202020204" pitchFamily="34" charset="0"/>
                  <a:cs typeface="Arial" panose="020B0604020202020204" pitchFamily="34" charset="0"/>
                </a:rPr>
                <a:t> </a:t>
              </a:r>
              <a:r>
                <a:rPr lang="fr-FR" sz="2000">
                  <a:solidFill>
                    <a:srgbClr val="EBB700"/>
                  </a:solidFill>
                  <a:latin typeface="Arial" panose="020B0604020202020204" pitchFamily="34" charset="0"/>
                  <a:cs typeface="Arial" panose="020B0604020202020204" pitchFamily="34" charset="0"/>
                </a:rPr>
                <a:t>// </a:t>
              </a:r>
              <a:r>
                <a:rPr lang="fr-FR" sz="2000">
                  <a:solidFill>
                    <a:srgbClr val="55565A"/>
                  </a:solidFill>
                  <a:latin typeface="Arial" panose="020B0604020202020204" pitchFamily="34" charset="0"/>
                  <a:cs typeface="Arial" panose="020B0604020202020204" pitchFamily="34" charset="0"/>
                </a:rPr>
                <a:t>Poursuivre le parcours de service</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8"/>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9"/>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fr-FR" sz="6000" b="1">
                <a:solidFill>
                  <a:schemeClr val="bg1"/>
                </a:solidFill>
                <a:latin typeface="Arial Black" panose="020B0604020202020204" pitchFamily="34" charset="0"/>
                <a:ea typeface="Arial" charset="0"/>
                <a:cs typeface="Arial Black" panose="020B0604020202020204" pitchFamily="34" charset="0"/>
              </a:rPr>
              <a:t>Modules</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10"/>
          <a:stretch>
            <a:fillRect/>
          </a:stretch>
        </p:blipFill>
        <p:spPr>
          <a:xfrm>
            <a:off x="2795155" y="3859122"/>
            <a:ext cx="1188293" cy="594146"/>
          </a:xfrm>
          <a:prstGeom prst="rect">
            <a:avLst/>
          </a:prstGeom>
        </p:spPr>
      </p:pic>
    </p:spTree>
    <p:extLst>
      <p:ext uri="{BB962C8B-B14F-4D97-AF65-F5344CB8AC3E}">
        <p14:creationId xmlns:p14="http://schemas.microsoft.com/office/powerpoint/2010/main" val="264789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9C4463-8B3E-4963-B022-1085A199C34E}"/>
              </a:ext>
            </a:extLst>
          </p:cNvPr>
          <p:cNvPicPr>
            <a:picLocks noChangeAspect="1"/>
          </p:cNvPicPr>
          <p:nvPr/>
        </p:nvPicPr>
        <p:blipFill rotWithShape="1">
          <a:blip r:embed="rId3"/>
          <a:srcRect l="23128" r="30530"/>
          <a:stretch/>
        </p:blipFill>
        <p:spPr>
          <a:xfrm>
            <a:off x="0" y="12953"/>
            <a:ext cx="4736651" cy="6822461"/>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247959" y="1598764"/>
            <a:ext cx="4488469"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fr-FR" sz="2800" b="1">
                <a:solidFill>
                  <a:srgbClr val="00AC69"/>
                </a:solidFill>
              </a:rPr>
              <a:t>Modèle dans la conduite du service </a:t>
            </a:r>
          </a:p>
          <a:p>
            <a:pPr marL="115570" marR="0">
              <a:lnSpc>
                <a:spcPct val="115000"/>
              </a:lnSpc>
              <a:spcBef>
                <a:spcPts val="0"/>
              </a:spcBef>
              <a:spcAft>
                <a:spcPts val="0"/>
              </a:spcAft>
            </a:pPr>
            <a:r>
              <a:rPr lang="fr-FR" sz="2400">
                <a:solidFill>
                  <a:srgbClr val="616262"/>
                </a:solidFill>
              </a:rPr>
              <a:t>Les conseillers donnent l'exemple et font preuve de compassion envers leur collectivité et les autres.</a:t>
            </a: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315987" y="92961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Rôle du conseiller Leo</a:t>
            </a:r>
          </a:p>
        </p:txBody>
      </p:sp>
      <p:pic>
        <p:nvPicPr>
          <p:cNvPr id="16" name="Picture 15">
            <a:extLst>
              <a:ext uri="{FF2B5EF4-FFF2-40B4-BE49-F238E27FC236}">
                <a16:creationId xmlns:a16="http://schemas.microsoft.com/office/drawing/2014/main" id="{6BE909D6-A77D-544B-BD31-52026855CBCE}"/>
              </a:ext>
            </a:extLst>
          </p:cNvPr>
          <p:cNvPicPr>
            <a:picLocks noChangeAspect="1"/>
          </p:cNvPicPr>
          <p:nvPr/>
        </p:nvPicPr>
        <p:blipFill rotWithShape="1">
          <a:blip r:embed="rId4"/>
          <a:srcRect l="15744" b="4901"/>
          <a:stretch/>
        </p:blipFill>
        <p:spPr>
          <a:xfrm rot="10800000" flipH="1">
            <a:off x="-12251" y="0"/>
            <a:ext cx="991893" cy="1679305"/>
          </a:xfrm>
          <a:prstGeom prst="rect">
            <a:avLst/>
          </a:prstGeom>
        </p:spPr>
      </p:pic>
      <p:pic>
        <p:nvPicPr>
          <p:cNvPr id="18" name="Picture 17">
            <a:extLst>
              <a:ext uri="{FF2B5EF4-FFF2-40B4-BE49-F238E27FC236}">
                <a16:creationId xmlns:a16="http://schemas.microsoft.com/office/drawing/2014/main" id="{B69D5A32-CA5C-1C42-A20F-A8E74DDFDC87}"/>
              </a:ext>
            </a:extLst>
          </p:cNvPr>
          <p:cNvPicPr>
            <a:picLocks noChangeAspect="1"/>
          </p:cNvPicPr>
          <p:nvPr/>
        </p:nvPicPr>
        <p:blipFill>
          <a:blip r:embed="rId5"/>
          <a:stretch>
            <a:fillRect/>
          </a:stretch>
        </p:blipFill>
        <p:spPr>
          <a:xfrm>
            <a:off x="10210219" y="5453502"/>
            <a:ext cx="1326937" cy="663469"/>
          </a:xfrm>
          <a:prstGeom prst="rect">
            <a:avLst/>
          </a:prstGeom>
        </p:spPr>
      </p:pic>
      <p:pic>
        <p:nvPicPr>
          <p:cNvPr id="19" name="Picture 18">
            <a:extLst>
              <a:ext uri="{FF2B5EF4-FFF2-40B4-BE49-F238E27FC236}">
                <a16:creationId xmlns:a16="http://schemas.microsoft.com/office/drawing/2014/main" id="{D4F63711-71DA-E042-9118-A0CEFB360C83}"/>
              </a:ext>
            </a:extLst>
          </p:cNvPr>
          <p:cNvPicPr>
            <a:picLocks noChangeAspect="1"/>
          </p:cNvPicPr>
          <p:nvPr/>
        </p:nvPicPr>
        <p:blipFill rotWithShape="1">
          <a:blip r:embed="rId6"/>
          <a:srcRect l="68604" t="4387" r="-7305" b="37925"/>
          <a:stretch/>
        </p:blipFill>
        <p:spPr>
          <a:xfrm rot="10800000">
            <a:off x="10508066" y="28450"/>
            <a:ext cx="1683934" cy="3765146"/>
          </a:xfrm>
          <a:prstGeom prst="rect">
            <a:avLst/>
          </a:prstGeom>
        </p:spPr>
      </p:pic>
    </p:spTree>
    <p:extLst>
      <p:ext uri="{BB962C8B-B14F-4D97-AF65-F5344CB8AC3E}">
        <p14:creationId xmlns:p14="http://schemas.microsoft.com/office/powerpoint/2010/main" val="790206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21</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55565A"/>
                </a:solidFill>
                <a:latin typeface="Arial" panose="020B0604020202020204" pitchFamily="34" charset="0"/>
                <a:cs typeface="Arial" panose="020B0604020202020204" pitchFamily="34" charset="0"/>
              </a:rPr>
              <a:t>Responsabilités spécifiques au conseiller Leo</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681367" y="461922"/>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334818" y="1679306"/>
            <a:ext cx="9445504" cy="3708708"/>
          </a:xfrm>
          <a:prstGeom prst="rect">
            <a:avLst/>
          </a:prstGeom>
          <a:noFill/>
        </p:spPr>
        <p:txBody>
          <a:bodyPr wrap="square" lIns="91440" tIns="45720" rIns="91440" bIns="45720" rtlCol="0" anchor="t">
            <a:spAutoFit/>
          </a:bodyPr>
          <a:lstStyle/>
          <a:p>
            <a:pPr marL="342900" indent="-342900">
              <a:spcBef>
                <a:spcPts val="600"/>
              </a:spcBef>
              <a:buFont typeface="Arial" pitchFamily="34" charset="0"/>
              <a:buChar char="•"/>
              <a:defRPr/>
            </a:pPr>
            <a:r>
              <a:rPr lang="fr-FR" sz="2000" b="1">
                <a:solidFill>
                  <a:srgbClr val="00AC69"/>
                </a:solidFill>
                <a:latin typeface="Arial" panose="020B0604020202020204" pitchFamily="34" charset="0"/>
                <a:cs typeface="Arial" panose="020B0604020202020204" pitchFamily="34" charset="0"/>
              </a:rPr>
              <a:t>Superviser</a:t>
            </a:r>
            <a:r>
              <a:rPr lang="fr-FR" sz="2000">
                <a:latin typeface="Arial" panose="020B0604020202020204" pitchFamily="34" charset="0"/>
                <a:cs typeface="Arial" panose="020B0604020202020204" pitchFamily="34" charset="0"/>
              </a:rPr>
              <a:t> </a:t>
            </a:r>
            <a:r>
              <a:rPr lang="fr-FR" sz="2000">
                <a:solidFill>
                  <a:srgbClr val="4E4F4F"/>
                </a:solidFill>
                <a:latin typeface="Arial" panose="020B0604020202020204" pitchFamily="34" charset="0"/>
                <a:cs typeface="Arial" panose="020B0604020202020204" pitchFamily="34" charset="0"/>
              </a:rPr>
              <a:t>les débuts et l'évolution du Léo club</a:t>
            </a:r>
          </a:p>
          <a:p>
            <a:pPr marL="342900" indent="-342900">
              <a:spcBef>
                <a:spcPts val="600"/>
              </a:spcBef>
              <a:buFont typeface="Arial" pitchFamily="34" charset="0"/>
              <a:buChar char="•"/>
              <a:defRPr/>
            </a:pPr>
            <a:r>
              <a:rPr lang="fr-FR" sz="2000" b="1">
                <a:solidFill>
                  <a:srgbClr val="00AC69"/>
                </a:solidFill>
                <a:latin typeface="Arial"/>
                <a:cs typeface="Arial"/>
              </a:rPr>
              <a:t>Enregistrer</a:t>
            </a:r>
            <a:r>
              <a:rPr lang="fr-FR" sz="2000" b="1">
                <a:solidFill>
                  <a:srgbClr val="4E4F4F"/>
                </a:solidFill>
                <a:latin typeface="Arial"/>
                <a:cs typeface="Arial"/>
              </a:rPr>
              <a:t> </a:t>
            </a:r>
            <a:r>
              <a:rPr lang="fr-FR" sz="2000">
                <a:solidFill>
                  <a:srgbClr val="4E4F4F"/>
                </a:solidFill>
                <a:latin typeface="Arial"/>
                <a:cs typeface="Arial"/>
              </a:rPr>
              <a:t>les noms des officiels et membres du Leo club dans MyLCI et les activités de service du Leo club dans MyLion</a:t>
            </a:r>
          </a:p>
          <a:p>
            <a:pPr marL="342900" indent="-342900">
              <a:spcBef>
                <a:spcPts val="600"/>
              </a:spcBef>
              <a:buFont typeface="Arial" pitchFamily="34" charset="0"/>
              <a:buChar char="•"/>
              <a:defRPr/>
            </a:pPr>
            <a:r>
              <a:rPr lang="fr-FR" sz="2000" b="1">
                <a:solidFill>
                  <a:srgbClr val="00AC69"/>
                </a:solidFill>
                <a:latin typeface="Arial"/>
                <a:cs typeface="Arial"/>
              </a:rPr>
              <a:t>Former</a:t>
            </a:r>
            <a:r>
              <a:rPr lang="fr-FR" sz="2000" b="1">
                <a:solidFill>
                  <a:srgbClr val="4E4F4F"/>
                </a:solidFill>
                <a:latin typeface="Arial"/>
                <a:cs typeface="Arial"/>
              </a:rPr>
              <a:t> </a:t>
            </a:r>
            <a:r>
              <a:rPr lang="fr-FR" sz="2000">
                <a:solidFill>
                  <a:srgbClr val="4E4F4F"/>
                </a:solidFill>
                <a:latin typeface="Arial"/>
                <a:cs typeface="Arial"/>
              </a:rPr>
              <a:t>les officiels du Leo club à l’utilisation de MyLCI et MyLion pour les rapports</a:t>
            </a:r>
          </a:p>
          <a:p>
            <a:pPr marL="342900" indent="-342900">
              <a:spcBef>
                <a:spcPts val="600"/>
              </a:spcBef>
              <a:buFont typeface="Arial" pitchFamily="34" charset="0"/>
              <a:buChar char="•"/>
              <a:defRPr/>
            </a:pPr>
            <a:r>
              <a:rPr lang="fr-FR" sz="2000" b="1">
                <a:solidFill>
                  <a:srgbClr val="00AC69"/>
                </a:solidFill>
                <a:latin typeface="Arial"/>
                <a:cs typeface="Arial"/>
              </a:rPr>
              <a:t>Entretenir </a:t>
            </a:r>
            <a:r>
              <a:rPr lang="fr-FR" sz="2000">
                <a:solidFill>
                  <a:srgbClr val="4E4F4F"/>
                </a:solidFill>
                <a:latin typeface="Arial"/>
                <a:cs typeface="Arial"/>
              </a:rPr>
              <a:t>les liens entre les Leos et le Lions club parrain en informant régulièrement les Lions des activités du Leo club</a:t>
            </a:r>
          </a:p>
          <a:p>
            <a:pPr marL="342900" indent="-342900">
              <a:spcBef>
                <a:spcPts val="600"/>
              </a:spcBef>
              <a:buFont typeface="Arial" pitchFamily="34" charset="0"/>
              <a:buChar char="•"/>
              <a:defRPr/>
            </a:pPr>
            <a:r>
              <a:rPr lang="fr-FR" sz="2000" b="1">
                <a:solidFill>
                  <a:srgbClr val="00AC69"/>
                </a:solidFill>
                <a:latin typeface="Arial" panose="020B0604020202020204" pitchFamily="34" charset="0"/>
                <a:cs typeface="Arial" panose="020B0604020202020204" pitchFamily="34" charset="0"/>
              </a:rPr>
              <a:t>Participer</a:t>
            </a:r>
            <a:r>
              <a:rPr lang="fr-FR" sz="2000">
                <a:latin typeface="Arial" panose="020B0604020202020204" pitchFamily="34" charset="0"/>
                <a:cs typeface="Arial" panose="020B0604020202020204" pitchFamily="34" charset="0"/>
              </a:rPr>
              <a:t> </a:t>
            </a:r>
            <a:r>
              <a:rPr lang="fr-FR" sz="2000">
                <a:solidFill>
                  <a:srgbClr val="4E4F4F"/>
                </a:solidFill>
                <a:latin typeface="Arial" panose="020B0604020202020204" pitchFamily="34" charset="0"/>
                <a:cs typeface="Arial" panose="020B0604020202020204" pitchFamily="34" charset="0"/>
              </a:rPr>
              <a:t>aux réunions du Leo club et du conseil d'administration</a:t>
            </a:r>
          </a:p>
          <a:p>
            <a:pPr marL="342900" indent="-342900">
              <a:spcBef>
                <a:spcPts val="600"/>
              </a:spcBef>
              <a:buFont typeface="Arial" pitchFamily="34" charset="0"/>
              <a:buChar char="•"/>
              <a:defRPr/>
            </a:pPr>
            <a:r>
              <a:rPr lang="fr-FR" sz="2000" b="1">
                <a:solidFill>
                  <a:srgbClr val="00AC69"/>
                </a:solidFill>
                <a:latin typeface="Arial" panose="020B0604020202020204" pitchFamily="34" charset="0"/>
                <a:cs typeface="Arial" panose="020B0604020202020204" pitchFamily="34" charset="0"/>
              </a:rPr>
              <a:t>Veiller</a:t>
            </a:r>
            <a:r>
              <a:rPr lang="fr-FR" sz="2000">
                <a:solidFill>
                  <a:srgbClr val="4E4F4F"/>
                </a:solidFill>
                <a:latin typeface="Arial" panose="020B0604020202020204" pitchFamily="34" charset="0"/>
                <a:cs typeface="Arial" panose="020B0604020202020204" pitchFamily="34" charset="0"/>
              </a:rPr>
              <a:t> à ce que les nouveaux Leos reçoivent les documents et l'orientation qui leur est destinée</a:t>
            </a:r>
          </a:p>
          <a:p>
            <a:pPr marL="342900" indent="-342900">
              <a:spcBef>
                <a:spcPts val="600"/>
              </a:spcBef>
              <a:buFont typeface="Arial" pitchFamily="34" charset="0"/>
              <a:buChar char="•"/>
              <a:defRPr/>
            </a:pPr>
            <a:r>
              <a:rPr lang="fr-FR" sz="2000" b="1">
                <a:solidFill>
                  <a:srgbClr val="00AC69"/>
                </a:solidFill>
                <a:latin typeface="Arial" panose="020B0604020202020204" pitchFamily="34" charset="0"/>
                <a:cs typeface="Arial" panose="020B0604020202020204" pitchFamily="34" charset="0"/>
              </a:rPr>
              <a:t>Reconnaître</a:t>
            </a:r>
            <a:r>
              <a:rPr lang="fr-FR" sz="2000">
                <a:solidFill>
                  <a:srgbClr val="4E4F4F"/>
                </a:solidFill>
                <a:latin typeface="Arial" panose="020B0604020202020204" pitchFamily="34" charset="0"/>
                <a:cs typeface="Arial" panose="020B0604020202020204" pitchFamily="34" charset="0"/>
              </a:rPr>
              <a:t> les accomplissements des Leos</a:t>
            </a:r>
          </a:p>
          <a:p>
            <a:pPr marL="342900" indent="-342900">
              <a:spcBef>
                <a:spcPts val="600"/>
              </a:spcBef>
              <a:buFont typeface="Arial" pitchFamily="34" charset="0"/>
              <a:buChar char="•"/>
              <a:defRPr/>
            </a:pPr>
            <a:r>
              <a:rPr lang="fr-FR" sz="2000" b="1">
                <a:solidFill>
                  <a:srgbClr val="00AC69"/>
                </a:solidFill>
                <a:latin typeface="Arial" panose="020B0604020202020204" pitchFamily="34" charset="0"/>
                <a:cs typeface="Arial" panose="020B0604020202020204" pitchFamily="34" charset="0"/>
              </a:rPr>
              <a:t>Encourager</a:t>
            </a:r>
            <a:r>
              <a:rPr lang="fr-FR" sz="2000">
                <a:latin typeface="Arial" panose="020B0604020202020204" pitchFamily="34" charset="0"/>
                <a:cs typeface="Arial" panose="020B0604020202020204" pitchFamily="34" charset="0"/>
              </a:rPr>
              <a:t> </a:t>
            </a:r>
            <a:r>
              <a:rPr lang="fr-FR" sz="2000">
                <a:solidFill>
                  <a:srgbClr val="4E4F4F"/>
                </a:solidFill>
                <a:latin typeface="Arial" panose="020B0604020202020204" pitchFamily="34" charset="0"/>
                <a:cs typeface="Arial" panose="020B0604020202020204" pitchFamily="34" charset="0"/>
              </a:rPr>
              <a:t>les Leos à se faire Lions</a:t>
            </a:r>
          </a:p>
        </p:txBody>
      </p:sp>
      <p:pic>
        <p:nvPicPr>
          <p:cNvPr id="9" name="Picture 8">
            <a:extLst>
              <a:ext uri="{FF2B5EF4-FFF2-40B4-BE49-F238E27FC236}">
                <a16:creationId xmlns:a16="http://schemas.microsoft.com/office/drawing/2014/main" id="{5C871625-5A9D-8047-8C92-66672BF3D366}"/>
              </a:ext>
            </a:extLst>
          </p:cNvPr>
          <p:cNvPicPr>
            <a:picLocks noChangeAspect="1"/>
          </p:cNvPicPr>
          <p:nvPr/>
        </p:nvPicPr>
        <p:blipFill>
          <a:blip r:embed="rId6"/>
          <a:stretch>
            <a:fillRect/>
          </a:stretch>
        </p:blipFill>
        <p:spPr>
          <a:xfrm>
            <a:off x="9404593" y="5568763"/>
            <a:ext cx="1326937" cy="663469"/>
          </a:xfrm>
          <a:prstGeom prst="rect">
            <a:avLst/>
          </a:prstGeom>
        </p:spPr>
      </p:pic>
    </p:spTree>
    <p:extLst>
      <p:ext uri="{BB962C8B-B14F-4D97-AF65-F5344CB8AC3E}">
        <p14:creationId xmlns:p14="http://schemas.microsoft.com/office/powerpoint/2010/main" val="2912708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22</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9040477"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55565A"/>
                </a:solidFill>
                <a:latin typeface="Arial"/>
                <a:cs typeface="Arial"/>
              </a:rPr>
              <a:t>Différence entre clubs Alpha et Omega </a:t>
            </a:r>
          </a:p>
        </p:txBody>
      </p:sp>
      <p:sp>
        <p:nvSpPr>
          <p:cNvPr id="2" name="TextBox 1">
            <a:extLst>
              <a:ext uri="{FF2B5EF4-FFF2-40B4-BE49-F238E27FC236}">
                <a16:creationId xmlns:a16="http://schemas.microsoft.com/office/drawing/2014/main" id="{7EEC8933-4E72-42ED-AACA-CE3BF15C5871}"/>
              </a:ext>
            </a:extLst>
          </p:cNvPr>
          <p:cNvSpPr txBox="1"/>
          <p:nvPr/>
        </p:nvSpPr>
        <p:spPr>
          <a:xfrm>
            <a:off x="2399212" y="1686979"/>
            <a:ext cx="8800895" cy="3801041"/>
          </a:xfrm>
          <a:prstGeom prst="rect">
            <a:avLst/>
          </a:prstGeom>
          <a:noFill/>
        </p:spPr>
        <p:txBody>
          <a:bodyPr wrap="square" lIns="91440" tIns="45720" rIns="91440" bIns="45720" rtlCol="0" anchor="t">
            <a:spAutoFit/>
          </a:bodyPr>
          <a:lstStyle/>
          <a:p>
            <a:pPr>
              <a:spcBef>
                <a:spcPts val="600"/>
              </a:spcBef>
              <a:defRPr/>
            </a:pPr>
            <a:r>
              <a:rPr lang="fr-FR" sz="2400" b="1" dirty="0">
                <a:solidFill>
                  <a:srgbClr val="00AC69"/>
                </a:solidFill>
                <a:latin typeface="Arial" panose="020B0604020202020204" pitchFamily="34" charset="0"/>
                <a:cs typeface="Arial" panose="020B0604020202020204" pitchFamily="34" charset="0"/>
              </a:rPr>
              <a:t>Conseiller Leo Alpha</a:t>
            </a:r>
          </a:p>
          <a:p>
            <a:pPr marL="342900" indent="-342900">
              <a:spcBef>
                <a:spcPts val="600"/>
              </a:spcBef>
              <a:buFont typeface="Arial" pitchFamily="34" charset="0"/>
              <a:buChar char="•"/>
              <a:defRPr/>
            </a:pPr>
            <a:r>
              <a:rPr lang="fr-FR" sz="2000" dirty="0">
                <a:solidFill>
                  <a:srgbClr val="4E4F4F"/>
                </a:solidFill>
                <a:latin typeface="Arial" panose="020B0604020202020204" pitchFamily="34" charset="0"/>
                <a:cs typeface="Arial" panose="020B0604020202020204" pitchFamily="34" charset="0"/>
              </a:rPr>
              <a:t>Joue un rôle actif en guidant les </a:t>
            </a:r>
            <a:r>
              <a:rPr lang="fr-FR" sz="2000" dirty="0" err="1">
                <a:solidFill>
                  <a:srgbClr val="4E4F4F"/>
                </a:solidFill>
                <a:latin typeface="Arial" panose="020B0604020202020204" pitchFamily="34" charset="0"/>
                <a:cs typeface="Arial" panose="020B0604020202020204" pitchFamily="34" charset="0"/>
              </a:rPr>
              <a:t>Leos</a:t>
            </a:r>
            <a:r>
              <a:rPr lang="fr-FR" sz="2000" dirty="0">
                <a:solidFill>
                  <a:srgbClr val="4E4F4F"/>
                </a:solidFill>
                <a:latin typeface="Arial" panose="020B0604020202020204" pitchFamily="34" charset="0"/>
                <a:cs typeface="Arial" panose="020B0604020202020204" pitchFamily="34" charset="0"/>
              </a:rPr>
              <a:t> en ce qui concerne projets et réunions.</a:t>
            </a:r>
          </a:p>
          <a:p>
            <a:pPr marL="342900" indent="-342900">
              <a:spcBef>
                <a:spcPts val="600"/>
              </a:spcBef>
              <a:buFont typeface="Arial" pitchFamily="34" charset="0"/>
              <a:buChar char="•"/>
              <a:defRPr/>
            </a:pPr>
            <a:r>
              <a:rPr lang="fr-FR" sz="2000" dirty="0">
                <a:solidFill>
                  <a:srgbClr val="4E4F4F"/>
                </a:solidFill>
                <a:latin typeface="Arial" panose="020B0604020202020204" pitchFamily="34" charset="0"/>
                <a:cs typeface="Arial" panose="020B0604020202020204" pitchFamily="34" charset="0"/>
              </a:rPr>
              <a:t>Communication entre parents, établissements scolaires et le Lions club</a:t>
            </a:r>
          </a:p>
          <a:p>
            <a:pPr>
              <a:spcBef>
                <a:spcPts val="600"/>
              </a:spcBef>
              <a:defRPr/>
            </a:pPr>
            <a:endParaRPr lang="en-US" sz="1800" kern="0" dirty="0">
              <a:solidFill>
                <a:srgbClr val="81827C"/>
              </a:solidFill>
              <a:ea typeface="+mn-ea"/>
              <a:cs typeface="Arial" pitchFamily="34" charset="0"/>
            </a:endParaRPr>
          </a:p>
          <a:p>
            <a:pPr>
              <a:spcBef>
                <a:spcPts val="600"/>
              </a:spcBef>
              <a:defRPr/>
            </a:pPr>
            <a:r>
              <a:rPr lang="fr-FR" sz="2400" b="1" dirty="0">
                <a:solidFill>
                  <a:srgbClr val="00AC69"/>
                </a:solidFill>
                <a:latin typeface="Arial" panose="020B0604020202020204" pitchFamily="34" charset="0"/>
                <a:cs typeface="Arial" panose="020B0604020202020204" pitchFamily="34" charset="0"/>
              </a:rPr>
              <a:t>Conseiller Leo Omega</a:t>
            </a:r>
          </a:p>
          <a:p>
            <a:pPr marL="342900" indent="-342900">
              <a:spcBef>
                <a:spcPts val="600"/>
              </a:spcBef>
              <a:buFont typeface="Arial" pitchFamily="34" charset="0"/>
              <a:buChar char="•"/>
              <a:defRPr/>
            </a:pPr>
            <a:r>
              <a:rPr lang="fr-FR" sz="2000" dirty="0">
                <a:solidFill>
                  <a:srgbClr val="4E4F4F"/>
                </a:solidFill>
                <a:latin typeface="Arial" panose="020B0604020202020204" pitchFamily="34" charset="0"/>
                <a:cs typeface="Arial" panose="020B0604020202020204" pitchFamily="34" charset="0"/>
              </a:rPr>
              <a:t>Assure la liaison entre le Leo club et le Lions club parrain</a:t>
            </a:r>
          </a:p>
          <a:p>
            <a:pPr marL="342900" indent="-342900">
              <a:spcBef>
                <a:spcPts val="600"/>
              </a:spcBef>
              <a:buFont typeface="Arial" pitchFamily="34" charset="0"/>
              <a:buChar char="•"/>
              <a:defRPr/>
            </a:pPr>
            <a:r>
              <a:rPr lang="fr-FR" sz="2000" dirty="0">
                <a:solidFill>
                  <a:srgbClr val="4E4F4F"/>
                </a:solidFill>
                <a:latin typeface="Arial"/>
                <a:cs typeface="Arial"/>
              </a:rPr>
              <a:t>Moins directement impliqués dans l'administration quotidienne, car ces </a:t>
            </a:r>
            <a:r>
              <a:rPr lang="fr-FR" sz="2000" dirty="0" err="1">
                <a:solidFill>
                  <a:srgbClr val="4E4F4F"/>
                </a:solidFill>
                <a:latin typeface="Arial"/>
                <a:cs typeface="Arial"/>
              </a:rPr>
              <a:t>Leos</a:t>
            </a:r>
            <a:r>
              <a:rPr lang="fr-FR" sz="2000" dirty="0">
                <a:solidFill>
                  <a:srgbClr val="4E4F4F"/>
                </a:solidFill>
                <a:latin typeface="Arial"/>
                <a:cs typeface="Arial"/>
              </a:rPr>
              <a:t> assument plus de responsabilités</a:t>
            </a:r>
          </a:p>
          <a:p>
            <a:pPr marL="342900" indent="-342900">
              <a:spcBef>
                <a:spcPts val="600"/>
              </a:spcBef>
              <a:buFont typeface="Arial" pitchFamily="34" charset="0"/>
              <a:buChar char="•"/>
              <a:defRPr/>
            </a:pPr>
            <a:r>
              <a:rPr lang="fr-FR" sz="2000" dirty="0">
                <a:solidFill>
                  <a:srgbClr val="4E4F4F"/>
                </a:solidFill>
                <a:latin typeface="Arial"/>
                <a:cs typeface="Arial"/>
              </a:rPr>
              <a:t>Facilite le développement personnel et professionnel des </a:t>
            </a:r>
            <a:r>
              <a:rPr lang="fr-FR" sz="2000" dirty="0" err="1">
                <a:solidFill>
                  <a:srgbClr val="4E4F4F"/>
                </a:solidFill>
                <a:latin typeface="Arial"/>
                <a:cs typeface="Arial"/>
              </a:rPr>
              <a:t>Leos</a:t>
            </a:r>
            <a:endParaRPr lang="fr-FR" sz="2000" dirty="0">
              <a:solidFill>
                <a:srgbClr val="4E4F4F"/>
              </a:solidFill>
              <a:latin typeface="Arial"/>
              <a:cs typeface="Arial"/>
            </a:endParaRPr>
          </a:p>
        </p:txBody>
      </p:sp>
      <p:pic>
        <p:nvPicPr>
          <p:cNvPr id="10" name="Picture 9">
            <a:extLst>
              <a:ext uri="{FF2B5EF4-FFF2-40B4-BE49-F238E27FC236}">
                <a16:creationId xmlns:a16="http://schemas.microsoft.com/office/drawing/2014/main" id="{4764AFEF-26C9-C843-A5C7-275F9DF709BD}"/>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758B8836-AD9B-A740-A73F-576CB5D7A692}"/>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2238615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23</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7"/>
            <a:ext cx="9834375" cy="74943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55565A"/>
                </a:solidFill>
                <a:latin typeface="Arial" panose="020B0604020202020204" pitchFamily="34" charset="0"/>
                <a:cs typeface="Arial" panose="020B0604020202020204" pitchFamily="34" charset="0"/>
              </a:rPr>
              <a:t>Différence entre club Étudiants et club municipal</a:t>
            </a:r>
          </a:p>
        </p:txBody>
      </p:sp>
      <p:sp>
        <p:nvSpPr>
          <p:cNvPr id="2" name="TextBox 1">
            <a:extLst>
              <a:ext uri="{FF2B5EF4-FFF2-40B4-BE49-F238E27FC236}">
                <a16:creationId xmlns:a16="http://schemas.microsoft.com/office/drawing/2014/main" id="{7EEC8933-4E72-42ED-AACA-CE3BF15C5871}"/>
              </a:ext>
            </a:extLst>
          </p:cNvPr>
          <p:cNvSpPr txBox="1"/>
          <p:nvPr/>
        </p:nvSpPr>
        <p:spPr>
          <a:xfrm>
            <a:off x="2357625" y="1498504"/>
            <a:ext cx="9179532" cy="4447371"/>
          </a:xfrm>
          <a:prstGeom prst="rect">
            <a:avLst/>
          </a:prstGeom>
          <a:noFill/>
        </p:spPr>
        <p:txBody>
          <a:bodyPr wrap="square" rtlCol="0">
            <a:spAutoFit/>
          </a:bodyPr>
          <a:lstStyle/>
          <a:p>
            <a:pPr>
              <a:spcBef>
                <a:spcPts val="600"/>
              </a:spcBef>
              <a:defRPr/>
            </a:pPr>
            <a:r>
              <a:rPr lang="fr-FR" sz="2400" b="1" dirty="0">
                <a:solidFill>
                  <a:srgbClr val="00AC69"/>
                </a:solidFill>
                <a:latin typeface="Arial" panose="020B0604020202020204" pitchFamily="34" charset="0"/>
                <a:cs typeface="Arial" panose="020B0604020202020204" pitchFamily="34" charset="0"/>
              </a:rPr>
              <a:t>Leo club municipal</a:t>
            </a:r>
          </a:p>
          <a:p>
            <a:pPr marL="342900" indent="-342900">
              <a:spcBef>
                <a:spcPts val="600"/>
              </a:spcBef>
              <a:buFont typeface="Arial" panose="020B0604020202020204" pitchFamily="34" charset="0"/>
              <a:buChar char="•"/>
              <a:defRPr/>
            </a:pPr>
            <a:r>
              <a:rPr lang="fr-FR" sz="2000" dirty="0">
                <a:solidFill>
                  <a:srgbClr val="4E4F4F"/>
                </a:solidFill>
                <a:latin typeface="Arial" panose="020B0604020202020204" pitchFamily="34" charset="0"/>
                <a:cs typeface="Arial" panose="020B0604020202020204" pitchFamily="34" charset="0"/>
              </a:rPr>
              <a:t>Ouvert à tout jeune admissible de la localité</a:t>
            </a:r>
          </a:p>
          <a:p>
            <a:pPr marL="342900" indent="-342900">
              <a:spcBef>
                <a:spcPts val="600"/>
              </a:spcBef>
              <a:buFont typeface="Arial" panose="020B0604020202020204" pitchFamily="34" charset="0"/>
              <a:buChar char="•"/>
              <a:defRPr/>
            </a:pPr>
            <a:r>
              <a:rPr lang="fr-FR" sz="2000" dirty="0">
                <a:solidFill>
                  <a:srgbClr val="4E4F4F"/>
                </a:solidFill>
                <a:latin typeface="Arial" panose="020B0604020202020204" pitchFamily="34" charset="0"/>
                <a:cs typeface="Arial" panose="020B0604020202020204" pitchFamily="34" charset="0"/>
              </a:rPr>
              <a:t>Tient ses réunions dans une salle municipale, un lieu de culte ou un établissement d’enseignement secondaire/supérieur</a:t>
            </a:r>
          </a:p>
          <a:p>
            <a:pPr>
              <a:spcBef>
                <a:spcPts val="600"/>
              </a:spcBef>
              <a:defRPr/>
            </a:pPr>
            <a:r>
              <a:rPr lang="fr-FR" sz="2000" dirty="0">
                <a:solidFill>
                  <a:srgbClr val="4E4F4F"/>
                </a:solidFill>
                <a:latin typeface="Arial" panose="020B0604020202020204" pitchFamily="34" charset="0"/>
                <a:cs typeface="Arial" panose="020B0604020202020204" pitchFamily="34" charset="0"/>
              </a:rPr>
              <a:t> </a:t>
            </a:r>
          </a:p>
          <a:p>
            <a:pPr>
              <a:spcBef>
                <a:spcPts val="600"/>
              </a:spcBef>
              <a:defRPr/>
            </a:pPr>
            <a:r>
              <a:rPr lang="fr-FR" sz="2400" b="1" dirty="0">
                <a:solidFill>
                  <a:srgbClr val="00AC69"/>
                </a:solidFill>
                <a:latin typeface="Arial" panose="020B0604020202020204" pitchFamily="34" charset="0"/>
                <a:cs typeface="Arial" panose="020B0604020202020204" pitchFamily="34" charset="0"/>
              </a:rPr>
              <a:t>Leo club Étudiants</a:t>
            </a:r>
          </a:p>
          <a:p>
            <a:pPr marL="342900" indent="-342900">
              <a:spcBef>
                <a:spcPts val="600"/>
              </a:spcBef>
              <a:buFont typeface="Arial" pitchFamily="34" charset="0"/>
              <a:buChar char="•"/>
              <a:defRPr/>
            </a:pPr>
            <a:r>
              <a:rPr lang="fr-FR" sz="2000" dirty="0">
                <a:solidFill>
                  <a:srgbClr val="4E4F4F"/>
                </a:solidFill>
                <a:latin typeface="Arial" panose="020B0604020202020204" pitchFamily="34" charset="0"/>
                <a:cs typeface="Arial" panose="020B0604020202020204" pitchFamily="34" charset="0"/>
              </a:rPr>
              <a:t>Son effectif provient d'un même établissement d’enseignement secondaire/supérieur</a:t>
            </a:r>
          </a:p>
          <a:p>
            <a:pPr marL="342900" indent="-342900">
              <a:spcBef>
                <a:spcPts val="600"/>
              </a:spcBef>
              <a:buFont typeface="Arial" pitchFamily="34" charset="0"/>
              <a:buChar char="•"/>
              <a:defRPr/>
            </a:pPr>
            <a:r>
              <a:rPr lang="fr-FR" sz="2000" dirty="0">
                <a:solidFill>
                  <a:srgbClr val="4E4F4F"/>
                </a:solidFill>
                <a:latin typeface="Arial" panose="020B0604020202020204" pitchFamily="34" charset="0"/>
                <a:cs typeface="Arial" panose="020B0604020202020204" pitchFamily="34" charset="0"/>
              </a:rPr>
              <a:t>Nécessite la présence d’un conseiller pédagogique qui peut être membre ou non du Lions club parrain</a:t>
            </a:r>
          </a:p>
          <a:p>
            <a:pPr marL="342900" indent="-342900">
              <a:spcBef>
                <a:spcPts val="600"/>
              </a:spcBef>
              <a:buFont typeface="Arial" pitchFamily="34" charset="0"/>
              <a:buChar char="•"/>
              <a:defRPr/>
            </a:pPr>
            <a:r>
              <a:rPr lang="fr-FR" sz="2000" dirty="0">
                <a:solidFill>
                  <a:srgbClr val="4E4F4F"/>
                </a:solidFill>
                <a:latin typeface="Arial" panose="020B0604020202020204" pitchFamily="34" charset="0"/>
                <a:cs typeface="Arial" panose="020B0604020202020204" pitchFamily="34" charset="0"/>
              </a:rPr>
              <a:t>Tient ses réunions au sein de cet établissement ou dans un espace qui y est lié</a:t>
            </a:r>
          </a:p>
        </p:txBody>
      </p:sp>
      <p:pic>
        <p:nvPicPr>
          <p:cNvPr id="10" name="Picture 9">
            <a:extLst>
              <a:ext uri="{FF2B5EF4-FFF2-40B4-BE49-F238E27FC236}">
                <a16:creationId xmlns:a16="http://schemas.microsoft.com/office/drawing/2014/main" id="{08A85A00-EE04-D943-9ABC-F65F88572D00}"/>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F23B4E02-3C88-6541-9B25-8A734276D7AD}"/>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993536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D8F3676-5A3A-A04E-86C3-479AF63F5121}"/>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24</a:t>
            </a:fld>
            <a:endParaRPr lang="en-US" sz="100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1109164" y="1423741"/>
            <a:ext cx="8672526" cy="4524315"/>
          </a:xfrm>
          <a:prstGeom prst="rect">
            <a:avLst/>
          </a:prstGeom>
          <a:noFill/>
        </p:spPr>
        <p:txBody>
          <a:bodyPr wrap="square" rtlCol="0">
            <a:spAutoFit/>
          </a:bodyPr>
          <a:lstStyle/>
          <a:p>
            <a:r>
              <a:rPr lang="fr-FR" sz="2400">
                <a:solidFill>
                  <a:schemeClr val="bg1"/>
                </a:solidFill>
                <a:effectLst>
                  <a:glow>
                    <a:schemeClr val="bg1"/>
                  </a:glow>
                </a:effectLst>
                <a:latin typeface="Arial" panose="020B0604020202020204" pitchFamily="34" charset="0"/>
                <a:cs typeface="Arial" panose="020B0604020202020204" pitchFamily="34" charset="0"/>
              </a:rPr>
              <a:t>Points importants du module</a:t>
            </a:r>
          </a:p>
          <a:p>
            <a:pPr marL="342900" indent="-342900">
              <a:buFont typeface="Arial" panose="020B0604020202020204" pitchFamily="34" charset="0"/>
              <a:buChar char="•"/>
            </a:pPr>
            <a:r>
              <a:rPr lang="fr-FR" sz="2400">
                <a:solidFill>
                  <a:schemeClr val="bg1"/>
                </a:solidFill>
                <a:effectLst>
                  <a:glow>
                    <a:schemeClr val="bg1"/>
                  </a:glow>
                </a:effectLst>
                <a:latin typeface="Arial" panose="020B0604020202020204" pitchFamily="34" charset="0"/>
                <a:cs typeface="Arial" panose="020B0604020202020204" pitchFamily="34" charset="0"/>
              </a:rPr>
              <a:t>Le conseiller assume aussi la fonction de mentor, de motivateur et de modèle. </a:t>
            </a:r>
          </a:p>
          <a:p>
            <a:pPr marL="342900" indent="-342900">
              <a:buFont typeface="Arial" panose="020B0604020202020204" pitchFamily="34" charset="0"/>
              <a:buChar char="•"/>
            </a:pPr>
            <a:r>
              <a:rPr lang="fr-FR" sz="2400">
                <a:solidFill>
                  <a:schemeClr val="bg1"/>
                </a:solidFill>
                <a:effectLst>
                  <a:glow>
                    <a:schemeClr val="bg1"/>
                  </a:glow>
                </a:effectLst>
                <a:latin typeface="Arial" panose="020B0604020202020204" pitchFamily="34" charset="0"/>
                <a:cs typeface="Arial" panose="020B0604020202020204" pitchFamily="34" charset="0"/>
              </a:rPr>
              <a:t>La façon dont le conseiller de Leo club opère dépend du type de club, du lieu et des Leos eux-mêmes.</a:t>
            </a:r>
          </a:p>
          <a:p>
            <a:pPr marL="342900" indent="-342900">
              <a:buFont typeface="Arial" panose="020B0604020202020204" pitchFamily="34" charset="0"/>
              <a:buChar char="•"/>
            </a:pPr>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fr-FR" sz="2400">
                <a:solidFill>
                  <a:schemeClr val="bg1"/>
                </a:solidFill>
                <a:effectLst>
                  <a:glow>
                    <a:schemeClr val="bg1"/>
                  </a:glow>
                </a:effectLst>
                <a:latin typeface="Arial" panose="020B0604020202020204" pitchFamily="34" charset="0"/>
                <a:cs typeface="Arial" panose="020B0604020202020204" pitchFamily="34" charset="0"/>
              </a:rPr>
              <a:t>Activité de récapitulation</a:t>
            </a:r>
          </a:p>
          <a:p>
            <a:pPr marL="342900" indent="-342900">
              <a:buFont typeface="Arial" panose="020B0604020202020204" pitchFamily="34" charset="0"/>
              <a:buChar char="•"/>
            </a:pPr>
            <a:r>
              <a:rPr lang="fr-FR" sz="2400">
                <a:solidFill>
                  <a:schemeClr val="bg1"/>
                </a:solidFill>
                <a:effectLst>
                  <a:glow>
                    <a:schemeClr val="bg1"/>
                  </a:glow>
                </a:effectLst>
                <a:latin typeface="Arial" panose="020B0604020202020204" pitchFamily="34" charset="0"/>
                <a:cs typeface="Arial" panose="020B0604020202020204" pitchFamily="34" charset="0"/>
              </a:rPr>
              <a:t>Proposez à vos Leos une voie à suivre basée sur votre type de club, votre aire géographique et chacune des cinq responsabilités qui vous incombent.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sp>
        <p:nvSpPr>
          <p:cNvPr id="10" name="Text Placeholder 18">
            <a:extLst>
              <a:ext uri="{FF2B5EF4-FFF2-40B4-BE49-F238E27FC236}">
                <a16:creationId xmlns:a16="http://schemas.microsoft.com/office/drawing/2014/main" id="{37642B63-DF84-BF4F-A498-00702E42F473}"/>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a:solidFill>
                  <a:schemeClr val="bg1"/>
                </a:solidFill>
                <a:effectLst>
                  <a:glow>
                    <a:schemeClr val="bg1"/>
                  </a:glow>
                </a:effectLst>
              </a:rPr>
              <a:t>Récapitulatif</a:t>
            </a:r>
          </a:p>
        </p:txBody>
      </p:sp>
      <p:pic>
        <p:nvPicPr>
          <p:cNvPr id="11" name="Picture 10">
            <a:extLst>
              <a:ext uri="{FF2B5EF4-FFF2-40B4-BE49-F238E27FC236}">
                <a16:creationId xmlns:a16="http://schemas.microsoft.com/office/drawing/2014/main" id="{160A87CF-F851-324A-B445-26194A82D825}"/>
              </a:ext>
            </a:extLst>
          </p:cNvPr>
          <p:cNvPicPr>
            <a:picLocks noChangeAspect="1"/>
          </p:cNvPicPr>
          <p:nvPr/>
        </p:nvPicPr>
        <p:blipFill>
          <a:blip r:embed="rId4"/>
          <a:stretch>
            <a:fillRect/>
          </a:stretch>
        </p:blipFill>
        <p:spPr>
          <a:xfrm>
            <a:off x="3126724" y="527295"/>
            <a:ext cx="1326937" cy="663469"/>
          </a:xfrm>
          <a:prstGeom prst="rect">
            <a:avLst/>
          </a:prstGeom>
        </p:spPr>
      </p:pic>
    </p:spTree>
    <p:extLst>
      <p:ext uri="{BB962C8B-B14F-4D97-AF65-F5344CB8AC3E}">
        <p14:creationId xmlns:p14="http://schemas.microsoft.com/office/powerpoint/2010/main" val="1664356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r-FR" sz="6000">
                <a:latin typeface="Arial Black" panose="020B0604020202020204" pitchFamily="34" charset="0"/>
                <a:cs typeface="Arial Black" panose="020B0604020202020204" pitchFamily="34" charset="0"/>
              </a:rPr>
              <a:t>Module 3</a:t>
            </a:r>
          </a:p>
          <a:p>
            <a:pPr>
              <a:spcBef>
                <a:spcPts val="0"/>
              </a:spcBef>
            </a:pPr>
            <a:r>
              <a:rPr lang="fr-FR" sz="4000" b="0"/>
              <a:t>Administration de Leo club</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6084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4064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29036"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26</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232170" y="614264"/>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Formulaires d’affiliation</a:t>
            </a:r>
          </a:p>
        </p:txBody>
      </p:sp>
      <p:sp>
        <p:nvSpPr>
          <p:cNvPr id="2" name="TextBox 1">
            <a:extLst>
              <a:ext uri="{FF2B5EF4-FFF2-40B4-BE49-F238E27FC236}">
                <a16:creationId xmlns:a16="http://schemas.microsoft.com/office/drawing/2014/main" id="{7EEC8933-4E72-42ED-AACA-CE3BF15C5871}"/>
              </a:ext>
            </a:extLst>
          </p:cNvPr>
          <p:cNvSpPr txBox="1"/>
          <p:nvPr/>
        </p:nvSpPr>
        <p:spPr>
          <a:xfrm>
            <a:off x="2232171" y="1208745"/>
            <a:ext cx="9210134" cy="1200329"/>
          </a:xfrm>
          <a:prstGeom prst="rect">
            <a:avLst/>
          </a:prstGeom>
          <a:noFill/>
        </p:spPr>
        <p:txBody>
          <a:bodyPr wrap="square" rtlCol="0">
            <a:spAutoFit/>
          </a:bodyPr>
          <a:lstStyle/>
          <a:p>
            <a:pPr eaLnBrk="1" hangingPunct="1">
              <a:defRPr/>
            </a:pPr>
            <a:r>
              <a:rPr lang="fr-FR" sz="2400" dirty="0">
                <a:solidFill>
                  <a:srgbClr val="616262"/>
                </a:solidFill>
                <a:latin typeface="Arial" panose="020B0604020202020204" pitchFamily="34" charset="0"/>
                <a:cs typeface="Arial" panose="020B0604020202020204" pitchFamily="34" charset="0"/>
              </a:rPr>
              <a:t>Toute personne désireuse de faire partie d’un club Leo doit renvoyer un formulaire d'affiliation Alpha (</a:t>
            </a:r>
            <a:r>
              <a:rPr lang="fr-FR" sz="2400" dirty="0">
                <a:solidFill>
                  <a:srgbClr val="81827C"/>
                </a:solidFill>
                <a:latin typeface="Arial" panose="020B0604020202020204" pitchFamily="34" charset="0"/>
                <a:cs typeface="Arial" panose="020B0604020202020204" pitchFamily="34" charset="0"/>
                <a:hlinkClick r:id="rId6"/>
              </a:rPr>
              <a:t>LEO50-A)</a:t>
            </a:r>
            <a:r>
              <a:rPr lang="fr-FR" sz="2400" dirty="0">
                <a:solidFill>
                  <a:srgbClr val="81827C"/>
                </a:solidFill>
                <a:latin typeface="Arial" panose="020B0604020202020204" pitchFamily="34" charset="0"/>
                <a:cs typeface="Arial" panose="020B0604020202020204" pitchFamily="34" charset="0"/>
              </a:rPr>
              <a:t> </a:t>
            </a:r>
            <a:r>
              <a:rPr lang="fr-FR" sz="2400" dirty="0">
                <a:solidFill>
                  <a:srgbClr val="616262"/>
                </a:solidFill>
                <a:latin typeface="Arial" panose="020B0604020202020204" pitchFamily="34" charset="0"/>
                <a:cs typeface="Arial" panose="020B0604020202020204" pitchFamily="34" charset="0"/>
              </a:rPr>
              <a:t>ou Omega</a:t>
            </a:r>
            <a:r>
              <a:rPr lang="fr-FR" sz="2400" dirty="0">
                <a:latin typeface="Arial" panose="020B0604020202020204" pitchFamily="34" charset="0"/>
                <a:cs typeface="Arial" panose="020B0604020202020204" pitchFamily="34" charset="0"/>
              </a:rPr>
              <a:t> (</a:t>
            </a:r>
            <a:r>
              <a:rPr lang="fr-FR" sz="2400" dirty="0">
                <a:solidFill>
                  <a:srgbClr val="81827C"/>
                </a:solidFill>
                <a:latin typeface="Arial" panose="020B0604020202020204" pitchFamily="34" charset="0"/>
                <a:cs typeface="Arial" panose="020B0604020202020204" pitchFamily="34" charset="0"/>
                <a:hlinkClick r:id="rId7"/>
              </a:rPr>
              <a:t>LEO50-O</a:t>
            </a:r>
            <a:r>
              <a:rPr lang="fr-FR" sz="2400" dirty="0">
                <a:solidFill>
                  <a:srgbClr val="616262"/>
                </a:solidFill>
                <a:latin typeface="Arial" panose="020B0604020202020204" pitchFamily="34" charset="0"/>
                <a:cs typeface="Arial" panose="020B0604020202020204" pitchFamily="34" charset="0"/>
              </a:rPr>
              <a:t>) au Lion club parrain. </a:t>
            </a:r>
          </a:p>
        </p:txBody>
      </p:sp>
      <p:graphicFrame>
        <p:nvGraphicFramePr>
          <p:cNvPr id="3" name="Object 2">
            <a:extLst>
              <a:ext uri="{FF2B5EF4-FFF2-40B4-BE49-F238E27FC236}">
                <a16:creationId xmlns:a16="http://schemas.microsoft.com/office/drawing/2014/main" id="{286EA2F5-8B79-4532-BD15-5E72679D3138}"/>
              </a:ext>
            </a:extLst>
          </p:cNvPr>
          <p:cNvGraphicFramePr>
            <a:graphicFrameLocks noChangeAspect="1"/>
          </p:cNvGraphicFramePr>
          <p:nvPr>
            <p:extLst>
              <p:ext uri="{D42A27DB-BD31-4B8C-83A1-F6EECF244321}">
                <p14:modId xmlns:p14="http://schemas.microsoft.com/office/powerpoint/2010/main" val="3822965314"/>
              </p:ext>
            </p:extLst>
          </p:nvPr>
        </p:nvGraphicFramePr>
        <p:xfrm>
          <a:off x="3421962" y="2516071"/>
          <a:ext cx="3177876" cy="4112545"/>
        </p:xfrm>
        <a:graphic>
          <a:graphicData uri="http://schemas.openxmlformats.org/presentationml/2006/ole">
            <mc:AlternateContent xmlns:mc="http://schemas.openxmlformats.org/markup-compatibility/2006">
              <mc:Choice xmlns:v="urn:schemas-microsoft-com:vml" Requires="v">
                <p:oleObj spid="_x0000_s1203" name="Acrobat Document" r:id="rId8" imgW="3886052" imgH="5029200" progId="AcroExch.Document.DC">
                  <p:embed/>
                </p:oleObj>
              </mc:Choice>
              <mc:Fallback>
                <p:oleObj name="Acrobat Document" r:id="rId8" imgW="3886052" imgH="5029200" progId="AcroExch.Document.DC">
                  <p:embed/>
                  <p:pic>
                    <p:nvPicPr>
                      <p:cNvPr id="3" name="Object 2">
                        <a:extLst>
                          <a:ext uri="{FF2B5EF4-FFF2-40B4-BE49-F238E27FC236}">
                            <a16:creationId xmlns:a16="http://schemas.microsoft.com/office/drawing/2014/main" id="{286EA2F5-8B79-4532-BD15-5E72679D3138}"/>
                          </a:ext>
                        </a:extLst>
                      </p:cNvPr>
                      <p:cNvPicPr/>
                      <p:nvPr/>
                    </p:nvPicPr>
                    <p:blipFill>
                      <a:blip r:embed="rId9"/>
                      <a:stretch>
                        <a:fillRect/>
                      </a:stretch>
                    </p:blipFill>
                    <p:spPr>
                      <a:xfrm>
                        <a:off x="3421962" y="2516071"/>
                        <a:ext cx="3177876" cy="4112545"/>
                      </a:xfrm>
                      <a:prstGeom prst="rect">
                        <a:avLst/>
                      </a:prstGeom>
                      <a:ln>
                        <a:solidFill>
                          <a:srgbClr val="616262"/>
                        </a:solidFill>
                      </a:ln>
                    </p:spPr>
                  </p:pic>
                </p:oleObj>
              </mc:Fallback>
            </mc:AlternateContent>
          </a:graphicData>
        </a:graphic>
      </p:graphicFrame>
      <p:graphicFrame>
        <p:nvGraphicFramePr>
          <p:cNvPr id="5" name="Object 4">
            <a:extLst>
              <a:ext uri="{FF2B5EF4-FFF2-40B4-BE49-F238E27FC236}">
                <a16:creationId xmlns:a16="http://schemas.microsoft.com/office/drawing/2014/main" id="{C6B696EE-C53C-4EE1-B4AB-57F3A22AFD63}"/>
              </a:ext>
            </a:extLst>
          </p:cNvPr>
          <p:cNvGraphicFramePr>
            <a:graphicFrameLocks noChangeAspect="1"/>
          </p:cNvGraphicFramePr>
          <p:nvPr>
            <p:extLst>
              <p:ext uri="{D42A27DB-BD31-4B8C-83A1-F6EECF244321}">
                <p14:modId xmlns:p14="http://schemas.microsoft.com/office/powerpoint/2010/main" val="4276230538"/>
              </p:ext>
            </p:extLst>
          </p:nvPr>
        </p:nvGraphicFramePr>
        <p:xfrm>
          <a:off x="6863699" y="2516071"/>
          <a:ext cx="3195669" cy="4135572"/>
        </p:xfrm>
        <a:graphic>
          <a:graphicData uri="http://schemas.openxmlformats.org/presentationml/2006/ole">
            <mc:AlternateContent xmlns:mc="http://schemas.openxmlformats.org/markup-compatibility/2006">
              <mc:Choice xmlns:v="urn:schemas-microsoft-com:vml" Requires="v">
                <p:oleObj spid="_x0000_s1204" name="Acrobat Document" r:id="rId10" imgW="3886052" imgH="5029200" progId="AcroExch.Document.DC">
                  <p:embed/>
                </p:oleObj>
              </mc:Choice>
              <mc:Fallback>
                <p:oleObj name="Acrobat Document" r:id="rId10" imgW="3886052" imgH="5029200" progId="AcroExch.Document.DC">
                  <p:embed/>
                  <p:pic>
                    <p:nvPicPr>
                      <p:cNvPr id="5" name="Object 4">
                        <a:extLst>
                          <a:ext uri="{FF2B5EF4-FFF2-40B4-BE49-F238E27FC236}">
                            <a16:creationId xmlns:a16="http://schemas.microsoft.com/office/drawing/2014/main" id="{C6B696EE-C53C-4EE1-B4AB-57F3A22AFD63}"/>
                          </a:ext>
                        </a:extLst>
                      </p:cNvPr>
                      <p:cNvPicPr/>
                      <p:nvPr/>
                    </p:nvPicPr>
                    <p:blipFill>
                      <a:blip r:embed="rId11"/>
                      <a:stretch>
                        <a:fillRect/>
                      </a:stretch>
                    </p:blipFill>
                    <p:spPr>
                      <a:xfrm>
                        <a:off x="6863699" y="2516071"/>
                        <a:ext cx="3195669" cy="4135572"/>
                      </a:xfrm>
                      <a:prstGeom prst="rect">
                        <a:avLst/>
                      </a:prstGeom>
                      <a:ln>
                        <a:solidFill>
                          <a:srgbClr val="616262"/>
                        </a:solidFill>
                      </a:ln>
                    </p:spPr>
                  </p:pic>
                </p:oleObj>
              </mc:Fallback>
            </mc:AlternateContent>
          </a:graphicData>
        </a:graphic>
      </p:graphicFrame>
      <p:pic>
        <p:nvPicPr>
          <p:cNvPr id="18" name="Picture 17">
            <a:extLst>
              <a:ext uri="{FF2B5EF4-FFF2-40B4-BE49-F238E27FC236}">
                <a16:creationId xmlns:a16="http://schemas.microsoft.com/office/drawing/2014/main" id="{5A4FDCFB-DF2A-4446-A2E1-C638BBD0C4FF}"/>
              </a:ext>
            </a:extLst>
          </p:cNvPr>
          <p:cNvPicPr>
            <a:picLocks noChangeAspect="1"/>
          </p:cNvPicPr>
          <p:nvPr/>
        </p:nvPicPr>
        <p:blipFill>
          <a:blip r:embed="rId12"/>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242246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5052"/>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27</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0727" y="60665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Consentement parental pour Leos Alpha</a:t>
            </a:r>
          </a:p>
        </p:txBody>
      </p:sp>
      <p:sp>
        <p:nvSpPr>
          <p:cNvPr id="2" name="TextBox 1">
            <a:extLst>
              <a:ext uri="{FF2B5EF4-FFF2-40B4-BE49-F238E27FC236}">
                <a16:creationId xmlns:a16="http://schemas.microsoft.com/office/drawing/2014/main" id="{7EEC8933-4E72-42ED-AACA-CE3BF15C5871}"/>
              </a:ext>
            </a:extLst>
          </p:cNvPr>
          <p:cNvSpPr txBox="1"/>
          <p:nvPr/>
        </p:nvSpPr>
        <p:spPr>
          <a:xfrm>
            <a:off x="2080728" y="1356087"/>
            <a:ext cx="3429240" cy="2677656"/>
          </a:xfrm>
          <a:prstGeom prst="rect">
            <a:avLst/>
          </a:prstGeom>
          <a:noFill/>
        </p:spPr>
        <p:txBody>
          <a:bodyPr wrap="square" lIns="91440" tIns="45720" rIns="91440" bIns="45720" rtlCol="0" anchor="t">
            <a:spAutoFit/>
          </a:bodyPr>
          <a:lstStyle/>
          <a:p>
            <a:pPr>
              <a:defRPr/>
            </a:pPr>
            <a:r>
              <a:rPr lang="fr-FR" sz="2400" b="1" dirty="0">
                <a:solidFill>
                  <a:srgbClr val="00AC69"/>
                </a:solidFill>
                <a:latin typeface="Arial"/>
                <a:cs typeface="Arial"/>
              </a:rPr>
              <a:t>Le formulaire d’affiliation </a:t>
            </a:r>
            <a:br>
              <a:rPr lang="fr-FR" sz="2400" b="1" dirty="0">
                <a:solidFill>
                  <a:srgbClr val="00AC69"/>
                </a:solidFill>
                <a:latin typeface="Arial"/>
                <a:cs typeface="Arial"/>
              </a:rPr>
            </a:br>
            <a:r>
              <a:rPr lang="fr-FR" sz="2400" b="1" dirty="0">
                <a:solidFill>
                  <a:srgbClr val="00AC69"/>
                </a:solidFill>
                <a:latin typeface="Arial"/>
                <a:cs typeface="Arial"/>
              </a:rPr>
              <a:t>Leo Alpha </a:t>
            </a:r>
            <a:br>
              <a:rPr lang="fr-FR" sz="2400" b="1" dirty="0">
                <a:solidFill>
                  <a:srgbClr val="00AC69"/>
                </a:solidFill>
                <a:latin typeface="Arial"/>
                <a:cs typeface="Arial"/>
              </a:rPr>
            </a:br>
            <a:r>
              <a:rPr lang="fr-FR" sz="2400" b="1" dirty="0">
                <a:solidFill>
                  <a:srgbClr val="00AC69"/>
                </a:solidFill>
                <a:latin typeface="Arial"/>
                <a:cs typeface="Arial"/>
              </a:rPr>
              <a:t>(LEO50-A) </a:t>
            </a:r>
            <a:br>
              <a:rPr lang="fr-FR" sz="2400" b="1" dirty="0">
                <a:solidFill>
                  <a:srgbClr val="00AC69"/>
                </a:solidFill>
                <a:latin typeface="Arial"/>
                <a:cs typeface="Arial"/>
              </a:rPr>
            </a:br>
            <a:r>
              <a:rPr lang="fr-FR" sz="2400" dirty="0">
                <a:solidFill>
                  <a:srgbClr val="81827C"/>
                </a:solidFill>
                <a:latin typeface="Arial"/>
                <a:cs typeface="Arial"/>
              </a:rPr>
              <a:t>comporte une section Consentement </a:t>
            </a:r>
            <a:br>
              <a:rPr lang="fr-FR" sz="2400" dirty="0">
                <a:solidFill>
                  <a:srgbClr val="81827C"/>
                </a:solidFill>
                <a:latin typeface="Arial"/>
                <a:cs typeface="Arial"/>
              </a:rPr>
            </a:br>
            <a:r>
              <a:rPr lang="fr-FR" sz="2400" dirty="0">
                <a:solidFill>
                  <a:srgbClr val="81827C"/>
                </a:solidFill>
                <a:latin typeface="Arial"/>
                <a:cs typeface="Arial"/>
              </a:rPr>
              <a:t>parental à remplir.</a:t>
            </a:r>
          </a:p>
        </p:txBody>
      </p:sp>
      <p:pic>
        <p:nvPicPr>
          <p:cNvPr id="8" name="Picture 7" descr="Graphical user interface, text&#10;&#10;Description automatically generated">
            <a:extLst>
              <a:ext uri="{FF2B5EF4-FFF2-40B4-BE49-F238E27FC236}">
                <a16:creationId xmlns:a16="http://schemas.microsoft.com/office/drawing/2014/main" id="{1ED1A806-54F0-47B7-A48A-CD1A4E3F3C53}"/>
              </a:ext>
            </a:extLst>
          </p:cNvPr>
          <p:cNvPicPr>
            <a:picLocks noChangeAspect="1"/>
          </p:cNvPicPr>
          <p:nvPr/>
        </p:nvPicPr>
        <p:blipFill>
          <a:blip r:embed="rId5"/>
          <a:stretch>
            <a:fillRect/>
          </a:stretch>
        </p:blipFill>
        <p:spPr>
          <a:xfrm>
            <a:off x="5106253" y="1550246"/>
            <a:ext cx="6286327" cy="4769158"/>
          </a:xfrm>
          <a:prstGeom prst="rect">
            <a:avLst/>
          </a:prstGeom>
        </p:spPr>
      </p:pic>
      <p:pic>
        <p:nvPicPr>
          <p:cNvPr id="15" name="Picture 14">
            <a:extLst>
              <a:ext uri="{FF2B5EF4-FFF2-40B4-BE49-F238E27FC236}">
                <a16:creationId xmlns:a16="http://schemas.microsoft.com/office/drawing/2014/main" id="{4D560536-FD57-EF4C-91C7-F27EECF8A230}"/>
              </a:ext>
            </a:extLst>
          </p:cNvPr>
          <p:cNvPicPr>
            <a:picLocks noChangeAspect="1"/>
          </p:cNvPicPr>
          <p:nvPr/>
        </p:nvPicPr>
        <p:blipFill>
          <a:blip r:embed="rId6"/>
          <a:stretch>
            <a:fillRect/>
          </a:stretch>
        </p:blipFill>
        <p:spPr>
          <a:xfrm>
            <a:off x="495336" y="403898"/>
            <a:ext cx="1558206" cy="1558206"/>
          </a:xfrm>
          <a:prstGeom prst="rect">
            <a:avLst/>
          </a:prstGeom>
        </p:spPr>
      </p:pic>
    </p:spTree>
    <p:extLst>
      <p:ext uri="{BB962C8B-B14F-4D97-AF65-F5344CB8AC3E}">
        <p14:creationId xmlns:p14="http://schemas.microsoft.com/office/powerpoint/2010/main" val="1310944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28</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443733" y="471847"/>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001939" y="372023"/>
            <a:ext cx="9489550" cy="1815882"/>
          </a:xfrm>
          <a:prstGeom prst="rect">
            <a:avLst/>
          </a:prstGeom>
          <a:noFill/>
        </p:spPr>
        <p:txBody>
          <a:bodyPr wrap="square" lIns="91440" tIns="45720" rIns="91440" bIns="45720" rtlCol="0" anchor="t">
            <a:spAutoFit/>
          </a:bodyPr>
          <a:lstStyle/>
          <a:p>
            <a:pPr marL="0" indent="0" eaLnBrk="1" hangingPunct="1">
              <a:buFont typeface="Arial" pitchFamily="34" charset="0"/>
              <a:buNone/>
              <a:defRPr/>
            </a:pPr>
            <a:r>
              <a:rPr lang="fr-FR" sz="3200" b="1" dirty="0">
                <a:solidFill>
                  <a:srgbClr val="616262"/>
                </a:solidFill>
                <a:latin typeface="Arial" panose="020B0604020202020204" pitchFamily="34" charset="0"/>
                <a:cs typeface="Arial" panose="020B0604020202020204" pitchFamily="34" charset="0"/>
              </a:rPr>
              <a:t>Importance de l’enregistrement des listes d’effectif et d’officiels</a:t>
            </a:r>
          </a:p>
          <a:p>
            <a:endParaRPr lang="en-US" sz="2400" b="1" dirty="0">
              <a:solidFill>
                <a:srgbClr val="F14619"/>
              </a:solidFill>
            </a:endParaRPr>
          </a:p>
          <a:p>
            <a:endParaRPr lang="en-US" sz="2400" b="1" dirty="0">
              <a:solidFill>
                <a:srgbClr val="F14619"/>
              </a:solidFill>
            </a:endParaRPr>
          </a:p>
        </p:txBody>
      </p:sp>
      <p:pic>
        <p:nvPicPr>
          <p:cNvPr id="10" name="Picture 9">
            <a:extLst>
              <a:ext uri="{FF2B5EF4-FFF2-40B4-BE49-F238E27FC236}">
                <a16:creationId xmlns:a16="http://schemas.microsoft.com/office/drawing/2014/main" id="{2C9FC6F6-AF17-45CB-B355-DEA0F60F063F}"/>
              </a:ext>
            </a:extLst>
          </p:cNvPr>
          <p:cNvPicPr>
            <a:picLocks noChangeAspect="1"/>
          </p:cNvPicPr>
          <p:nvPr/>
        </p:nvPicPr>
        <p:blipFill>
          <a:blip r:embed="rId6"/>
          <a:stretch>
            <a:fillRect/>
          </a:stretch>
        </p:blipFill>
        <p:spPr>
          <a:xfrm>
            <a:off x="3000650" y="1410430"/>
            <a:ext cx="6668096" cy="5240523"/>
          </a:xfrm>
          <a:prstGeom prst="rect">
            <a:avLst/>
          </a:prstGeom>
          <a:ln w="12700">
            <a:solidFill>
              <a:schemeClr val="tx1">
                <a:lumMod val="50000"/>
                <a:lumOff val="50000"/>
              </a:schemeClr>
            </a:solidFill>
          </a:ln>
        </p:spPr>
      </p:pic>
    </p:spTree>
    <p:extLst>
      <p:ext uri="{BB962C8B-B14F-4D97-AF65-F5344CB8AC3E}">
        <p14:creationId xmlns:p14="http://schemas.microsoft.com/office/powerpoint/2010/main" val="2935460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29</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169514" y="534576"/>
            <a:ext cx="8150087" cy="1169551"/>
          </a:xfrm>
          <a:prstGeom prst="rect">
            <a:avLst/>
          </a:prstGeom>
          <a:noFill/>
        </p:spPr>
        <p:txBody>
          <a:bodyPr wrap="square" rtlCol="0">
            <a:spAutoFit/>
          </a:bodyPr>
          <a:lstStyle/>
          <a:p>
            <a:pPr marL="0" indent="0" eaLnBrk="1" hangingPunct="1">
              <a:buFont typeface="Arial" pitchFamily="34" charset="0"/>
              <a:buNone/>
              <a:defRPr/>
            </a:pPr>
            <a:r>
              <a:rPr lang="fr-FR" sz="3200" b="1">
                <a:solidFill>
                  <a:srgbClr val="616262"/>
                </a:solidFill>
                <a:latin typeface="Arial" panose="020B0604020202020204" pitchFamily="34" charset="0"/>
                <a:cs typeface="Arial" panose="020B0604020202020204" pitchFamily="34" charset="0"/>
              </a:rPr>
              <a:t>Enregistrement d’effectif via </a:t>
            </a:r>
            <a:r>
              <a:rPr lang="fr-FR" sz="3200" b="1">
                <a:solidFill>
                  <a:srgbClr val="00AC69"/>
                </a:solidFill>
                <a:latin typeface="Arial" panose="020B0604020202020204" pitchFamily="34" charset="0"/>
                <a:cs typeface="Arial" panose="020B0604020202020204" pitchFamily="34" charset="0"/>
              </a:rPr>
              <a:t>MyLCI</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9" name="Table 8">
            <a:extLst>
              <a:ext uri="{FF2B5EF4-FFF2-40B4-BE49-F238E27FC236}">
                <a16:creationId xmlns:a16="http://schemas.microsoft.com/office/drawing/2014/main" id="{76F05E3B-0450-4063-9602-669517DABC81}"/>
              </a:ext>
            </a:extLst>
          </p:cNvPr>
          <p:cNvGraphicFramePr>
            <a:graphicFrameLocks noGrp="1"/>
          </p:cNvGraphicFramePr>
          <p:nvPr>
            <p:extLst>
              <p:ext uri="{D42A27DB-BD31-4B8C-83A1-F6EECF244321}">
                <p14:modId xmlns:p14="http://schemas.microsoft.com/office/powerpoint/2010/main" val="1660811956"/>
              </p:ext>
            </p:extLst>
          </p:nvPr>
        </p:nvGraphicFramePr>
        <p:xfrm>
          <a:off x="2257968" y="1337121"/>
          <a:ext cx="8875359" cy="4997478"/>
        </p:xfrm>
        <a:graphic>
          <a:graphicData uri="http://schemas.openxmlformats.org/drawingml/2006/table">
            <a:tbl>
              <a:tblPr firstRow="1" firstCol="1" bandRow="1">
                <a:tableStyleId>{FABFCF23-3B69-468F-B69F-88F6DE6A72F2}</a:tableStyleId>
              </a:tblPr>
              <a:tblGrid>
                <a:gridCol w="2507343">
                  <a:extLst>
                    <a:ext uri="{9D8B030D-6E8A-4147-A177-3AD203B41FA5}">
                      <a16:colId xmlns:a16="http://schemas.microsoft.com/office/drawing/2014/main" val="613060639"/>
                    </a:ext>
                  </a:extLst>
                </a:gridCol>
                <a:gridCol w="3184008">
                  <a:extLst>
                    <a:ext uri="{9D8B030D-6E8A-4147-A177-3AD203B41FA5}">
                      <a16:colId xmlns:a16="http://schemas.microsoft.com/office/drawing/2014/main" val="2574482494"/>
                    </a:ext>
                  </a:extLst>
                </a:gridCol>
                <a:gridCol w="3184008">
                  <a:extLst>
                    <a:ext uri="{9D8B030D-6E8A-4147-A177-3AD203B41FA5}">
                      <a16:colId xmlns:a16="http://schemas.microsoft.com/office/drawing/2014/main" val="3860545635"/>
                    </a:ext>
                  </a:extLst>
                </a:gridCol>
              </a:tblGrid>
              <a:tr h="277489">
                <a:tc>
                  <a:txBody>
                    <a:bodyPr/>
                    <a:lstStyle/>
                    <a:p>
                      <a:pPr marL="0" marR="0" algn="ctr">
                        <a:spcBef>
                          <a:spcPts val="0"/>
                        </a:spcBef>
                        <a:spcAft>
                          <a:spcPts val="0"/>
                        </a:spcAft>
                      </a:pPr>
                      <a:r>
                        <a:rPr lang="fr-FR" sz="1600">
                          <a:latin typeface="Arial" panose="020B0604020202020204" pitchFamily="34" charset="0"/>
                          <a:cs typeface="Arial" panose="020B0604020202020204" pitchFamily="34" charset="0"/>
                        </a:rPr>
                        <a:t>Officiel</a:t>
                      </a:r>
                    </a:p>
                  </a:txBody>
                  <a:tcPr marL="64411" marR="64411" marT="0" marB="0" anchor="ctr">
                    <a:lnR w="6350" cap="flat" cmpd="sng" algn="ctr">
                      <a:no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fr-FR" sz="1600">
                          <a:latin typeface="Arial" panose="020B0604020202020204" pitchFamily="34" charset="0"/>
                          <a:ea typeface="Calibri" panose="020F0502020204030204" pitchFamily="34" charset="0"/>
                          <a:cs typeface="Arial" panose="020B0604020202020204" pitchFamily="34" charset="0"/>
                        </a:rPr>
                        <a:t>Enregistré par</a:t>
                      </a:r>
                    </a:p>
                  </a:txBody>
                  <a:tcPr marL="64411" marR="64411" marT="0" marB="0" anchor="ctr">
                    <a:lnL w="6350" cap="flat" cmpd="sng" algn="ctr">
                      <a:no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fr-FR" sz="1600">
                          <a:latin typeface="Arial" panose="020B0604020202020204" pitchFamily="34" charset="0"/>
                          <a:cs typeface="Arial" panose="020B0604020202020204" pitchFamily="34" charset="0"/>
                        </a:rPr>
                        <a:t>Habilitation</a:t>
                      </a:r>
                    </a:p>
                  </a:txBody>
                  <a:tcPr marL="64411" marR="64411"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6626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Leo club</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Conseiller Leo,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Président du club parrain</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Rapport d’effectif </a:t>
                      </a:r>
                      <a:br>
                        <a:rPr lang="fr-FR" sz="1400">
                          <a:latin typeface="Arial" panose="020B0604020202020204" pitchFamily="34" charset="0"/>
                          <a:cs typeface="Arial" panose="020B0604020202020204" pitchFamily="34" charset="0"/>
                        </a:rPr>
                      </a:br>
                      <a:r>
                        <a:rPr lang="fr-FR" sz="1400">
                          <a:latin typeface="Arial" panose="020B0604020202020204" pitchFamily="34" charset="0"/>
                          <a:cs typeface="Arial" panose="020B0604020202020204" pitchFamily="34" charset="0"/>
                        </a:rPr>
                        <a:t>de son Leo club</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740302">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Secrétaire de Leo club</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latin typeface="Arial" panose="020B0604020202020204" pitchFamily="34" charset="0"/>
                          <a:ea typeface="Calibri" panose="020F0502020204030204" pitchFamily="34" charset="0"/>
                          <a:cs typeface="Arial" panose="020B0604020202020204" pitchFamily="34" charset="0"/>
                        </a:rPr>
                        <a:t>Conseiller Leo,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Président du club parrain</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Rapport d’effectif </a:t>
                      </a:r>
                      <a:br>
                        <a:rPr lang="fr-FR" sz="1400">
                          <a:latin typeface="Arial" panose="020B0604020202020204" pitchFamily="34" charset="0"/>
                          <a:cs typeface="Arial" panose="020B0604020202020204" pitchFamily="34" charset="0"/>
                        </a:rPr>
                      </a:br>
                      <a:r>
                        <a:rPr lang="fr-FR" sz="1400">
                          <a:latin typeface="Arial" panose="020B0604020202020204" pitchFamily="34" charset="0"/>
                          <a:cs typeface="Arial" panose="020B0604020202020204" pitchFamily="34" charset="0"/>
                        </a:rPr>
                        <a:t>de son Leo club</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832465">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Conseiller Leo</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latin typeface="Arial" panose="020B0604020202020204" pitchFamily="34" charset="0"/>
                          <a:ea typeface="Calibri" panose="020F0502020204030204" pitchFamily="34" charset="0"/>
                          <a:cs typeface="Arial" panose="020B0604020202020204" pitchFamily="34" charset="0"/>
                        </a:rPr>
                        <a:t>Conseiller Leo,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Président du club parrain</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Rapport d’effectif </a:t>
                      </a:r>
                      <a:br>
                        <a:rPr lang="fr-FR" sz="1400">
                          <a:latin typeface="Arial" panose="020B0604020202020204" pitchFamily="34" charset="0"/>
                          <a:cs typeface="Arial" panose="020B0604020202020204" pitchFamily="34" charset="0"/>
                        </a:rPr>
                      </a:br>
                      <a:r>
                        <a:rPr lang="fr-FR" sz="1400">
                          <a:latin typeface="Arial" panose="020B0604020202020204" pitchFamily="34" charset="0"/>
                          <a:cs typeface="Arial" panose="020B0604020202020204" pitchFamily="34" charset="0"/>
                        </a:rPr>
                        <a:t>de son Leo club </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554977">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Président du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Lions club parrain</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Siège du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Lions Clubs International</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Rapport d’effectif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du Leo club parrainé</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2766286819"/>
                  </a:ext>
                </a:extLst>
              </a:tr>
              <a:tr h="781815">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Secrétaire du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Lions club parrain</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latin typeface="Arial" panose="020B0604020202020204" pitchFamily="34" charset="0"/>
                          <a:ea typeface="Calibri" panose="020F0502020204030204" pitchFamily="34" charset="0"/>
                          <a:cs typeface="Arial" panose="020B0604020202020204" pitchFamily="34" charset="0"/>
                        </a:rPr>
                        <a:t>Siège du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Lions Clubs International</a:t>
                      </a:r>
                    </a:p>
                    <a:p>
                      <a:pPr marL="0" marR="0" algn="l" rtl="0">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Enregistrement des membres </a:t>
                      </a:r>
                      <a:br>
                        <a:rPr lang="fr-FR" sz="1400">
                          <a:latin typeface="Arial" panose="020B0604020202020204" pitchFamily="34" charset="0"/>
                          <a:ea typeface="Calibri" panose="020F0502020204030204" pitchFamily="34" charset="0"/>
                          <a:cs typeface="Arial" panose="020B0604020202020204" pitchFamily="34" charset="0"/>
                        </a:rPr>
                      </a:br>
                      <a:r>
                        <a:rPr lang="fr-FR" sz="1400">
                          <a:latin typeface="Arial" panose="020B0604020202020204" pitchFamily="34" charset="0"/>
                          <a:ea typeface="Calibri" panose="020F0502020204030204" pitchFamily="34" charset="0"/>
                          <a:cs typeface="Arial" panose="020B0604020202020204" pitchFamily="34" charset="0"/>
                        </a:rPr>
                        <a:t>du Leo club parrainé</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458149478"/>
                  </a:ext>
                </a:extLst>
              </a:tr>
              <a:tr h="521210">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commission Leo de district</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Gouverneur de district</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Enregistrement des officiels Leo du district</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554977">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Président de commission Leo de district multiple</a:t>
                      </a:r>
                    </a:p>
                  </a:txBody>
                  <a:tcPr marL="64411" marR="64411" marT="0" marB="0" anchor="ctr">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Président de conseil</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fr-FR" sz="1400">
                          <a:latin typeface="Arial" panose="020B0604020202020204" pitchFamily="34" charset="0"/>
                          <a:ea typeface="Calibri" panose="020F0502020204030204" pitchFamily="34" charset="0"/>
                          <a:cs typeface="Arial" panose="020B0604020202020204" pitchFamily="34" charset="0"/>
                        </a:rPr>
                        <a:t>Enregistrement des officiels du district multiple</a:t>
                      </a:r>
                    </a:p>
                  </a:txBody>
                  <a:tcPr marL="64411" marR="64411" marT="0" marB="0" anchor="ctr">
                    <a:lnL w="6350" cap="flat" cmpd="sng" algn="ctr">
                      <a:solidFill>
                        <a:srgbClr val="407CCA"/>
                      </a:solidFill>
                      <a:prstDash val="solid"/>
                      <a:round/>
                      <a:headEnd type="none" w="med" len="med"/>
                      <a:tailEnd type="none" w="med" len="med"/>
                    </a:lnL>
                    <a:solidFill>
                      <a:srgbClr val="616262">
                        <a:alpha val="15023"/>
                      </a:srgbClr>
                    </a:solidFill>
                  </a:tcPr>
                </a:tc>
                <a:extLst>
                  <a:ext uri="{0D108BD9-81ED-4DB2-BD59-A6C34878D82A}">
                    <a16:rowId xmlns:a16="http://schemas.microsoft.com/office/drawing/2014/main" val="1593959244"/>
                  </a:ext>
                </a:extLst>
              </a:tr>
            </a:tbl>
          </a:graphicData>
        </a:graphic>
      </p:graphicFrame>
      <p:pic>
        <p:nvPicPr>
          <p:cNvPr id="11" name="Picture 10">
            <a:extLst>
              <a:ext uri="{FF2B5EF4-FFF2-40B4-BE49-F238E27FC236}">
                <a16:creationId xmlns:a16="http://schemas.microsoft.com/office/drawing/2014/main" id="{54031819-4468-EE45-A608-298057420C04}"/>
              </a:ext>
            </a:extLst>
          </p:cNvPr>
          <p:cNvPicPr>
            <a:picLocks noChangeAspect="1"/>
          </p:cNvPicPr>
          <p:nvPr/>
        </p:nvPicPr>
        <p:blipFill>
          <a:blip r:embed="rId5"/>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3662969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r-FR" sz="6000">
                <a:latin typeface="Arial Black" panose="020B0604020202020204" pitchFamily="34" charset="0"/>
                <a:cs typeface="Arial Black" panose="020B0604020202020204" pitchFamily="34" charset="0"/>
              </a:rPr>
              <a:t>Module 1</a:t>
            </a:r>
          </a:p>
          <a:p>
            <a:pPr>
              <a:spcBef>
                <a:spcPts val="0"/>
              </a:spcBef>
            </a:pPr>
            <a:r>
              <a:rPr lang="fr-FR" sz="4000" b="0"/>
              <a:t>Vue d’ensemble du programme Leo Clubs</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4246742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11604" y="2360949"/>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30</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38820" y="539096"/>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152574" y="654935"/>
            <a:ext cx="8549932" cy="6032421"/>
          </a:xfrm>
          <a:prstGeom prst="rect">
            <a:avLst/>
          </a:prstGeom>
          <a:noFill/>
        </p:spPr>
        <p:txBody>
          <a:bodyPr wrap="square" lIns="91440" tIns="45720" rIns="91440" bIns="45720" rtlCol="0" anchor="t">
            <a:spAutoFit/>
          </a:bodyPr>
          <a:lstStyle/>
          <a:p>
            <a:pPr>
              <a:defRPr/>
            </a:pPr>
            <a:r>
              <a:rPr lang="fr-FR" sz="3200" b="1">
                <a:solidFill>
                  <a:srgbClr val="616262"/>
                </a:solidFill>
                <a:latin typeface="Arial" panose="020B0604020202020204" pitchFamily="34" charset="0"/>
                <a:cs typeface="Arial" panose="020B0604020202020204" pitchFamily="34" charset="0"/>
              </a:rPr>
              <a:t>Importance des rapports de service</a:t>
            </a:r>
          </a:p>
          <a:p>
            <a:endParaRPr lang="en-US" b="1" dirty="0">
              <a:solidFill>
                <a:srgbClr val="F14619"/>
              </a:solidFill>
            </a:endParaRPr>
          </a:p>
          <a:p>
            <a:pPr marL="342900" indent="-342900">
              <a:buFont typeface="Arial" panose="020B0604020202020204" pitchFamily="34" charset="0"/>
              <a:buChar char="•"/>
            </a:pPr>
            <a:r>
              <a:rPr lang="fr-FR" sz="2400">
                <a:solidFill>
                  <a:srgbClr val="616262"/>
                </a:solidFill>
                <a:latin typeface="Arial" pitchFamily="34" charset="0"/>
                <a:ea typeface="ＭＳ Ｐゴシック" pitchFamily="34" charset="-128"/>
              </a:rPr>
              <a:t>Dans MyLion, Leos et Lions peuvent planifier les </a:t>
            </a:r>
            <a:r>
              <a:rPr lang="fr-FR" sz="2400" b="1">
                <a:solidFill>
                  <a:srgbClr val="00AC69"/>
                </a:solidFill>
                <a:latin typeface="Arial" pitchFamily="34" charset="0"/>
                <a:ea typeface="ＭＳ Ｐゴシック" pitchFamily="34" charset="-128"/>
              </a:rPr>
              <a:t>projets de services à venir</a:t>
            </a:r>
            <a:r>
              <a:rPr lang="fr-FR" sz="2400">
                <a:solidFill>
                  <a:srgbClr val="00AC69"/>
                </a:solidFill>
                <a:latin typeface="Arial" pitchFamily="34" charset="0"/>
                <a:ea typeface="ＭＳ Ｐゴシック" pitchFamily="34" charset="-128"/>
              </a:rPr>
              <a:t> et </a:t>
            </a:r>
            <a:r>
              <a:rPr lang="fr-FR" sz="2400" b="1">
                <a:solidFill>
                  <a:srgbClr val="00AC69"/>
                </a:solidFill>
                <a:latin typeface="Arial" pitchFamily="34" charset="0"/>
                <a:ea typeface="ＭＳ Ｐゴシック" pitchFamily="34" charset="-128"/>
              </a:rPr>
              <a:t>rapporter le service effectué</a:t>
            </a:r>
            <a:r>
              <a:rPr lang="fr-FR" sz="2400">
                <a:latin typeface="Arial" pitchFamily="34" charset="0"/>
                <a:ea typeface="ＭＳ Ｐゴシック" pitchFamily="34" charset="-128"/>
              </a:rPr>
              <a:t>, </a:t>
            </a:r>
            <a:r>
              <a:rPr lang="fr-FR" sz="2400">
                <a:solidFill>
                  <a:srgbClr val="616262"/>
                </a:solidFill>
                <a:latin typeface="Arial" pitchFamily="34" charset="0"/>
                <a:ea typeface="ＭＳ Ｐゴシック" pitchFamily="34" charset="-128"/>
              </a:rPr>
              <a:t>nombre de bénévoles et de bénéficiaires inclus.</a:t>
            </a:r>
          </a:p>
          <a:p>
            <a:pPr marL="342900" indent="-342900">
              <a:buFont typeface="Arial" panose="020B0604020202020204" pitchFamily="34" charset="0"/>
              <a:buChar char="•"/>
            </a:pPr>
            <a:endParaRPr lang="en-US" sz="2400" dirty="0">
              <a:solidFill>
                <a:srgbClr val="616262"/>
              </a:solidFill>
              <a:latin typeface="Arial" pitchFamily="34" charset="0"/>
              <a:ea typeface="ＭＳ Ｐゴシック" pitchFamily="34" charset="-128"/>
            </a:endParaRPr>
          </a:p>
          <a:p>
            <a:pPr marL="342900" indent="-342900">
              <a:buFont typeface="Arial" panose="020B0604020202020204" pitchFamily="34" charset="0"/>
              <a:buChar char="•"/>
            </a:pPr>
            <a:r>
              <a:rPr lang="fr-FR" sz="2400">
                <a:solidFill>
                  <a:srgbClr val="616262"/>
                </a:solidFill>
                <a:latin typeface="Arial" pitchFamily="34" charset="0"/>
                <a:ea typeface="ＭＳ Ｐゴシック" pitchFamily="34" charset="-128"/>
              </a:rPr>
              <a:t>Importance des rapports</a:t>
            </a:r>
          </a:p>
          <a:p>
            <a:pPr marL="800100" lvl="1" indent="-342900">
              <a:buFont typeface="Arial" panose="020B0604020202020204" pitchFamily="34" charset="0"/>
              <a:buChar char="•"/>
            </a:pPr>
            <a:r>
              <a:rPr lang="fr-FR" sz="2400">
                <a:solidFill>
                  <a:srgbClr val="616262"/>
                </a:solidFill>
                <a:latin typeface="Arial" pitchFamily="34" charset="0"/>
                <a:ea typeface="ＭＳ Ｐゴシック" pitchFamily="34" charset="-128"/>
              </a:rPr>
              <a:t>Faire connaître l'impact positif de l’action du Leo club</a:t>
            </a:r>
          </a:p>
          <a:p>
            <a:pPr marL="800100" lvl="1" indent="-342900">
              <a:buFont typeface="Arial" panose="020B0604020202020204" pitchFamily="34" charset="0"/>
              <a:buChar char="•"/>
            </a:pPr>
            <a:r>
              <a:rPr lang="fr-FR" sz="2400">
                <a:solidFill>
                  <a:srgbClr val="616262"/>
                </a:solidFill>
                <a:latin typeface="Arial" pitchFamily="34" charset="0"/>
                <a:ea typeface="ＭＳ Ｐゴシック" pitchFamily="34" charset="-128"/>
              </a:rPr>
              <a:t>Mesurer la croissance et l'action des Leos dans le monde</a:t>
            </a:r>
          </a:p>
          <a:p>
            <a:pPr marL="800100" lvl="1" indent="-342900">
              <a:buFont typeface="Arial" panose="020B0604020202020204" pitchFamily="34" charset="0"/>
              <a:buChar char="•"/>
            </a:pPr>
            <a:r>
              <a:rPr lang="fr-FR" sz="2400">
                <a:solidFill>
                  <a:srgbClr val="616262"/>
                </a:solidFill>
                <a:latin typeface="Arial" pitchFamily="34" charset="0"/>
                <a:ea typeface="ＭＳ Ｐゴシック" pitchFamily="34" charset="-128"/>
              </a:rPr>
              <a:t>Reconnaissance des activités de service et distinctions</a:t>
            </a:r>
          </a:p>
          <a:p>
            <a:pPr marL="342900" indent="-342900">
              <a:buFont typeface="Arial" panose="020B0604020202020204" pitchFamily="34" charset="0"/>
              <a:buChar char="•"/>
            </a:pPr>
            <a:endParaRPr lang="en-US" sz="2000" dirty="0">
              <a:solidFill>
                <a:srgbClr val="616262"/>
              </a:solidFill>
              <a:highlight>
                <a:srgbClr val="FFFF00"/>
              </a:highlight>
              <a:latin typeface="Arial" pitchFamily="34" charset="0"/>
              <a:ea typeface="ＭＳ Ｐゴシック" pitchFamily="34" charset="-128"/>
            </a:endParaRPr>
          </a:p>
          <a:p>
            <a:endParaRPr lang="en-US" sz="2000" dirty="0">
              <a:solidFill>
                <a:srgbClr val="616262"/>
              </a:solidFill>
              <a:latin typeface="Arial"/>
              <a:ea typeface="ＭＳ Ｐゴシック"/>
              <a:cs typeface="Arial"/>
            </a:endParaRPr>
          </a:p>
          <a:p>
            <a:pPr marL="0" indent="0">
              <a:buFontTx/>
              <a:buNone/>
              <a:defRPr/>
            </a:pPr>
            <a:endParaRPr lang="en-US" b="1" dirty="0">
              <a:solidFill>
                <a:srgbClr val="F14619"/>
              </a:solidFill>
              <a:latin typeface="Calibri" panose="020F0502020204030204"/>
              <a:cs typeface="Calibri" panose="020F0502020204030204"/>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a:defRPr/>
            </a:pPr>
            <a:endParaRPr lang="en-US" sz="2000" dirty="0">
              <a:cs typeface="Calibri" panose="020F0502020204030204"/>
            </a:endParaRPr>
          </a:p>
        </p:txBody>
      </p:sp>
      <p:pic>
        <p:nvPicPr>
          <p:cNvPr id="9" name="Picture 8">
            <a:extLst>
              <a:ext uri="{FF2B5EF4-FFF2-40B4-BE49-F238E27FC236}">
                <a16:creationId xmlns:a16="http://schemas.microsoft.com/office/drawing/2014/main" id="{82D2F55D-75D6-D84D-827B-093D56E09630}"/>
              </a:ext>
            </a:extLst>
          </p:cNvPr>
          <p:cNvPicPr>
            <a:picLocks noChangeAspect="1"/>
          </p:cNvPicPr>
          <p:nvPr/>
        </p:nvPicPr>
        <p:blipFill>
          <a:blip r:embed="rId6"/>
          <a:stretch>
            <a:fillRect/>
          </a:stretch>
        </p:blipFill>
        <p:spPr>
          <a:xfrm>
            <a:off x="9215017" y="5862797"/>
            <a:ext cx="1326937" cy="663469"/>
          </a:xfrm>
          <a:prstGeom prst="rect">
            <a:avLst/>
          </a:prstGeom>
        </p:spPr>
      </p:pic>
    </p:spTree>
    <p:extLst>
      <p:ext uri="{BB962C8B-B14F-4D97-AF65-F5344CB8AC3E}">
        <p14:creationId xmlns:p14="http://schemas.microsoft.com/office/powerpoint/2010/main" val="2559496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325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31</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203627" y="497928"/>
            <a:ext cx="8150087" cy="1169551"/>
          </a:xfrm>
          <a:prstGeom prst="rect">
            <a:avLst/>
          </a:prstGeom>
          <a:noFill/>
        </p:spPr>
        <p:txBody>
          <a:bodyPr wrap="square" rtlCol="0">
            <a:spAutoFit/>
          </a:bodyPr>
          <a:lstStyle/>
          <a:p>
            <a:pPr marL="0" indent="0" eaLnBrk="1" hangingPunct="1">
              <a:buFont typeface="Arial" pitchFamily="34" charset="0"/>
              <a:buNone/>
              <a:defRPr/>
            </a:pPr>
            <a:r>
              <a:rPr lang="fr-FR" sz="3200" b="1">
                <a:solidFill>
                  <a:srgbClr val="616262"/>
                </a:solidFill>
                <a:latin typeface="Arial" panose="020B0604020202020204" pitchFamily="34" charset="0"/>
                <a:cs typeface="Arial" panose="020B0604020202020204" pitchFamily="34" charset="0"/>
              </a:rPr>
              <a:t>Enregistrement du service via </a:t>
            </a:r>
            <a:r>
              <a:rPr lang="fr-FR" sz="3200" b="1">
                <a:solidFill>
                  <a:srgbClr val="00AC69"/>
                </a:solidFill>
                <a:latin typeface="Arial" panose="020B0604020202020204" pitchFamily="34" charset="0"/>
                <a:cs typeface="Arial" panose="020B0604020202020204" pitchFamily="34" charset="0"/>
              </a:rPr>
              <a:t>MyLion</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58CD4B80-8FCE-40D8-832E-6BB0585E1A97}"/>
              </a:ext>
            </a:extLst>
          </p:cNvPr>
          <p:cNvGraphicFramePr>
            <a:graphicFrameLocks noGrp="1"/>
          </p:cNvGraphicFramePr>
          <p:nvPr>
            <p:extLst>
              <p:ext uri="{D42A27DB-BD31-4B8C-83A1-F6EECF244321}">
                <p14:modId xmlns:p14="http://schemas.microsoft.com/office/powerpoint/2010/main" val="197257620"/>
              </p:ext>
            </p:extLst>
          </p:nvPr>
        </p:nvGraphicFramePr>
        <p:xfrm>
          <a:off x="2286000" y="1257137"/>
          <a:ext cx="9219923" cy="4070089"/>
        </p:xfrm>
        <a:graphic>
          <a:graphicData uri="http://schemas.openxmlformats.org/drawingml/2006/table">
            <a:tbl>
              <a:tblPr firstRow="1" firstCol="1" bandRow="1">
                <a:tableStyleId>{FABFCF23-3B69-468F-B69F-88F6DE6A72F2}</a:tableStyleId>
              </a:tblPr>
              <a:tblGrid>
                <a:gridCol w="4061868">
                  <a:extLst>
                    <a:ext uri="{9D8B030D-6E8A-4147-A177-3AD203B41FA5}">
                      <a16:colId xmlns:a16="http://schemas.microsoft.com/office/drawing/2014/main" val="613060639"/>
                    </a:ext>
                  </a:extLst>
                </a:gridCol>
                <a:gridCol w="5158055">
                  <a:extLst>
                    <a:ext uri="{9D8B030D-6E8A-4147-A177-3AD203B41FA5}">
                      <a16:colId xmlns:a16="http://schemas.microsoft.com/office/drawing/2014/main" val="3860545635"/>
                    </a:ext>
                  </a:extLst>
                </a:gridCol>
              </a:tblGrid>
              <a:tr h="403219">
                <a:tc>
                  <a:txBody>
                    <a:bodyPr/>
                    <a:lstStyle/>
                    <a:p>
                      <a:pPr marL="0" marR="0" algn="ctr">
                        <a:spcBef>
                          <a:spcPts val="0"/>
                        </a:spcBef>
                        <a:spcAft>
                          <a:spcPts val="0"/>
                        </a:spcAft>
                      </a:pPr>
                      <a:r>
                        <a:rPr lang="fr-FR" sz="1600">
                          <a:latin typeface="Arial" panose="020B0604020202020204" pitchFamily="34" charset="0"/>
                          <a:cs typeface="Arial" panose="020B0604020202020204" pitchFamily="34" charset="0"/>
                        </a:rPr>
                        <a:t>Officiel</a:t>
                      </a:r>
                    </a:p>
                  </a:txBody>
                  <a:tcPr marL="64803" marR="64803" marT="0" marB="0" anchor="ctr">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fr-FR" sz="1600">
                          <a:latin typeface="Arial" panose="020B0604020202020204" pitchFamily="34" charset="0"/>
                          <a:cs typeface="Arial" panose="020B0604020202020204" pitchFamily="34" charset="0"/>
                        </a:rPr>
                        <a:t>Habilitation</a:t>
                      </a:r>
                    </a:p>
                  </a:txBody>
                  <a:tcPr marL="64803" marR="64803"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Leo club</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Pour son Leo club</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Secrétaire de Leo club</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Pour son Leo club</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518424">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Conseiller Leo</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Pour le Leo club dont il s’occupe</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commission Leo de district</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Au nom du district Leo</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district Leo</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Au nom du district Leo</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601076444"/>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Secrétaire de district Leo</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Au nom du district Leo</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362357992"/>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commission Leo de district multiple</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Au nom du district multiple Leo</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617409000"/>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Président de district multiple Leo</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Au nom du district multiple Leo</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215078514"/>
                  </a:ext>
                </a:extLst>
              </a:tr>
              <a:tr h="388818">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Secrétaire de district multiple Leo</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fr-FR" sz="1400">
                          <a:latin typeface="Arial" panose="020B0604020202020204" pitchFamily="34" charset="0"/>
                          <a:cs typeface="Arial" panose="020B0604020202020204" pitchFamily="34" charset="0"/>
                        </a:rPr>
                        <a:t>Au nom du district multiple Leo</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545771531"/>
                  </a:ext>
                </a:extLst>
              </a:tr>
            </a:tbl>
          </a:graphicData>
        </a:graphic>
      </p:graphicFrame>
      <p:sp>
        <p:nvSpPr>
          <p:cNvPr id="3" name="TextBox 2">
            <a:extLst>
              <a:ext uri="{FF2B5EF4-FFF2-40B4-BE49-F238E27FC236}">
                <a16:creationId xmlns:a16="http://schemas.microsoft.com/office/drawing/2014/main" id="{2379850C-EF52-BE4D-8E1D-ACB9D38C7B61}"/>
              </a:ext>
            </a:extLst>
          </p:cNvPr>
          <p:cNvSpPr txBox="1"/>
          <p:nvPr/>
        </p:nvSpPr>
        <p:spPr>
          <a:xfrm>
            <a:off x="2286000" y="-304800"/>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8DA2C31A-A503-6740-ABC9-636D68A17657}"/>
              </a:ext>
            </a:extLst>
          </p:cNvPr>
          <p:cNvPicPr>
            <a:picLocks noChangeAspect="1"/>
          </p:cNvPicPr>
          <p:nvPr/>
        </p:nvPicPr>
        <p:blipFill>
          <a:blip r:embed="rId5"/>
          <a:stretch>
            <a:fillRect/>
          </a:stretch>
        </p:blipFill>
        <p:spPr>
          <a:xfrm>
            <a:off x="578131" y="401372"/>
            <a:ext cx="1558206" cy="1558206"/>
          </a:xfrm>
          <a:prstGeom prst="rect">
            <a:avLst/>
          </a:prstGeom>
        </p:spPr>
      </p:pic>
    </p:spTree>
    <p:extLst>
      <p:ext uri="{BB962C8B-B14F-4D97-AF65-F5344CB8AC3E}">
        <p14:creationId xmlns:p14="http://schemas.microsoft.com/office/powerpoint/2010/main" val="360419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32</a:t>
            </a:fld>
            <a:endParaRPr lang="en-US" sz="100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50508" y="484293"/>
            <a:ext cx="8150087" cy="1169551"/>
          </a:xfrm>
          <a:prstGeom prst="rect">
            <a:avLst/>
          </a:prstGeom>
          <a:noFill/>
        </p:spPr>
        <p:txBody>
          <a:bodyPr wrap="square" rtlCol="0">
            <a:spAutoFit/>
          </a:bodyPr>
          <a:lstStyle/>
          <a:p>
            <a:pPr marL="0" indent="0" eaLnBrk="1" hangingPunct="1">
              <a:buFont typeface="Arial" pitchFamily="34" charset="0"/>
              <a:buNone/>
              <a:defRPr/>
            </a:pPr>
            <a:r>
              <a:rPr lang="fr-FR" sz="3200" b="1">
                <a:solidFill>
                  <a:srgbClr val="616262"/>
                </a:solidFill>
                <a:latin typeface="Arial" panose="020B0604020202020204" pitchFamily="34" charset="0"/>
                <a:cs typeface="Arial" panose="020B0604020202020204" pitchFamily="34" charset="0"/>
              </a:rPr>
              <a:t>Enregistrement du service via </a:t>
            </a:r>
            <a:r>
              <a:rPr lang="fr-FR" sz="3200" b="1">
                <a:solidFill>
                  <a:srgbClr val="00AC69"/>
                </a:solidFill>
                <a:latin typeface="Arial" panose="020B0604020202020204" pitchFamily="34" charset="0"/>
                <a:cs typeface="Arial" panose="020B0604020202020204" pitchFamily="34" charset="0"/>
              </a:rPr>
              <a:t>MyLion</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11" name="Picture 10">
            <a:extLst>
              <a:ext uri="{FF2B5EF4-FFF2-40B4-BE49-F238E27FC236}">
                <a16:creationId xmlns:a16="http://schemas.microsoft.com/office/drawing/2014/main" id="{A17444E2-F5E4-4149-B907-A4CE940F031D}"/>
              </a:ext>
            </a:extLst>
          </p:cNvPr>
          <p:cNvPicPr/>
          <p:nvPr/>
        </p:nvPicPr>
        <p:blipFill rotWithShape="1">
          <a:blip r:embed="rId4"/>
          <a:srcRect l="16189" t="10182" r="15749"/>
          <a:stretch/>
        </p:blipFill>
        <p:spPr>
          <a:xfrm>
            <a:off x="2932849" y="1517706"/>
            <a:ext cx="8225027" cy="4918994"/>
          </a:xfrm>
          <a:prstGeom prst="rect">
            <a:avLst/>
          </a:prstGeom>
        </p:spPr>
      </p:pic>
      <p:sp>
        <p:nvSpPr>
          <p:cNvPr id="3" name="TextBox 2">
            <a:extLst>
              <a:ext uri="{FF2B5EF4-FFF2-40B4-BE49-F238E27FC236}">
                <a16:creationId xmlns:a16="http://schemas.microsoft.com/office/drawing/2014/main" id="{E4937BF5-0020-4881-AD8C-B93C90983DFF}"/>
              </a:ext>
            </a:extLst>
          </p:cNvPr>
          <p:cNvSpPr txBox="1"/>
          <p:nvPr/>
        </p:nvSpPr>
        <p:spPr>
          <a:xfrm>
            <a:off x="698646" y="2874570"/>
            <a:ext cx="2109403" cy="1200329"/>
          </a:xfrm>
          <a:prstGeom prst="rect">
            <a:avLst/>
          </a:prstGeom>
          <a:noFill/>
        </p:spPr>
        <p:txBody>
          <a:bodyPr wrap="square" rtlCol="0">
            <a:spAutoFit/>
          </a:bodyPr>
          <a:lstStyle/>
          <a:p>
            <a:pPr algn="ctr"/>
            <a:r>
              <a:rPr lang="fr-FR" b="1">
                <a:latin typeface="Arial" panose="020B0604020202020204" pitchFamily="34" charset="0"/>
                <a:cs typeface="Arial" panose="020B0604020202020204" pitchFamily="34" charset="0"/>
              </a:rPr>
              <a:t>Dans le menu déroulant sous Club, sélectionnez le nom du Leo club</a:t>
            </a:r>
          </a:p>
        </p:txBody>
      </p:sp>
      <p:cxnSp>
        <p:nvCxnSpPr>
          <p:cNvPr id="6" name="Straight Arrow Connector 5">
            <a:extLst>
              <a:ext uri="{FF2B5EF4-FFF2-40B4-BE49-F238E27FC236}">
                <a16:creationId xmlns:a16="http://schemas.microsoft.com/office/drawing/2014/main" id="{6B131B51-49DA-4008-A899-0583C4228D76}"/>
              </a:ext>
            </a:extLst>
          </p:cNvPr>
          <p:cNvCxnSpPr>
            <a:cxnSpLocks/>
          </p:cNvCxnSpPr>
          <p:nvPr/>
        </p:nvCxnSpPr>
        <p:spPr>
          <a:xfrm>
            <a:off x="2651760" y="3918211"/>
            <a:ext cx="371659"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pic>
        <p:nvPicPr>
          <p:cNvPr id="13" name="Picture 12">
            <a:extLst>
              <a:ext uri="{FF2B5EF4-FFF2-40B4-BE49-F238E27FC236}">
                <a16:creationId xmlns:a16="http://schemas.microsoft.com/office/drawing/2014/main" id="{627DB916-DFFA-3C48-AA56-7023DCE962BA}"/>
              </a:ext>
            </a:extLst>
          </p:cNvPr>
          <p:cNvPicPr>
            <a:picLocks noChangeAspect="1"/>
          </p:cNvPicPr>
          <p:nvPr/>
        </p:nvPicPr>
        <p:blipFill>
          <a:blip r:embed="rId6"/>
          <a:stretch>
            <a:fillRect/>
          </a:stretch>
        </p:blipFill>
        <p:spPr>
          <a:xfrm>
            <a:off x="471477" y="378319"/>
            <a:ext cx="1558206" cy="1558206"/>
          </a:xfrm>
          <a:prstGeom prst="rect">
            <a:avLst/>
          </a:prstGeom>
        </p:spPr>
      </p:pic>
    </p:spTree>
    <p:extLst>
      <p:ext uri="{BB962C8B-B14F-4D97-AF65-F5344CB8AC3E}">
        <p14:creationId xmlns:p14="http://schemas.microsoft.com/office/powerpoint/2010/main" val="3617412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33</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131609" y="64502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Officiels de Leo club</a:t>
            </a:r>
          </a:p>
        </p:txBody>
      </p:sp>
      <p:sp>
        <p:nvSpPr>
          <p:cNvPr id="2" name="TextBox 1">
            <a:extLst>
              <a:ext uri="{FF2B5EF4-FFF2-40B4-BE49-F238E27FC236}">
                <a16:creationId xmlns:a16="http://schemas.microsoft.com/office/drawing/2014/main" id="{7EEC8933-4E72-42ED-AACA-CE3BF15C5871}"/>
              </a:ext>
            </a:extLst>
          </p:cNvPr>
          <p:cNvSpPr txBox="1"/>
          <p:nvPr/>
        </p:nvSpPr>
        <p:spPr>
          <a:xfrm>
            <a:off x="2120408" y="1297522"/>
            <a:ext cx="9315315" cy="4524315"/>
          </a:xfrm>
          <a:prstGeom prst="rect">
            <a:avLst/>
          </a:prstGeom>
          <a:noFill/>
        </p:spPr>
        <p:txBody>
          <a:bodyPr wrap="square" rtlCol="0">
            <a:spAutoFit/>
          </a:bodyPr>
          <a:lstStyle/>
          <a:p>
            <a:pPr eaLnBrk="1" hangingPunct="1"/>
            <a:r>
              <a:rPr lang="fr-FR" sz="2400" b="1" u="sng">
                <a:solidFill>
                  <a:srgbClr val="00AC69"/>
                </a:solidFill>
                <a:latin typeface="Arial" panose="020B0604020202020204" pitchFamily="34" charset="0"/>
                <a:cs typeface="Arial" panose="020B0604020202020204" pitchFamily="34" charset="0"/>
              </a:rPr>
              <a:t>Conseil d’administration</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Président de Leo club</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Vice-président de Leo club</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Secrétaire de Leo club</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Trésorier de Leo club</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Conseiller de Leo club</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Trois directeurs de Leo club</a:t>
            </a:r>
          </a:p>
          <a:p>
            <a:pPr eaLnBrk="1" hangingPunct="1"/>
            <a:endParaRPr lang="en-US" sz="2400" dirty="0">
              <a:solidFill>
                <a:srgbClr val="616262"/>
              </a:solidFill>
              <a:latin typeface="Arial" panose="020B0604020202020204" pitchFamily="34" charset="0"/>
              <a:cs typeface="Arial" panose="020B0604020202020204" pitchFamily="34" charset="0"/>
            </a:endParaRPr>
          </a:p>
          <a:p>
            <a:pPr eaLnBrk="1" hangingPunct="1"/>
            <a:r>
              <a:rPr lang="fr-FR" sz="2400" b="1" u="sng">
                <a:solidFill>
                  <a:srgbClr val="00AC69"/>
                </a:solidFill>
                <a:latin typeface="Arial" panose="020B0604020202020204" pitchFamily="34" charset="0"/>
                <a:cs typeface="Arial" panose="020B0604020202020204" pitchFamily="34" charset="0"/>
              </a:rPr>
              <a:t>Réunions</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Réunions régulières à l'heure et au lieu convenus par les membres du club</a:t>
            </a:r>
          </a:p>
          <a:p>
            <a:pPr marL="342900" indent="-342900" eaLnBrk="1" hangingPunct="1">
              <a:buFont typeface="Arial" panose="020B0604020202020204" pitchFamily="34" charset="0"/>
              <a:buChar char="•"/>
            </a:pPr>
            <a:r>
              <a:rPr lang="fr-FR" sz="2400">
                <a:solidFill>
                  <a:srgbClr val="616262"/>
                </a:solidFill>
                <a:latin typeface="Arial" panose="020B0604020202020204" pitchFamily="34" charset="0"/>
                <a:cs typeface="Arial" panose="020B0604020202020204" pitchFamily="34" charset="0"/>
              </a:rPr>
              <a:t>Déterminez si des réunions en présentiel, en virtuel ou hybrides vous conviennent le mieux.</a:t>
            </a:r>
          </a:p>
        </p:txBody>
      </p:sp>
      <p:pic>
        <p:nvPicPr>
          <p:cNvPr id="10" name="Picture 9">
            <a:extLst>
              <a:ext uri="{FF2B5EF4-FFF2-40B4-BE49-F238E27FC236}">
                <a16:creationId xmlns:a16="http://schemas.microsoft.com/office/drawing/2014/main" id="{23267293-7CF9-444B-8479-D236B5908D61}"/>
              </a:ext>
            </a:extLst>
          </p:cNvPr>
          <p:cNvPicPr>
            <a:picLocks noChangeAspect="1"/>
          </p:cNvPicPr>
          <p:nvPr/>
        </p:nvPicPr>
        <p:blipFill>
          <a:blip r:embed="rId5"/>
          <a:stretch>
            <a:fillRect/>
          </a:stretch>
        </p:blipFill>
        <p:spPr>
          <a:xfrm>
            <a:off x="6450552" y="595082"/>
            <a:ext cx="1326937" cy="663469"/>
          </a:xfrm>
          <a:prstGeom prst="rect">
            <a:avLst/>
          </a:prstGeom>
        </p:spPr>
      </p:pic>
      <p:pic>
        <p:nvPicPr>
          <p:cNvPr id="11" name="Picture 10">
            <a:extLst>
              <a:ext uri="{FF2B5EF4-FFF2-40B4-BE49-F238E27FC236}">
                <a16:creationId xmlns:a16="http://schemas.microsoft.com/office/drawing/2014/main" id="{6FE990A3-525A-EF48-A578-15B83E86AFE4}"/>
              </a:ext>
            </a:extLst>
          </p:cNvPr>
          <p:cNvPicPr>
            <a:picLocks noChangeAspect="1"/>
          </p:cNvPicPr>
          <p:nvPr/>
        </p:nvPicPr>
        <p:blipFill>
          <a:blip r:embed="rId6"/>
          <a:stretch>
            <a:fillRect/>
          </a:stretch>
        </p:blipFill>
        <p:spPr>
          <a:xfrm>
            <a:off x="460396" y="476496"/>
            <a:ext cx="1558206" cy="1558206"/>
          </a:xfrm>
          <a:prstGeom prst="rect">
            <a:avLst/>
          </a:prstGeom>
        </p:spPr>
      </p:pic>
    </p:spTree>
    <p:extLst>
      <p:ext uri="{BB962C8B-B14F-4D97-AF65-F5344CB8AC3E}">
        <p14:creationId xmlns:p14="http://schemas.microsoft.com/office/powerpoint/2010/main" val="499531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person, people, group&#10;&#10;Description automatically generated">
            <a:extLst>
              <a:ext uri="{FF2B5EF4-FFF2-40B4-BE49-F238E27FC236}">
                <a16:creationId xmlns:a16="http://schemas.microsoft.com/office/drawing/2014/main" id="{5DEC9414-960B-8649-ABE0-F3CD3BBC262B}"/>
              </a:ext>
            </a:extLst>
          </p:cNvPr>
          <p:cNvPicPr>
            <a:picLocks noChangeAspect="1"/>
          </p:cNvPicPr>
          <p:nvPr/>
        </p:nvPicPr>
        <p:blipFill rotWithShape="1">
          <a:blip r:embed="rId4"/>
          <a:srcRect l="15062" r="47969"/>
          <a:stretch/>
        </p:blipFill>
        <p:spPr>
          <a:xfrm>
            <a:off x="8389090" y="-1"/>
            <a:ext cx="3802910" cy="6858000"/>
          </a:xfrm>
          <a:prstGeom prst="rect">
            <a:avLst/>
          </a:prstGeom>
        </p:spPr>
      </p:pic>
      <p:sp>
        <p:nvSpPr>
          <p:cNvPr id="13" name="Background - Solid">
            <a:extLst>
              <a:ext uri="{FF2B5EF4-FFF2-40B4-BE49-F238E27FC236}">
                <a16:creationId xmlns:a16="http://schemas.microsoft.com/office/drawing/2014/main" id="{236D333A-D493-D443-A636-A3D9E09FF394}"/>
              </a:ext>
            </a:extLst>
          </p:cNvPr>
          <p:cNvSpPr/>
          <p:nvPr/>
        </p:nvSpPr>
        <p:spPr>
          <a:xfrm>
            <a:off x="1" y="0"/>
            <a:ext cx="83890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5"/>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a:solidFill>
                <a:schemeClr val="bg1"/>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6"/>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1980182" y="377940"/>
            <a:ext cx="5757043" cy="7109639"/>
          </a:xfrm>
          <a:prstGeom prst="rect">
            <a:avLst/>
          </a:prstGeom>
          <a:noFill/>
        </p:spPr>
        <p:txBody>
          <a:bodyPr wrap="square" rtlCol="0">
            <a:spAutoFit/>
          </a:bodyPr>
          <a:lstStyle/>
          <a:p>
            <a:pPr marL="0" indent="0" eaLnBrk="1" hangingPunct="1">
              <a:buFont typeface="Arial" pitchFamily="34" charset="0"/>
              <a:buNone/>
              <a:defRPr/>
            </a:pPr>
            <a:r>
              <a:rPr lang="fr-FR" sz="3200" b="1" dirty="0">
                <a:solidFill>
                  <a:srgbClr val="616262"/>
                </a:solidFill>
                <a:latin typeface="Arial" panose="020B0604020202020204" pitchFamily="34" charset="0"/>
                <a:cs typeface="Arial" panose="020B0604020202020204" pitchFamily="34" charset="0"/>
              </a:rPr>
              <a:t>Élection des officiels </a:t>
            </a:r>
            <a:br>
              <a:rPr lang="fr-FR" sz="3200" b="1" dirty="0">
                <a:solidFill>
                  <a:srgbClr val="616262"/>
                </a:solidFill>
                <a:latin typeface="Arial" panose="020B0604020202020204" pitchFamily="34" charset="0"/>
                <a:cs typeface="Arial" panose="020B0604020202020204" pitchFamily="34" charset="0"/>
              </a:rPr>
            </a:br>
            <a:r>
              <a:rPr lang="fr-FR" sz="3200" b="1" dirty="0">
                <a:solidFill>
                  <a:srgbClr val="616262"/>
                </a:solidFill>
                <a:latin typeface="Arial" panose="020B0604020202020204" pitchFamily="34" charset="0"/>
                <a:cs typeface="Arial" panose="020B0604020202020204" pitchFamily="34" charset="0"/>
              </a:rPr>
              <a:t>de Leo club</a:t>
            </a:r>
          </a:p>
          <a:p>
            <a:pPr marL="0" indent="0" eaLnBrk="1" hangingPunct="1">
              <a:buFont typeface="Arial" pitchFamily="34" charset="0"/>
              <a:buNone/>
              <a:defRPr/>
            </a:pPr>
            <a:endParaRPr lang="en-US" sz="2400" b="1" kern="0" dirty="0">
              <a:solidFill>
                <a:schemeClr val="accent6"/>
              </a:solidFill>
              <a:latin typeface="Arial" panose="020B0604020202020204" pitchFamily="34" charset="0"/>
              <a:cs typeface="Arial" panose="020B0604020202020204" pitchFamily="34" charset="0"/>
            </a:endParaRPr>
          </a:p>
          <a:p>
            <a:r>
              <a:rPr lang="fr-FR" sz="2400" dirty="0">
                <a:solidFill>
                  <a:srgbClr val="616262"/>
                </a:solidFill>
                <a:latin typeface="Arial" panose="020B0604020202020204" pitchFamily="34" charset="0"/>
                <a:cs typeface="Arial" panose="020B0604020202020204" pitchFamily="34" charset="0"/>
              </a:rPr>
              <a:t>Cette élection a lieu lors du </a:t>
            </a:r>
            <a:r>
              <a:rPr lang="fr-FR" sz="2400" b="1" dirty="0">
                <a:solidFill>
                  <a:srgbClr val="00AC69"/>
                </a:solidFill>
                <a:latin typeface="Arial" panose="020B0604020202020204" pitchFamily="34" charset="0"/>
                <a:cs typeface="Arial" panose="020B0604020202020204" pitchFamily="34" charset="0"/>
              </a:rPr>
              <a:t>quatrième trimestre de l’exercice fiscal</a:t>
            </a:r>
            <a:r>
              <a:rPr lang="fr-FR" sz="2400" dirty="0">
                <a:solidFill>
                  <a:srgbClr val="616262"/>
                </a:solidFill>
                <a:latin typeface="Arial" panose="020B0604020202020204" pitchFamily="34" charset="0"/>
                <a:cs typeface="Arial" panose="020B0604020202020204" pitchFamily="34" charset="0"/>
              </a:rPr>
              <a:t>. </a:t>
            </a:r>
            <a:br>
              <a:rPr lang="fr-FR" sz="2400" dirty="0">
                <a:solidFill>
                  <a:srgbClr val="616262"/>
                </a:solidFill>
                <a:latin typeface="Arial" panose="020B0604020202020204" pitchFamily="34" charset="0"/>
                <a:cs typeface="Arial" panose="020B0604020202020204" pitchFamily="34" charset="0"/>
              </a:rPr>
            </a:br>
            <a:r>
              <a:rPr lang="fr-FR" sz="2400" dirty="0">
                <a:solidFill>
                  <a:srgbClr val="616262"/>
                </a:solidFill>
                <a:latin typeface="Arial" panose="020B0604020202020204" pitchFamily="34" charset="0"/>
                <a:cs typeface="Arial" panose="020B0604020202020204" pitchFamily="34" charset="0"/>
              </a:rPr>
              <a:t>Les officiels élus entrent en fonction le </a:t>
            </a:r>
            <a:br>
              <a:rPr lang="fr-FR" sz="2400" dirty="0">
                <a:solidFill>
                  <a:srgbClr val="616262"/>
                </a:solidFill>
                <a:latin typeface="Arial" panose="020B0604020202020204" pitchFamily="34" charset="0"/>
                <a:cs typeface="Arial" panose="020B0604020202020204" pitchFamily="34" charset="0"/>
              </a:rPr>
            </a:br>
            <a:r>
              <a:rPr lang="fr-FR" sz="2400" b="1" dirty="0">
                <a:solidFill>
                  <a:srgbClr val="00AC69"/>
                </a:solidFill>
                <a:latin typeface="Arial" panose="020B0604020202020204" pitchFamily="34" charset="0"/>
                <a:cs typeface="Arial" panose="020B0604020202020204" pitchFamily="34" charset="0"/>
              </a:rPr>
              <a:t>1</a:t>
            </a:r>
            <a:r>
              <a:rPr lang="fr-FR" sz="2400" b="1" baseline="30000" dirty="0">
                <a:solidFill>
                  <a:srgbClr val="00AC69"/>
                </a:solidFill>
                <a:latin typeface="Arial" panose="020B0604020202020204" pitchFamily="34" charset="0"/>
                <a:cs typeface="Arial" panose="020B0604020202020204" pitchFamily="34" charset="0"/>
              </a:rPr>
              <a:t>er</a:t>
            </a:r>
            <a:r>
              <a:rPr lang="fr-FR" sz="2400" b="1" dirty="0">
                <a:solidFill>
                  <a:srgbClr val="00AC69"/>
                </a:solidFill>
                <a:latin typeface="Arial" panose="020B0604020202020204" pitchFamily="34" charset="0"/>
                <a:cs typeface="Arial" panose="020B0604020202020204" pitchFamily="34" charset="0"/>
              </a:rPr>
              <a:t> juillet</a:t>
            </a:r>
            <a:r>
              <a:rPr lang="fr-FR" sz="2400" dirty="0">
                <a:solidFill>
                  <a:srgbClr val="616262"/>
                </a:solidFill>
                <a:latin typeface="Arial" panose="020B0604020202020204" pitchFamily="34" charset="0"/>
                <a:cs typeface="Arial" panose="020B0604020202020204" pitchFamily="34" charset="0"/>
              </a:rPr>
              <a:t> suivant.</a:t>
            </a:r>
            <a:r>
              <a:rPr lang="fr-FR" sz="2400" b="1" dirty="0">
                <a:solidFill>
                  <a:srgbClr val="00AC69"/>
                </a:solidFill>
                <a:latin typeface="Arial" panose="020B0604020202020204" pitchFamily="34" charset="0"/>
                <a:cs typeface="Arial" panose="020B0604020202020204" pitchFamily="34" charset="0"/>
              </a:rPr>
              <a:t> </a:t>
            </a:r>
          </a:p>
          <a:p>
            <a:endParaRPr lang="en-US" sz="2400" b="1" dirty="0">
              <a:solidFill>
                <a:srgbClr val="F14619"/>
              </a:solidFill>
              <a:latin typeface="Arial" panose="020B0604020202020204" pitchFamily="34" charset="0"/>
              <a:cs typeface="Arial" panose="020B0604020202020204" pitchFamily="34" charset="0"/>
            </a:endParaRPr>
          </a:p>
          <a:p>
            <a:pPr marL="0" indent="0" eaLnBrk="1" hangingPunct="1">
              <a:buFont typeface="Arial" pitchFamily="34" charset="0"/>
              <a:buNone/>
            </a:pPr>
            <a:r>
              <a:rPr lang="fr-FR" sz="2400" b="1" u="sng" dirty="0">
                <a:solidFill>
                  <a:srgbClr val="616262"/>
                </a:solidFill>
                <a:latin typeface="Arial" panose="020B0604020202020204" pitchFamily="34" charset="0"/>
                <a:cs typeface="Arial" panose="020B0604020202020204" pitchFamily="34" charset="0"/>
              </a:rPr>
              <a:t>Protocole :</a:t>
            </a:r>
          </a:p>
          <a:p>
            <a:pPr marL="347472" lvl="1" indent="-347472" eaLnBrk="1" hangingPunct="1">
              <a:buFont typeface="Arial" pitchFamily="34" charset="0"/>
              <a:buChar char="•"/>
            </a:pPr>
            <a:r>
              <a:rPr lang="fr-FR" sz="2400" dirty="0">
                <a:solidFill>
                  <a:srgbClr val="616262"/>
                </a:solidFill>
                <a:latin typeface="Arial" panose="020B0604020202020204" pitchFamily="34" charset="0"/>
                <a:cs typeface="Arial" panose="020B0604020202020204" pitchFamily="34" charset="0"/>
              </a:rPr>
              <a:t>Les nominations de candidats doivent se faire par écrit ou annoncées en séance.</a:t>
            </a:r>
          </a:p>
          <a:p>
            <a:pPr marL="347472" lvl="1" indent="-347472" eaLnBrk="1" hangingPunct="1">
              <a:buFont typeface="Arial" pitchFamily="34" charset="0"/>
              <a:buChar char="•"/>
            </a:pPr>
            <a:r>
              <a:rPr lang="fr-FR" sz="2400" dirty="0">
                <a:solidFill>
                  <a:srgbClr val="616262"/>
                </a:solidFill>
                <a:latin typeface="Arial" panose="020B0604020202020204" pitchFamily="34" charset="0"/>
                <a:cs typeface="Arial" panose="020B0604020202020204" pitchFamily="34" charset="0"/>
              </a:rPr>
              <a:t>Le vote se tient à bulletin secret.</a:t>
            </a:r>
          </a:p>
          <a:p>
            <a:pPr marL="347472" lvl="1" indent="-347472" eaLnBrk="1" hangingPunct="1">
              <a:buFont typeface="Arial" pitchFamily="34" charset="0"/>
              <a:buChar char="•"/>
            </a:pPr>
            <a:r>
              <a:rPr lang="fr-FR" sz="2400" dirty="0">
                <a:solidFill>
                  <a:srgbClr val="616262"/>
                </a:solidFill>
                <a:latin typeface="Arial" panose="020B0604020202020204" pitchFamily="34" charset="0"/>
                <a:ea typeface="ＭＳ Ｐゴシック" pitchFamily="34" charset="-128"/>
                <a:cs typeface="Arial" panose="020B0604020202020204" pitchFamily="34" charset="0"/>
              </a:rPr>
              <a:t>Pour être élu, un candidat</a:t>
            </a:r>
            <a:r>
              <a:rPr lang="fr-FR" sz="2400" dirty="0">
                <a:solidFill>
                  <a:srgbClr val="616262"/>
                </a:solidFill>
              </a:rPr>
              <a:t> </a:t>
            </a:r>
            <a:r>
              <a:rPr lang="fr-FR" sz="2400" dirty="0">
                <a:solidFill>
                  <a:srgbClr val="616262"/>
                </a:solidFill>
                <a:latin typeface="Arial" panose="020B0604020202020204" pitchFamily="34" charset="0"/>
                <a:cs typeface="Arial" panose="020B0604020202020204" pitchFamily="34" charset="0"/>
              </a:rPr>
              <a:t>doit recevoir la majorité des votes exprimés par les membres présents et en règle</a:t>
            </a:r>
            <a:r>
              <a:rPr lang="fr-FR" sz="2400" dirty="0">
                <a:solidFill>
                  <a:srgbClr val="616262"/>
                </a:solidFill>
              </a:rPr>
              <a:t>.</a:t>
            </a:r>
          </a:p>
          <a:p>
            <a:endParaRPr lang="en-US" sz="1800" b="1" dirty="0">
              <a:solidFill>
                <a:srgbClr val="F14619"/>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9" name="Picture 8">
            <a:extLst>
              <a:ext uri="{FF2B5EF4-FFF2-40B4-BE49-F238E27FC236}">
                <a16:creationId xmlns:a16="http://schemas.microsoft.com/office/drawing/2014/main" id="{D54E217E-96DF-FB45-B8C8-3D8FCE173E94}"/>
              </a:ext>
            </a:extLst>
          </p:cNvPr>
          <p:cNvPicPr>
            <a:picLocks noChangeAspect="1"/>
          </p:cNvPicPr>
          <p:nvPr/>
        </p:nvPicPr>
        <p:blipFill>
          <a:blip r:embed="rId7"/>
          <a:stretch>
            <a:fillRect/>
          </a:stretch>
        </p:blipFill>
        <p:spPr>
          <a:xfrm>
            <a:off x="7737225" y="5737257"/>
            <a:ext cx="1326937" cy="663469"/>
          </a:xfrm>
          <a:prstGeom prst="rect">
            <a:avLst/>
          </a:prstGeom>
        </p:spPr>
      </p:pic>
      <p:pic>
        <p:nvPicPr>
          <p:cNvPr id="11" name="Picture 10">
            <a:extLst>
              <a:ext uri="{FF2B5EF4-FFF2-40B4-BE49-F238E27FC236}">
                <a16:creationId xmlns:a16="http://schemas.microsoft.com/office/drawing/2014/main" id="{B1334249-94F6-B44D-8D60-8747664D34CF}"/>
              </a:ext>
            </a:extLst>
          </p:cNvPr>
          <p:cNvPicPr>
            <a:picLocks noChangeAspect="1"/>
          </p:cNvPicPr>
          <p:nvPr/>
        </p:nvPicPr>
        <p:blipFill>
          <a:blip r:embed="rId8"/>
          <a:stretch>
            <a:fillRect/>
          </a:stretch>
        </p:blipFill>
        <p:spPr>
          <a:xfrm>
            <a:off x="421976" y="401372"/>
            <a:ext cx="1558206" cy="1558206"/>
          </a:xfrm>
          <a:prstGeom prst="rect">
            <a:avLst/>
          </a:prstGeom>
        </p:spPr>
      </p:pic>
    </p:spTree>
    <p:extLst>
      <p:ext uri="{BB962C8B-B14F-4D97-AF65-F5344CB8AC3E}">
        <p14:creationId xmlns:p14="http://schemas.microsoft.com/office/powerpoint/2010/main" val="2836173794"/>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35</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962896" y="659533"/>
            <a:ext cx="5334627" cy="1127876"/>
          </a:xfrm>
          <a:prstGeom prst="rect">
            <a:avLst/>
          </a:prstGeom>
        </p:spPr>
        <p:txBody>
          <a:bodyPr>
            <a:normAutofit fontScale="92500" lnSpcReduction="2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616262"/>
                </a:solidFill>
                <a:latin typeface="Arial" panose="020B0604020202020204" pitchFamily="34" charset="0"/>
                <a:cs typeface="Arial" panose="020B0604020202020204" pitchFamily="34" charset="0"/>
              </a:rPr>
              <a:t>Prise de fonction des officiels et intronisation des nouveaux membres</a:t>
            </a:r>
          </a:p>
        </p:txBody>
      </p:sp>
      <p:sp>
        <p:nvSpPr>
          <p:cNvPr id="2" name="TextBox 1">
            <a:extLst>
              <a:ext uri="{FF2B5EF4-FFF2-40B4-BE49-F238E27FC236}">
                <a16:creationId xmlns:a16="http://schemas.microsoft.com/office/drawing/2014/main" id="{7EEC8933-4E72-42ED-AACA-CE3BF15C5871}"/>
              </a:ext>
            </a:extLst>
          </p:cNvPr>
          <p:cNvSpPr txBox="1"/>
          <p:nvPr/>
        </p:nvSpPr>
        <p:spPr>
          <a:xfrm>
            <a:off x="1962896" y="1804151"/>
            <a:ext cx="4905988" cy="2308324"/>
          </a:xfrm>
          <a:prstGeom prst="rect">
            <a:avLst/>
          </a:prstGeom>
          <a:noFill/>
        </p:spPr>
        <p:txBody>
          <a:bodyPr wrap="square" rtlCol="0">
            <a:spAutoFit/>
          </a:bodyPr>
          <a:lstStyle/>
          <a:p>
            <a:pPr eaLnBrk="1" hangingPunct="1">
              <a:defRPr/>
            </a:pPr>
            <a:r>
              <a:rPr lang="fr-FR" sz="2400">
                <a:solidFill>
                  <a:srgbClr val="616262"/>
                </a:solidFill>
                <a:latin typeface="Arial" panose="020B0604020202020204" pitchFamily="34" charset="0"/>
                <a:cs typeface="Arial" panose="020B0604020202020204" pitchFamily="34" charset="0"/>
              </a:rPr>
              <a:t>L'arrivée de nouveaux membres et officiels est une partie essentielle du parcours d’un Leo club. Référez-vous au guide de</a:t>
            </a:r>
            <a:r>
              <a:rPr lang="fr-FR" sz="2400">
                <a:solidFill>
                  <a:srgbClr val="81827C"/>
                </a:solidFill>
                <a:latin typeface="Arial" panose="020B0604020202020204" pitchFamily="34" charset="0"/>
                <a:cs typeface="Arial" panose="020B0604020202020204" pitchFamily="34" charset="0"/>
              </a:rPr>
              <a:t> </a:t>
            </a:r>
            <a:r>
              <a:rPr lang="fr-FR" sz="2400">
                <a:solidFill>
                  <a:srgbClr val="00AC69"/>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Cérémonie d'intronisation Leo</a:t>
            </a:r>
            <a:r>
              <a:rPr lang="fr-FR" sz="2400">
                <a:solidFill>
                  <a:srgbClr val="81827C"/>
                </a:solidFill>
                <a:latin typeface="Arial" panose="020B0604020202020204" pitchFamily="34" charset="0"/>
                <a:cs typeface="Arial" panose="020B0604020202020204" pitchFamily="34" charset="0"/>
              </a:rPr>
              <a:t> </a:t>
            </a:r>
            <a:r>
              <a:rPr lang="fr-FR" sz="2400">
                <a:solidFill>
                  <a:srgbClr val="616262"/>
                </a:solidFill>
                <a:latin typeface="Arial" panose="020B0604020202020204" pitchFamily="34" charset="0"/>
                <a:cs typeface="Arial" panose="020B0604020202020204" pitchFamily="34" charset="0"/>
              </a:rPr>
              <a:t>pour plus de détails. </a:t>
            </a:r>
          </a:p>
          <a:p>
            <a:pPr eaLnBrk="1" hangingPunct="1">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1D4CCB7-2869-4F37-8B1A-40DD89659A7B}"/>
              </a:ext>
            </a:extLst>
          </p:cNvPr>
          <p:cNvGraphicFramePr>
            <a:graphicFrameLocks noChangeAspect="1"/>
          </p:cNvGraphicFramePr>
          <p:nvPr>
            <p:extLst>
              <p:ext uri="{D42A27DB-BD31-4B8C-83A1-F6EECF244321}">
                <p14:modId xmlns:p14="http://schemas.microsoft.com/office/powerpoint/2010/main" val="1798429473"/>
              </p:ext>
            </p:extLst>
          </p:nvPr>
        </p:nvGraphicFramePr>
        <p:xfrm>
          <a:off x="7271742" y="914400"/>
          <a:ext cx="3886200" cy="5029200"/>
        </p:xfrm>
        <a:graphic>
          <a:graphicData uri="http://schemas.openxmlformats.org/presentationml/2006/ole">
            <mc:AlternateContent xmlns:mc="http://schemas.openxmlformats.org/markup-compatibility/2006">
              <mc:Choice xmlns:v="urn:schemas-microsoft-com:vml" Requires="v">
                <p:oleObj spid="_x0000_s2138" name="Acrobat Document" r:id="rId7" imgW="3886052" imgH="5029200" progId="AcroExch.Document.DC">
                  <p:embed/>
                </p:oleObj>
              </mc:Choice>
              <mc:Fallback>
                <p:oleObj name="Acrobat Document" r:id="rId7" imgW="3886052" imgH="5029200" progId="AcroExch.Document.DC">
                  <p:embed/>
                  <p:pic>
                    <p:nvPicPr>
                      <p:cNvPr id="0" name=""/>
                      <p:cNvPicPr/>
                      <p:nvPr/>
                    </p:nvPicPr>
                    <p:blipFill>
                      <a:blip r:embed="rId8"/>
                      <a:stretch>
                        <a:fillRect/>
                      </a:stretch>
                    </p:blipFill>
                    <p:spPr>
                      <a:xfrm>
                        <a:off x="7271742" y="914400"/>
                        <a:ext cx="3886200" cy="5029200"/>
                      </a:xfrm>
                      <a:prstGeom prst="rect">
                        <a:avLst/>
                      </a:prstGeom>
                      <a:ln>
                        <a:solidFill>
                          <a:schemeClr val="tx1">
                            <a:lumMod val="50000"/>
                            <a:lumOff val="50000"/>
                          </a:schemeClr>
                        </a:solidFill>
                      </a:ln>
                    </p:spPr>
                  </p:pic>
                </p:oleObj>
              </mc:Fallback>
            </mc:AlternateContent>
          </a:graphicData>
        </a:graphic>
      </p:graphicFrame>
      <p:pic>
        <p:nvPicPr>
          <p:cNvPr id="10" name="Picture 9">
            <a:extLst>
              <a:ext uri="{FF2B5EF4-FFF2-40B4-BE49-F238E27FC236}">
                <a16:creationId xmlns:a16="http://schemas.microsoft.com/office/drawing/2014/main" id="{3FEE288E-DFB4-0C46-952A-A6D4253CDE41}"/>
              </a:ext>
            </a:extLst>
          </p:cNvPr>
          <p:cNvPicPr>
            <a:picLocks noChangeAspect="1"/>
          </p:cNvPicPr>
          <p:nvPr/>
        </p:nvPicPr>
        <p:blipFill>
          <a:blip r:embed="rId9"/>
          <a:stretch>
            <a:fillRect/>
          </a:stretch>
        </p:blipFill>
        <p:spPr>
          <a:xfrm>
            <a:off x="430471" y="551950"/>
            <a:ext cx="1558206" cy="1558206"/>
          </a:xfrm>
          <a:prstGeom prst="rect">
            <a:avLst/>
          </a:prstGeom>
        </p:spPr>
      </p:pic>
    </p:spTree>
    <p:extLst>
      <p:ext uri="{BB962C8B-B14F-4D97-AF65-F5344CB8AC3E}">
        <p14:creationId xmlns:p14="http://schemas.microsoft.com/office/powerpoint/2010/main" val="4268218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36</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7596" y="699023"/>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Droits à régler</a:t>
            </a:r>
          </a:p>
        </p:txBody>
      </p:sp>
      <p:sp>
        <p:nvSpPr>
          <p:cNvPr id="2" name="TextBox 1">
            <a:extLst>
              <a:ext uri="{FF2B5EF4-FFF2-40B4-BE49-F238E27FC236}">
                <a16:creationId xmlns:a16="http://schemas.microsoft.com/office/drawing/2014/main" id="{7EEC8933-4E72-42ED-AACA-CE3BF15C5871}"/>
              </a:ext>
            </a:extLst>
          </p:cNvPr>
          <p:cNvSpPr txBox="1"/>
          <p:nvPr/>
        </p:nvSpPr>
        <p:spPr>
          <a:xfrm>
            <a:off x="2099201" y="1267732"/>
            <a:ext cx="8556358" cy="4832092"/>
          </a:xfrm>
          <a:prstGeom prst="rect">
            <a:avLst/>
          </a:prstGeom>
          <a:noFill/>
        </p:spPr>
        <p:txBody>
          <a:bodyPr wrap="square" rtlCol="0">
            <a:spAutoFit/>
          </a:bodyPr>
          <a:lstStyle/>
          <a:p>
            <a:pPr>
              <a:defRPr/>
            </a:pPr>
            <a:r>
              <a:rPr lang="fr-FR" sz="2400" b="1" dirty="0">
                <a:solidFill>
                  <a:srgbClr val="616262"/>
                </a:solidFill>
                <a:latin typeface="Arial" panose="020B0604020202020204" pitchFamily="34" charset="0"/>
                <a:cs typeface="Arial" panose="020B0604020202020204" pitchFamily="34" charset="0"/>
              </a:rPr>
              <a:t>Cotisations internationales</a:t>
            </a:r>
          </a:p>
          <a:p>
            <a:pPr marL="342900" indent="-342900">
              <a:buFont typeface="Arial" panose="020B0604020202020204" pitchFamily="34" charset="0"/>
              <a:buChar char="•"/>
              <a:defRPr/>
            </a:pPr>
            <a:r>
              <a:rPr lang="fr-FR" sz="2400" b="1" dirty="0">
                <a:solidFill>
                  <a:srgbClr val="00AC69"/>
                </a:solidFill>
                <a:latin typeface="Arial" panose="020B0604020202020204" pitchFamily="34" charset="0"/>
                <a:cs typeface="Arial" panose="020B0604020202020204" pitchFamily="34" charset="0"/>
              </a:rPr>
              <a:t>Frais de création</a:t>
            </a:r>
            <a:r>
              <a:rPr lang="fr-FR" sz="2400" dirty="0">
                <a:solidFill>
                  <a:srgbClr val="616262"/>
                </a:solidFill>
                <a:latin typeface="Arial" panose="020B0604020202020204" pitchFamily="34" charset="0"/>
                <a:cs typeface="Arial" panose="020B0604020202020204" pitchFamily="34" charset="0"/>
              </a:rPr>
              <a:t> de 100 USD : coût de traitement et des kits de création de club.</a:t>
            </a:r>
          </a:p>
          <a:p>
            <a:pPr marL="342900" indent="-342900">
              <a:buFont typeface="Arial" panose="020B0604020202020204" pitchFamily="34" charset="0"/>
              <a:buChar char="•"/>
              <a:defRPr/>
            </a:pPr>
            <a:r>
              <a:rPr lang="fr-FR" sz="2400" b="1" dirty="0">
                <a:solidFill>
                  <a:srgbClr val="00AC69"/>
                </a:solidFill>
                <a:latin typeface="Arial" panose="020B0604020202020204" pitchFamily="34" charset="0"/>
                <a:cs typeface="Arial" panose="020B0604020202020204" pitchFamily="34" charset="0"/>
              </a:rPr>
              <a:t>Redevance annuelle Leo </a:t>
            </a:r>
            <a:r>
              <a:rPr lang="fr-FR" sz="2400" dirty="0">
                <a:solidFill>
                  <a:srgbClr val="616262"/>
                </a:solidFill>
                <a:latin typeface="Arial" panose="020B0604020202020204" pitchFamily="34" charset="0"/>
                <a:cs typeface="Arial" panose="020B0604020202020204" pitchFamily="34" charset="0"/>
              </a:rPr>
              <a:t>de 100 USD : frais administratifs facturés en juillet.</a:t>
            </a:r>
          </a:p>
          <a:p>
            <a:pPr>
              <a:defRPr/>
            </a:pPr>
            <a:r>
              <a:rPr lang="fr-FR" sz="2400" dirty="0">
                <a:solidFill>
                  <a:srgbClr val="616262"/>
                </a:solidFill>
                <a:latin typeface="Arial" panose="020B0604020202020204" pitchFamily="34" charset="0"/>
                <a:cs typeface="Arial" panose="020B0604020202020204" pitchFamily="34" charset="0"/>
              </a:rPr>
              <a:t>	</a:t>
            </a:r>
            <a:r>
              <a:rPr lang="fr-FR" sz="2400" dirty="0">
                <a:solidFill>
                  <a:srgbClr val="00AC69"/>
                </a:solidFill>
                <a:latin typeface="Arial" panose="020B0604020202020204" pitchFamily="34" charset="0"/>
                <a:cs typeface="Arial" panose="020B0604020202020204" pitchFamily="34" charset="0"/>
              </a:rPr>
              <a:t>Payés par le Lions club parrain </a:t>
            </a:r>
          </a:p>
          <a:p>
            <a:pPr>
              <a:defRPr/>
            </a:pPr>
            <a:endParaRPr lang="en-US" sz="2400" b="1" kern="0" dirty="0">
              <a:solidFill>
                <a:schemeClr val="accent6"/>
              </a:solidFill>
              <a:latin typeface="Arial" panose="020B0604020202020204" pitchFamily="34" charset="0"/>
              <a:cs typeface="Arial" panose="020B0604020202020204" pitchFamily="34" charset="0"/>
            </a:endParaRPr>
          </a:p>
          <a:p>
            <a:pPr>
              <a:defRPr/>
            </a:pPr>
            <a:r>
              <a:rPr lang="fr-FR" sz="2400" b="1" dirty="0">
                <a:solidFill>
                  <a:srgbClr val="616262"/>
                </a:solidFill>
                <a:latin typeface="Arial" panose="020B0604020202020204" pitchFamily="34" charset="0"/>
                <a:cs typeface="Arial" panose="020B0604020202020204" pitchFamily="34" charset="0"/>
              </a:rPr>
              <a:t>Cotisations de club/district</a:t>
            </a:r>
          </a:p>
          <a:p>
            <a:pPr marL="342900" indent="-342900">
              <a:buFont typeface="Arial" panose="020B0604020202020204" pitchFamily="34" charset="0"/>
              <a:buChar char="•"/>
              <a:defRPr/>
            </a:pPr>
            <a:r>
              <a:rPr lang="fr-FR" sz="2400" b="1" dirty="0">
                <a:solidFill>
                  <a:srgbClr val="00AC69"/>
                </a:solidFill>
                <a:latin typeface="Arial" panose="020B0604020202020204" pitchFamily="34" charset="0"/>
                <a:cs typeface="Arial" panose="020B0604020202020204" pitchFamily="34" charset="0"/>
              </a:rPr>
              <a:t>Cotisation au niveau du Leo club :</a:t>
            </a:r>
            <a:r>
              <a:rPr lang="fr-FR" sz="2400" dirty="0">
                <a:solidFill>
                  <a:srgbClr val="00AC69"/>
                </a:solidFill>
                <a:latin typeface="Arial" panose="020B0604020202020204" pitchFamily="34" charset="0"/>
                <a:cs typeface="Arial" panose="020B0604020202020204" pitchFamily="34" charset="0"/>
              </a:rPr>
              <a:t> </a:t>
            </a:r>
            <a:r>
              <a:rPr lang="fr-FR" sz="2400" dirty="0">
                <a:solidFill>
                  <a:srgbClr val="616262"/>
                </a:solidFill>
                <a:latin typeface="Arial" panose="020B0604020202020204" pitchFamily="34" charset="0"/>
                <a:cs typeface="Arial" panose="020B0604020202020204" pitchFamily="34" charset="0"/>
              </a:rPr>
              <a:t>Déterminée par le Leo club</a:t>
            </a:r>
          </a:p>
          <a:p>
            <a:pPr marL="342900" indent="-342900">
              <a:buFont typeface="Arial" panose="020B0604020202020204" pitchFamily="34" charset="0"/>
              <a:buChar char="•"/>
              <a:defRPr/>
            </a:pPr>
            <a:r>
              <a:rPr lang="fr-FR" sz="2400" b="1" dirty="0">
                <a:solidFill>
                  <a:srgbClr val="00AC69"/>
                </a:solidFill>
                <a:latin typeface="Arial" panose="020B0604020202020204" pitchFamily="34" charset="0"/>
                <a:cs typeface="Arial" panose="020B0604020202020204" pitchFamily="34" charset="0"/>
              </a:rPr>
              <a:t>Cotisations au niveau du district/district multiple Leo : </a:t>
            </a:r>
            <a:r>
              <a:rPr lang="fr-FR" sz="2400" dirty="0">
                <a:solidFill>
                  <a:srgbClr val="616262"/>
                </a:solidFill>
                <a:latin typeface="Arial" panose="020B0604020202020204" pitchFamily="34" charset="0"/>
                <a:cs typeface="Arial" panose="020B0604020202020204" pitchFamily="34" charset="0"/>
              </a:rPr>
              <a:t>Peuvent être requises par le district/district multiple Leo </a:t>
            </a:r>
          </a:p>
          <a:p>
            <a:pPr marL="0" indent="0">
              <a:buFont typeface="Arial" pitchFamily="34" charset="0"/>
              <a:buNone/>
              <a:defRPr/>
            </a:pPr>
            <a:endParaRPr lang="en-US" sz="2000" dirty="0">
              <a:solidFill>
                <a:srgbClr val="616262"/>
              </a:solidFill>
            </a:endParaRPr>
          </a:p>
        </p:txBody>
      </p:sp>
      <p:pic>
        <p:nvPicPr>
          <p:cNvPr id="9" name="Picture 8">
            <a:extLst>
              <a:ext uri="{FF2B5EF4-FFF2-40B4-BE49-F238E27FC236}">
                <a16:creationId xmlns:a16="http://schemas.microsoft.com/office/drawing/2014/main" id="{BC11B634-53F8-AB4E-AA36-E11BD078121F}"/>
              </a:ext>
            </a:extLst>
          </p:cNvPr>
          <p:cNvPicPr>
            <a:picLocks noChangeAspect="1"/>
          </p:cNvPicPr>
          <p:nvPr/>
        </p:nvPicPr>
        <p:blipFill>
          <a:blip r:embed="rId5"/>
          <a:stretch>
            <a:fillRect/>
          </a:stretch>
        </p:blipFill>
        <p:spPr>
          <a:xfrm>
            <a:off x="9833041" y="5590268"/>
            <a:ext cx="1326937" cy="663469"/>
          </a:xfrm>
          <a:prstGeom prst="rect">
            <a:avLst/>
          </a:prstGeom>
        </p:spPr>
      </p:pic>
      <p:pic>
        <p:nvPicPr>
          <p:cNvPr id="10" name="Picture 9">
            <a:extLst>
              <a:ext uri="{FF2B5EF4-FFF2-40B4-BE49-F238E27FC236}">
                <a16:creationId xmlns:a16="http://schemas.microsoft.com/office/drawing/2014/main" id="{E67A2924-909D-0C4B-8D07-EA417BB756D6}"/>
              </a:ext>
            </a:extLst>
          </p:cNvPr>
          <p:cNvPicPr>
            <a:picLocks noChangeAspect="1"/>
          </p:cNvPicPr>
          <p:nvPr/>
        </p:nvPicPr>
        <p:blipFill>
          <a:blip r:embed="rId6"/>
          <a:stretch>
            <a:fillRect/>
          </a:stretch>
        </p:blipFill>
        <p:spPr>
          <a:xfrm>
            <a:off x="529390" y="616370"/>
            <a:ext cx="1558206" cy="1558206"/>
          </a:xfrm>
          <a:prstGeom prst="rect">
            <a:avLst/>
          </a:prstGeom>
        </p:spPr>
      </p:pic>
    </p:spTree>
    <p:extLst>
      <p:ext uri="{BB962C8B-B14F-4D97-AF65-F5344CB8AC3E}">
        <p14:creationId xmlns:p14="http://schemas.microsoft.com/office/powerpoint/2010/main" val="2294897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37</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21791" y="452171"/>
            <a:ext cx="9884069" cy="3877985"/>
          </a:xfrm>
          <a:prstGeom prst="rect">
            <a:avLst/>
          </a:prstGeom>
          <a:noFill/>
        </p:spPr>
        <p:txBody>
          <a:bodyPr wrap="square" rtlCol="0">
            <a:spAutoFit/>
          </a:bodyPr>
          <a:lstStyle/>
          <a:p>
            <a:pPr marL="0" indent="0" eaLnBrk="1" hangingPunct="1">
              <a:buFont typeface="Arial" pitchFamily="34" charset="0"/>
              <a:buNone/>
              <a:defRPr/>
            </a:pPr>
            <a:r>
              <a:rPr lang="fr-FR" sz="3200" b="1" dirty="0">
                <a:solidFill>
                  <a:srgbClr val="55565A"/>
                </a:solidFill>
                <a:latin typeface="Arial" panose="020B0604020202020204" pitchFamily="34" charset="0"/>
                <a:cs typeface="Arial" panose="020B0604020202020204" pitchFamily="34" charset="0"/>
              </a:rPr>
              <a:t>Fonds administratifs versus </a:t>
            </a:r>
            <a:br>
              <a:rPr lang="fr-FR" sz="3200" b="1" dirty="0">
                <a:solidFill>
                  <a:srgbClr val="55565A"/>
                </a:solidFill>
                <a:latin typeface="Arial" panose="020B0604020202020204" pitchFamily="34" charset="0"/>
                <a:cs typeface="Arial" panose="020B0604020202020204" pitchFamily="34" charset="0"/>
              </a:rPr>
            </a:br>
            <a:r>
              <a:rPr lang="fr-FR" sz="3200" b="1" dirty="0">
                <a:solidFill>
                  <a:srgbClr val="55565A"/>
                </a:solidFill>
                <a:latin typeface="Arial" panose="020B0604020202020204" pitchFamily="34" charset="0"/>
                <a:cs typeface="Arial" panose="020B0604020202020204" pitchFamily="34" charset="0"/>
              </a:rPr>
              <a:t>Fonds destinés aux activités</a:t>
            </a:r>
          </a:p>
          <a:p>
            <a:pPr marL="0" indent="0" eaLnBrk="1" hangingPunct="1">
              <a:buFont typeface="Arial" pitchFamily="34" charset="0"/>
              <a:buNone/>
              <a:defRPr/>
            </a:pPr>
            <a:endParaRPr lang="en-US" sz="1600" b="1" kern="0" dirty="0">
              <a:solidFill>
                <a:srgbClr val="55565A"/>
              </a:solidFill>
              <a:latin typeface="Arial" panose="020B0604020202020204" pitchFamily="34" charset="0"/>
              <a:cs typeface="Arial" panose="020B0604020202020204" pitchFamily="34" charset="0"/>
            </a:endParaRPr>
          </a:p>
          <a:p>
            <a:pPr marL="0" indent="0" eaLnBrk="1" hangingPunct="1">
              <a:buFont typeface="Arial" pitchFamily="34" charset="0"/>
              <a:buNone/>
              <a:defRPr/>
            </a:pPr>
            <a:r>
              <a:rPr lang="fr-FR" sz="2400" b="1" dirty="0">
                <a:solidFill>
                  <a:srgbClr val="00AC69"/>
                </a:solidFill>
                <a:latin typeface="Arial" panose="020B0604020202020204" pitchFamily="34" charset="0"/>
                <a:cs typeface="Arial" panose="020B0604020202020204" pitchFamily="34" charset="0"/>
              </a:rPr>
              <a:t>Fonds administratifs</a:t>
            </a:r>
          </a:p>
          <a:p>
            <a:pPr marL="342900" indent="-342900" eaLnBrk="1" hangingPunct="1">
              <a:buFont typeface="Arial" panose="020B0604020202020204" pitchFamily="34" charset="0"/>
              <a:buChar char="•"/>
              <a:defRPr/>
            </a:pPr>
            <a:r>
              <a:rPr lang="fr-FR" sz="2000" dirty="0">
                <a:solidFill>
                  <a:srgbClr val="616262"/>
                </a:solidFill>
                <a:latin typeface="Arial" pitchFamily="34" charset="0"/>
                <a:ea typeface="ＭＳ Ｐゴシック" pitchFamily="34" charset="-128"/>
              </a:rPr>
              <a:t>Frais d'inscription et cotisations</a:t>
            </a:r>
          </a:p>
          <a:p>
            <a:pPr marL="342900" indent="-342900" eaLnBrk="1" hangingPunct="1">
              <a:buFont typeface="Arial" panose="020B0604020202020204" pitchFamily="34" charset="0"/>
              <a:buChar char="•"/>
              <a:defRPr/>
            </a:pPr>
            <a:r>
              <a:rPr lang="fr-FR" sz="2000" dirty="0">
                <a:solidFill>
                  <a:srgbClr val="616262"/>
                </a:solidFill>
                <a:latin typeface="Arial" pitchFamily="34" charset="0"/>
                <a:ea typeface="ＭＳ Ｐゴシック" pitchFamily="34" charset="-128"/>
              </a:rPr>
              <a:t>Appliqués à l'administration et aux frais de fonctionnement</a:t>
            </a:r>
          </a:p>
          <a:p>
            <a:pPr>
              <a:defRPr/>
            </a:pPr>
            <a:r>
              <a:rPr lang="fr-FR" sz="2400" b="1" dirty="0">
                <a:solidFill>
                  <a:srgbClr val="00AC69"/>
                </a:solidFill>
                <a:latin typeface="Arial" panose="020B0604020202020204" pitchFamily="34" charset="0"/>
                <a:cs typeface="Arial" panose="020B0604020202020204" pitchFamily="34" charset="0"/>
              </a:rPr>
              <a:t>Fonds destinés aux activités</a:t>
            </a:r>
          </a:p>
          <a:p>
            <a:pPr marL="342900" indent="-342900">
              <a:buFont typeface="Arial" panose="020B0604020202020204" pitchFamily="34" charset="0"/>
              <a:buChar char="•"/>
              <a:defRPr/>
            </a:pPr>
            <a:r>
              <a:rPr lang="fr-FR" sz="2000" dirty="0">
                <a:solidFill>
                  <a:srgbClr val="616262"/>
                </a:solidFill>
                <a:latin typeface="Arial" pitchFamily="34" charset="0"/>
                <a:ea typeface="ＭＳ Ｐゴシック" pitchFamily="34" charset="-128"/>
              </a:rPr>
              <a:t>Obtenus lors de collectes</a:t>
            </a:r>
          </a:p>
          <a:p>
            <a:pPr marL="342900" indent="-342900">
              <a:buFont typeface="Arial" panose="020B0604020202020204" pitchFamily="34" charset="0"/>
              <a:buChar char="•"/>
              <a:defRPr/>
            </a:pPr>
            <a:r>
              <a:rPr lang="fr-FR" sz="2000" dirty="0">
                <a:solidFill>
                  <a:srgbClr val="616262"/>
                </a:solidFill>
                <a:latin typeface="Arial" pitchFamily="34" charset="0"/>
                <a:ea typeface="ＭＳ Ｐゴシック" pitchFamily="34" charset="-128"/>
              </a:rPr>
              <a:t>Doivent servir à des fins caritatives</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0D03C9AC-4130-445E-A703-03CECC7ADC2C}"/>
              </a:ext>
            </a:extLst>
          </p:cNvPr>
          <p:cNvGraphicFramePr>
            <a:graphicFrameLocks noGrp="1"/>
          </p:cNvGraphicFramePr>
          <p:nvPr>
            <p:extLst>
              <p:ext uri="{D42A27DB-BD31-4B8C-83A1-F6EECF244321}">
                <p14:modId xmlns:p14="http://schemas.microsoft.com/office/powerpoint/2010/main" val="659462230"/>
              </p:ext>
            </p:extLst>
          </p:nvPr>
        </p:nvGraphicFramePr>
        <p:xfrm>
          <a:off x="2087596" y="3835523"/>
          <a:ext cx="9176643" cy="2657475"/>
        </p:xfrm>
        <a:graphic>
          <a:graphicData uri="http://schemas.openxmlformats.org/drawingml/2006/table">
            <a:tbl>
              <a:tblPr firstRow="1" bandRow="1">
                <a:tableStyleId>{5C22544A-7EE6-4342-B048-85BDC9FD1C3A}</a:tableStyleId>
              </a:tblPr>
              <a:tblGrid>
                <a:gridCol w="3241357">
                  <a:extLst>
                    <a:ext uri="{9D8B030D-6E8A-4147-A177-3AD203B41FA5}">
                      <a16:colId xmlns:a16="http://schemas.microsoft.com/office/drawing/2014/main" val="20000"/>
                    </a:ext>
                  </a:extLst>
                </a:gridCol>
                <a:gridCol w="2762054">
                  <a:extLst>
                    <a:ext uri="{9D8B030D-6E8A-4147-A177-3AD203B41FA5}">
                      <a16:colId xmlns:a16="http://schemas.microsoft.com/office/drawing/2014/main" val="20001"/>
                    </a:ext>
                  </a:extLst>
                </a:gridCol>
                <a:gridCol w="3173232">
                  <a:extLst>
                    <a:ext uri="{9D8B030D-6E8A-4147-A177-3AD203B41FA5}">
                      <a16:colId xmlns:a16="http://schemas.microsoft.com/office/drawing/2014/main" val="20002"/>
                    </a:ext>
                  </a:extLst>
                </a:gridCol>
              </a:tblGrid>
              <a:tr h="640233">
                <a:tc>
                  <a:txBody>
                    <a:bodyPr/>
                    <a:lstStyle/>
                    <a:p>
                      <a:pPr algn="ctr"/>
                      <a:r>
                        <a:rPr lang="fr-FR" sz="1600">
                          <a:latin typeface="Arial" panose="020B0604020202020204" pitchFamily="34" charset="0"/>
                          <a:cs typeface="Arial" panose="020B0604020202020204" pitchFamily="34" charset="0"/>
                        </a:rPr>
                        <a:t>Collecte des </a:t>
                      </a:r>
                      <a:r>
                        <a:rPr lang="fr-FR" sz="1600" baseline="0">
                          <a:latin typeface="Arial" panose="020B0604020202020204" pitchFamily="34" charset="0"/>
                          <a:cs typeface="Arial" panose="020B0604020202020204" pitchFamily="34" charset="0"/>
                        </a:rPr>
                        <a:t>fonds</a:t>
                      </a:r>
                    </a:p>
                  </a:txBody>
                  <a:tcPr marT="45731" marB="45731" anchor="ctr">
                    <a:solidFill>
                      <a:srgbClr val="407CCA"/>
                    </a:solidFill>
                  </a:tcPr>
                </a:tc>
                <a:tc>
                  <a:txBody>
                    <a:bodyPr/>
                    <a:lstStyle/>
                    <a:p>
                      <a:pPr algn="ctr"/>
                      <a:r>
                        <a:rPr lang="fr-FR" sz="1600">
                          <a:latin typeface="Arial" panose="020B0604020202020204" pitchFamily="34" charset="0"/>
                          <a:cs typeface="Arial" panose="020B0604020202020204" pitchFamily="34" charset="0"/>
                        </a:rPr>
                        <a:t>Destinés à des projets publics ? </a:t>
                      </a:r>
                    </a:p>
                  </a:txBody>
                  <a:tcPr marT="45731" marB="45731" anchor="ctr">
                    <a:solidFill>
                      <a:srgbClr val="407CCA"/>
                    </a:solidFill>
                  </a:tcPr>
                </a:tc>
                <a:tc>
                  <a:txBody>
                    <a:bodyPr/>
                    <a:lstStyle/>
                    <a:p>
                      <a:pPr algn="ctr"/>
                      <a:r>
                        <a:rPr lang="fr-FR" sz="1600">
                          <a:latin typeface="Arial" panose="020B0604020202020204" pitchFamily="34" charset="0"/>
                          <a:cs typeface="Arial" panose="020B0604020202020204" pitchFamily="34" charset="0"/>
                        </a:rPr>
                        <a:t>Destinés aux frais administratifs ?</a:t>
                      </a:r>
                      <a:r>
                        <a:rPr lang="fr-FR" sz="1600" baseline="0">
                          <a:latin typeface="Arial" panose="020B0604020202020204" pitchFamily="34" charset="0"/>
                          <a:cs typeface="Arial" panose="020B0604020202020204" pitchFamily="34" charset="0"/>
                        </a:rPr>
                        <a:t> </a:t>
                      </a:r>
                    </a:p>
                  </a:txBody>
                  <a:tcPr marT="45731" marB="45731" anchor="ctr">
                    <a:solidFill>
                      <a:srgbClr val="407CCA"/>
                    </a:solidFill>
                  </a:tcPr>
                </a:tc>
                <a:extLst>
                  <a:ext uri="{0D108BD9-81ED-4DB2-BD59-A6C34878D82A}">
                    <a16:rowId xmlns:a16="http://schemas.microsoft.com/office/drawing/2014/main" val="10000"/>
                  </a:ext>
                </a:extLst>
              </a:tr>
              <a:tr h="579258">
                <a:tc>
                  <a:txBody>
                    <a:bodyPr/>
                    <a:lstStyle/>
                    <a:p>
                      <a:pPr algn="ctr"/>
                      <a:r>
                        <a:rPr lang="fr-FR" sz="1400">
                          <a:latin typeface="Arial" panose="020B0604020202020204" pitchFamily="34" charset="0"/>
                          <a:cs typeface="Arial" panose="020B0604020202020204" pitchFamily="34" charset="0"/>
                        </a:rPr>
                        <a:t>Administratif : cotisations et frais d'inscription</a:t>
                      </a:r>
                    </a:p>
                  </a:txBody>
                  <a:tcPr marT="45731" marB="45731" anchor="ctr">
                    <a:solidFill>
                      <a:schemeClr val="bg1">
                        <a:lumMod val="85000"/>
                      </a:schemeClr>
                    </a:solidFill>
                  </a:tcPr>
                </a:tc>
                <a:tc>
                  <a:txBody>
                    <a:bodyPr/>
                    <a:lstStyle/>
                    <a:p>
                      <a:pPr algn="ctr"/>
                      <a:r>
                        <a:rPr lang="fr-FR" sz="1400">
                          <a:latin typeface="Arial" panose="020B0604020202020204" pitchFamily="34" charset="0"/>
                          <a:cs typeface="Arial" panose="020B0604020202020204" pitchFamily="34" charset="0"/>
                        </a:rPr>
                        <a:t>Oui</a:t>
                      </a:r>
                    </a:p>
                  </a:txBody>
                  <a:tcPr marT="45731" marB="45731" anchor="ctr">
                    <a:solidFill>
                      <a:schemeClr val="bg1">
                        <a:lumMod val="85000"/>
                      </a:schemeClr>
                    </a:solidFill>
                  </a:tcPr>
                </a:tc>
                <a:tc>
                  <a:txBody>
                    <a:bodyPr/>
                    <a:lstStyle/>
                    <a:p>
                      <a:pPr algn="ctr"/>
                      <a:r>
                        <a:rPr lang="fr-FR" sz="1400">
                          <a:latin typeface="Arial" panose="020B0604020202020204" pitchFamily="34" charset="0"/>
                          <a:cs typeface="Arial" panose="020B0604020202020204" pitchFamily="34" charset="0"/>
                        </a:rPr>
                        <a:t>Oui</a:t>
                      </a:r>
                    </a:p>
                  </a:txBody>
                  <a:tcPr marT="45731" marB="45731" anchor="ctr">
                    <a:solidFill>
                      <a:schemeClr val="bg1">
                        <a:lumMod val="85000"/>
                      </a:schemeClr>
                    </a:solidFill>
                  </a:tcPr>
                </a:tc>
                <a:extLst>
                  <a:ext uri="{0D108BD9-81ED-4DB2-BD59-A6C34878D82A}">
                    <a16:rowId xmlns:a16="http://schemas.microsoft.com/office/drawing/2014/main" val="10001"/>
                  </a:ext>
                </a:extLst>
              </a:tr>
              <a:tr h="1067055">
                <a:tc>
                  <a:txBody>
                    <a:bodyPr/>
                    <a:lstStyle/>
                    <a:p>
                      <a:pPr algn="ctr"/>
                      <a:r>
                        <a:rPr lang="fr-FR" sz="1400" baseline="0">
                          <a:latin typeface="Arial" panose="020B0604020202020204" pitchFamily="34" charset="0"/>
                          <a:cs typeface="Arial" panose="020B0604020202020204" pitchFamily="34" charset="0"/>
                        </a:rPr>
                        <a:t>Collecte : événements publics, dons et legs</a:t>
                      </a:r>
                    </a:p>
                  </a:txBody>
                  <a:tcPr marT="45731" marB="45731" anchor="ctr">
                    <a:solidFill>
                      <a:schemeClr val="bg1">
                        <a:lumMod val="95000"/>
                      </a:schemeClr>
                    </a:solidFill>
                  </a:tcPr>
                </a:tc>
                <a:tc>
                  <a:txBody>
                    <a:bodyPr/>
                    <a:lstStyle/>
                    <a:p>
                      <a:pPr algn="ctr"/>
                      <a:r>
                        <a:rPr lang="fr-FR" sz="1400" dirty="0">
                          <a:latin typeface="Arial" panose="020B0604020202020204" pitchFamily="34" charset="0"/>
                          <a:cs typeface="Arial" panose="020B0604020202020204" pitchFamily="34" charset="0"/>
                        </a:rPr>
                        <a:t>Oui</a:t>
                      </a:r>
                    </a:p>
                  </a:txBody>
                  <a:tcPr marT="45731" marB="45731" anchor="ctr">
                    <a:solidFill>
                      <a:schemeClr val="bg1">
                        <a:lumMod val="95000"/>
                      </a:schemeClr>
                    </a:solidFill>
                  </a:tcPr>
                </a:tc>
                <a:tc>
                  <a:txBody>
                    <a:bodyPr/>
                    <a:lstStyle/>
                    <a:p>
                      <a:pPr algn="ctr"/>
                      <a:r>
                        <a:rPr lang="fr-FR" sz="1400">
                          <a:latin typeface="Arial" panose="020B0604020202020204" pitchFamily="34" charset="0"/>
                          <a:cs typeface="Arial" panose="020B0604020202020204" pitchFamily="34" charset="0"/>
                        </a:rPr>
                        <a:t>Non</a:t>
                      </a:r>
                    </a:p>
                  </a:txBody>
                  <a:tcPr marT="45731" marB="45731" anchor="ctr">
                    <a:solidFill>
                      <a:schemeClr val="bg1">
                        <a:lumMod val="95000"/>
                      </a:schemeClr>
                    </a:solidFill>
                  </a:tcPr>
                </a:tc>
                <a:extLst>
                  <a:ext uri="{0D108BD9-81ED-4DB2-BD59-A6C34878D82A}">
                    <a16:rowId xmlns:a16="http://schemas.microsoft.com/office/drawing/2014/main" val="10002"/>
                  </a:ext>
                </a:extLst>
              </a:tr>
              <a:tr h="370929">
                <a:tc>
                  <a:txBody>
                    <a:bodyPr/>
                    <a:lstStyle/>
                    <a:p>
                      <a:pPr algn="ctr"/>
                      <a:r>
                        <a:rPr lang="fr-FR" sz="1400">
                          <a:latin typeface="Arial" panose="020B0604020202020204" pitchFamily="34" charset="0"/>
                          <a:cs typeface="Arial" panose="020B0604020202020204" pitchFamily="34" charset="0"/>
                        </a:rPr>
                        <a:t>Intérêts</a:t>
                      </a:r>
                    </a:p>
                  </a:txBody>
                  <a:tcPr marT="45731" marB="45731" anchor="ctr">
                    <a:solidFill>
                      <a:schemeClr val="bg1">
                        <a:lumMod val="85000"/>
                      </a:schemeClr>
                    </a:solidFill>
                  </a:tcPr>
                </a:tc>
                <a:tc>
                  <a:txBody>
                    <a:bodyPr/>
                    <a:lstStyle/>
                    <a:p>
                      <a:pPr algn="ctr"/>
                      <a:r>
                        <a:rPr lang="fr-FR" sz="1400">
                          <a:latin typeface="Arial" panose="020B0604020202020204" pitchFamily="34" charset="0"/>
                          <a:cs typeface="Arial" panose="020B0604020202020204" pitchFamily="34" charset="0"/>
                        </a:rPr>
                        <a:t>Oui</a:t>
                      </a:r>
                    </a:p>
                  </a:txBody>
                  <a:tcPr marT="45731" marB="45731" anchor="ctr">
                    <a:solidFill>
                      <a:schemeClr val="bg1">
                        <a:lumMod val="85000"/>
                      </a:schemeClr>
                    </a:solidFill>
                  </a:tcPr>
                </a:tc>
                <a:tc>
                  <a:txBody>
                    <a:bodyPr/>
                    <a:lstStyle/>
                    <a:p>
                      <a:pPr algn="ctr"/>
                      <a:r>
                        <a:rPr lang="fr-FR" sz="1400" dirty="0">
                          <a:latin typeface="Arial" panose="020B0604020202020204" pitchFamily="34" charset="0"/>
                          <a:cs typeface="Arial" panose="020B0604020202020204" pitchFamily="34" charset="0"/>
                        </a:rPr>
                        <a:t>Non</a:t>
                      </a:r>
                    </a:p>
                  </a:txBody>
                  <a:tcPr marT="45731" marB="45731" anchor="ctr">
                    <a:solidFill>
                      <a:schemeClr val="bg1">
                        <a:lumMod val="85000"/>
                      </a:schemeClr>
                    </a:solidFill>
                  </a:tcPr>
                </a:tc>
                <a:extLst>
                  <a:ext uri="{0D108BD9-81ED-4DB2-BD59-A6C34878D82A}">
                    <a16:rowId xmlns:a16="http://schemas.microsoft.com/office/drawing/2014/main" val="10003"/>
                  </a:ext>
                </a:extLst>
              </a:tr>
            </a:tbl>
          </a:graphicData>
        </a:graphic>
      </p:graphicFrame>
      <p:pic>
        <p:nvPicPr>
          <p:cNvPr id="11" name="Picture 10">
            <a:extLst>
              <a:ext uri="{FF2B5EF4-FFF2-40B4-BE49-F238E27FC236}">
                <a16:creationId xmlns:a16="http://schemas.microsoft.com/office/drawing/2014/main" id="{D2AFB187-33D4-0641-B5E8-289192022ACC}"/>
              </a:ext>
            </a:extLst>
          </p:cNvPr>
          <p:cNvPicPr>
            <a:picLocks noChangeAspect="1"/>
          </p:cNvPicPr>
          <p:nvPr/>
        </p:nvPicPr>
        <p:blipFill>
          <a:blip r:embed="rId5"/>
          <a:stretch>
            <a:fillRect/>
          </a:stretch>
        </p:blipFill>
        <p:spPr>
          <a:xfrm>
            <a:off x="529390" y="401372"/>
            <a:ext cx="1558206" cy="1558206"/>
          </a:xfrm>
          <a:prstGeom prst="rect">
            <a:avLst/>
          </a:prstGeom>
        </p:spPr>
      </p:pic>
    </p:spTree>
    <p:extLst>
      <p:ext uri="{BB962C8B-B14F-4D97-AF65-F5344CB8AC3E}">
        <p14:creationId xmlns:p14="http://schemas.microsoft.com/office/powerpoint/2010/main" val="2272723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38</a:t>
            </a:fld>
            <a:endParaRPr lang="en-US" sz="100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732288" y="464937"/>
            <a:ext cx="9091487" cy="74943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a:cs typeface="Arial"/>
              </a:rPr>
              <a:t>Politique de confidentialité et assurance responsabilité civile du Lions International</a:t>
            </a:r>
          </a:p>
        </p:txBody>
      </p:sp>
      <p:sp>
        <p:nvSpPr>
          <p:cNvPr id="2" name="TextBox 1">
            <a:extLst>
              <a:ext uri="{FF2B5EF4-FFF2-40B4-BE49-F238E27FC236}">
                <a16:creationId xmlns:a16="http://schemas.microsoft.com/office/drawing/2014/main" id="{7EEC8933-4E72-42ED-AACA-CE3BF15C5871}"/>
              </a:ext>
            </a:extLst>
          </p:cNvPr>
          <p:cNvSpPr txBox="1"/>
          <p:nvPr/>
        </p:nvSpPr>
        <p:spPr>
          <a:xfrm>
            <a:off x="1365662" y="1550246"/>
            <a:ext cx="10171495" cy="2616101"/>
          </a:xfrm>
          <a:prstGeom prst="rect">
            <a:avLst/>
          </a:prstGeom>
          <a:noFill/>
          <a:ln>
            <a:noFill/>
          </a:ln>
        </p:spPr>
        <p:txBody>
          <a:bodyPr wrap="square" lIns="91440" tIns="45720" rIns="91440" bIns="45720" rtlCol="0" anchor="t">
            <a:spAutoFit/>
          </a:bodyPr>
          <a:lstStyle/>
          <a:p>
            <a:pPr marL="0" indent="0" eaLnBrk="1" hangingPunct="1">
              <a:buFont typeface="Arial" pitchFamily="34" charset="0"/>
              <a:buNone/>
              <a:defRPr/>
            </a:pPr>
            <a:r>
              <a:rPr lang="fr-FR" sz="2000" b="1">
                <a:solidFill>
                  <a:srgbClr val="407CCA"/>
                </a:solidFill>
                <a:latin typeface="Arial"/>
                <a:cs typeface="Arial"/>
              </a:rPr>
              <a:t>Utilisation des donnés personnelles</a:t>
            </a:r>
          </a:p>
          <a:p>
            <a:pPr marL="0" lvl="1" indent="-285750" defTabSz="146304" eaLnBrk="1" hangingPunct="1">
              <a:buFont typeface="Arial" panose="020B0604020202020204" pitchFamily="34" charset="0"/>
              <a:buChar char="•"/>
              <a:defRPr/>
            </a:pPr>
            <a:r>
              <a:rPr lang="fr-FR">
                <a:solidFill>
                  <a:srgbClr val="81827C"/>
                </a:solidFill>
                <a:latin typeface="Arial"/>
                <a:cs typeface="Arial"/>
              </a:rPr>
              <a:t>Cotisations et autres facturations</a:t>
            </a:r>
          </a:p>
          <a:p>
            <a:pPr marL="0" lvl="1" indent="-285750" defTabSz="146304" eaLnBrk="1" hangingPunct="1">
              <a:buFont typeface="Arial" panose="020B0604020202020204" pitchFamily="34" charset="0"/>
              <a:buChar char="•"/>
              <a:defRPr/>
            </a:pPr>
            <a:r>
              <a:rPr lang="fr-FR">
                <a:solidFill>
                  <a:srgbClr val="81827C"/>
                </a:solidFill>
                <a:latin typeface="Arial"/>
                <a:cs typeface="Arial"/>
              </a:rPr>
              <a:t>Information des membres</a:t>
            </a:r>
          </a:p>
          <a:p>
            <a:pPr marL="0" lvl="1" indent="-285750" defTabSz="146304" eaLnBrk="1" hangingPunct="1">
              <a:buFont typeface="Arial" panose="020B0604020202020204" pitchFamily="34" charset="0"/>
              <a:buChar char="•"/>
              <a:defRPr/>
            </a:pPr>
            <a:r>
              <a:rPr lang="fr-FR">
                <a:solidFill>
                  <a:srgbClr val="81827C"/>
                </a:solidFill>
                <a:latin typeface="Arial"/>
                <a:cs typeface="Arial"/>
              </a:rPr>
              <a:t>Programmes de croissance et de rétention de l'effectif</a:t>
            </a:r>
          </a:p>
          <a:p>
            <a:pPr marL="0" lvl="1" indent="-285750" defTabSz="146304" eaLnBrk="1" hangingPunct="1">
              <a:buFont typeface="Arial" panose="020B0604020202020204" pitchFamily="34" charset="0"/>
              <a:buChar char="•"/>
              <a:defRPr/>
            </a:pPr>
            <a:r>
              <a:rPr lang="fr-FR">
                <a:solidFill>
                  <a:srgbClr val="81827C"/>
                </a:solidFill>
                <a:latin typeface="Arial"/>
                <a:cs typeface="Arial"/>
              </a:rPr>
              <a:t>Organisation des réunions et conventions</a:t>
            </a:r>
          </a:p>
          <a:p>
            <a:pPr marL="0" lvl="1" indent="-285750" defTabSz="146304" eaLnBrk="1" hangingPunct="1">
              <a:buFont typeface="Arial" panose="020B0604020202020204" pitchFamily="34" charset="0"/>
              <a:buChar char="•"/>
              <a:defRPr/>
            </a:pPr>
            <a:r>
              <a:rPr lang="fr-FR">
                <a:solidFill>
                  <a:srgbClr val="81827C"/>
                </a:solidFill>
                <a:latin typeface="Arial"/>
                <a:cs typeface="Arial"/>
              </a:rPr>
              <a:t>Relations publiques</a:t>
            </a:r>
          </a:p>
          <a:p>
            <a:pPr marL="0" lvl="1" indent="-285750" defTabSz="146304" eaLnBrk="1" hangingPunct="1">
              <a:buFont typeface="Arial" panose="020B0604020202020204" pitchFamily="34" charset="0"/>
              <a:buChar char="•"/>
              <a:defRPr/>
            </a:pPr>
            <a:r>
              <a:rPr lang="fr-FR">
                <a:solidFill>
                  <a:srgbClr val="81827C"/>
                </a:solidFill>
                <a:latin typeface="Arial"/>
                <a:cs typeface="Arial"/>
              </a:rPr>
              <a:t>Soutien au LCI, à la LCIF et aux programmes humanitaires adoptés </a:t>
            </a:r>
          </a:p>
          <a:p>
            <a:pPr marL="0" lvl="1" indent="-285750" defTabSz="146304" eaLnBrk="1" hangingPunct="1">
              <a:buFont typeface="Arial" panose="020B0604020202020204" pitchFamily="34" charset="0"/>
              <a:buChar char="•"/>
              <a:defRPr/>
            </a:pPr>
            <a:endParaRPr lang="fr-FR">
              <a:solidFill>
                <a:srgbClr val="81827C"/>
              </a:solidFill>
              <a:latin typeface="Arial"/>
              <a:cs typeface="Arial"/>
            </a:endParaRPr>
          </a:p>
          <a:p>
            <a:pPr marL="0" lvl="1" indent="-285750" defTabSz="146304" eaLnBrk="1" hangingPunct="1">
              <a:buFont typeface="Arial" panose="020B0604020202020204" pitchFamily="34" charset="0"/>
              <a:buChar char="•"/>
              <a:defRPr/>
            </a:pPr>
            <a:r>
              <a:rPr lang="fr-FR">
                <a:solidFill>
                  <a:srgbClr val="81827C"/>
                </a:solidFill>
                <a:latin typeface="Arial"/>
                <a:cs typeface="Arial"/>
              </a:rPr>
              <a:t>Annonces et autres intentions du conseil d’administration international</a:t>
            </a:r>
          </a:p>
        </p:txBody>
      </p:sp>
      <p:sp>
        <p:nvSpPr>
          <p:cNvPr id="3" name="TextBox 2">
            <a:extLst>
              <a:ext uri="{FF2B5EF4-FFF2-40B4-BE49-F238E27FC236}">
                <a16:creationId xmlns:a16="http://schemas.microsoft.com/office/drawing/2014/main" id="{2F3430AB-06B4-4D46-83CA-4827F6678765}"/>
              </a:ext>
            </a:extLst>
          </p:cNvPr>
          <p:cNvSpPr txBox="1"/>
          <p:nvPr/>
        </p:nvSpPr>
        <p:spPr>
          <a:xfrm>
            <a:off x="2546237" y="4349034"/>
            <a:ext cx="8779500" cy="206210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a:solidFill>
                  <a:srgbClr val="407CCA"/>
                </a:solidFill>
                <a:latin typeface="Arial"/>
                <a:cs typeface="Arial"/>
              </a:rPr>
              <a:t>Assurance responsabilité civile générale</a:t>
            </a:r>
          </a:p>
          <a:p>
            <a:pPr marL="285750" indent="-285750">
              <a:buFont typeface="Arial" panose="020B0604020202020204" pitchFamily="34" charset="0"/>
              <a:buChar char="•"/>
            </a:pPr>
            <a:r>
              <a:rPr lang="fr-FR">
                <a:solidFill>
                  <a:srgbClr val="81827C"/>
                </a:solidFill>
                <a:latin typeface="Arial"/>
                <a:cs typeface="Arial"/>
              </a:rPr>
              <a:t>La police d'assurance responsabilité civile générale du Lions Clubs International offre une couverture globale de 2 millions USD à tous les Lions clubs, Leo clubs et districts.</a:t>
            </a:r>
          </a:p>
          <a:p>
            <a:pPr marL="285750" indent="-285750">
              <a:buFont typeface="Arial" panose="020B0604020202020204" pitchFamily="34" charset="0"/>
              <a:buChar char="•"/>
            </a:pPr>
            <a:endParaRPr lang="fr-FR">
              <a:solidFill>
                <a:srgbClr val="81827C"/>
              </a:solidFill>
              <a:latin typeface="Arial"/>
              <a:cs typeface="Arial"/>
            </a:endParaRPr>
          </a:p>
          <a:p>
            <a:pPr marL="285750" indent="-285750">
              <a:buFont typeface="Arial" panose="020B0604020202020204" pitchFamily="34" charset="0"/>
              <a:buChar char="•"/>
            </a:pPr>
            <a:r>
              <a:rPr lang="fr-FR">
                <a:solidFill>
                  <a:srgbClr val="81827C"/>
                </a:solidFill>
                <a:latin typeface="Arial"/>
                <a:cs typeface="Arial"/>
              </a:rPr>
              <a:t>Un certificat d'assurance est disponible sur demande via la site Web du </a:t>
            </a:r>
            <a:br>
              <a:rPr lang="fr-FR">
                <a:solidFill>
                  <a:srgbClr val="81827C"/>
                </a:solidFill>
                <a:latin typeface="Arial"/>
                <a:cs typeface="Arial"/>
              </a:rPr>
            </a:br>
            <a:r>
              <a:rPr lang="fr-FR">
                <a:solidFill>
                  <a:srgbClr val="81827C"/>
                </a:solidFill>
                <a:latin typeface="Arial"/>
                <a:cs typeface="Arial"/>
              </a:rPr>
              <a:t>Lions Clubs International.</a:t>
            </a:r>
          </a:p>
          <a:p>
            <a:pPr marL="285750" indent="-285750">
              <a:buFont typeface="Arial" panose="020B0604020202020204" pitchFamily="34" charset="0"/>
              <a:buChar char="•"/>
            </a:pPr>
            <a:r>
              <a:rPr lang="fr-FR" b="1">
                <a:solidFill>
                  <a:srgbClr val="407CCA"/>
                </a:solidFill>
                <a:latin typeface="Arial"/>
                <a:cs typeface="Arial"/>
              </a:rPr>
              <a:t>Une assurance responsabilité civile supplémentaire est disponible.</a:t>
            </a:r>
            <a:r>
              <a:rPr lang="fr-FR" sz="1600" b="1">
                <a:solidFill>
                  <a:srgbClr val="407CCA"/>
                </a:solidFill>
                <a:latin typeface="Arial"/>
                <a:cs typeface="Arial"/>
              </a:rPr>
              <a:t> </a:t>
            </a:r>
          </a:p>
        </p:txBody>
      </p:sp>
      <p:pic>
        <p:nvPicPr>
          <p:cNvPr id="10" name="Picture 9">
            <a:extLst>
              <a:ext uri="{FF2B5EF4-FFF2-40B4-BE49-F238E27FC236}">
                <a16:creationId xmlns:a16="http://schemas.microsoft.com/office/drawing/2014/main" id="{2E811091-D0F8-CF46-9157-D799B5AD77AA}"/>
              </a:ext>
            </a:extLst>
          </p:cNvPr>
          <p:cNvPicPr>
            <a:picLocks noChangeAspect="1"/>
          </p:cNvPicPr>
          <p:nvPr/>
        </p:nvPicPr>
        <p:blipFill rotWithShape="1">
          <a:blip r:embed="rId4"/>
          <a:srcRect l="15744" b="4901"/>
          <a:stretch/>
        </p:blipFill>
        <p:spPr>
          <a:xfrm rot="10800000">
            <a:off x="11200107" y="9900"/>
            <a:ext cx="991893" cy="1679305"/>
          </a:xfrm>
          <a:prstGeom prst="rect">
            <a:avLst/>
          </a:prstGeom>
        </p:spPr>
      </p:pic>
      <p:pic>
        <p:nvPicPr>
          <p:cNvPr id="11" name="Picture 10">
            <a:extLst>
              <a:ext uri="{FF2B5EF4-FFF2-40B4-BE49-F238E27FC236}">
                <a16:creationId xmlns:a16="http://schemas.microsoft.com/office/drawing/2014/main" id="{FC9C716F-837A-7F44-84EF-C4D85DAE3238}"/>
              </a:ext>
            </a:extLst>
          </p:cNvPr>
          <p:cNvPicPr>
            <a:picLocks noChangeAspect="1"/>
          </p:cNvPicPr>
          <p:nvPr/>
        </p:nvPicPr>
        <p:blipFill>
          <a:blip r:embed="rId5"/>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247106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658619" y="584532"/>
            <a:ext cx="5007456"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fr-FR" sz="3200">
                <a:solidFill>
                  <a:srgbClr val="55565A"/>
                </a:solidFill>
                <a:latin typeface="Arial" panose="020B0604020202020204" pitchFamily="34" charset="0"/>
                <a:cs typeface="Arial" panose="020B0604020202020204" pitchFamily="34" charset="0"/>
              </a:rPr>
              <a:t>Emblèmes Leo et Lions</a:t>
            </a:r>
          </a:p>
        </p:txBody>
      </p:sp>
      <p:pic>
        <p:nvPicPr>
          <p:cNvPr id="10" name="Picture 9" descr="Chart, diagram, bubble chart&#10;&#10;Description automatically generated">
            <a:extLst>
              <a:ext uri="{FF2B5EF4-FFF2-40B4-BE49-F238E27FC236}">
                <a16:creationId xmlns:a16="http://schemas.microsoft.com/office/drawing/2014/main" id="{592FF19C-B60F-4AE9-B53C-30DC6F2CAFA3}"/>
              </a:ext>
            </a:extLst>
          </p:cNvPr>
          <p:cNvPicPr>
            <a:picLocks noChangeAspect="1"/>
          </p:cNvPicPr>
          <p:nvPr/>
        </p:nvPicPr>
        <p:blipFill>
          <a:blip r:embed="rId3"/>
          <a:stretch>
            <a:fillRect/>
          </a:stretch>
        </p:blipFill>
        <p:spPr>
          <a:xfrm>
            <a:off x="4203061" y="1271588"/>
            <a:ext cx="6216101" cy="4914572"/>
          </a:xfrm>
          <a:prstGeom prst="rect">
            <a:avLst/>
          </a:prstGeom>
        </p:spPr>
      </p:pic>
      <p:pic>
        <p:nvPicPr>
          <p:cNvPr id="16" name="Picture 15" descr="Logo&#10;&#10;Description automatically generated">
            <a:extLst>
              <a:ext uri="{FF2B5EF4-FFF2-40B4-BE49-F238E27FC236}">
                <a16:creationId xmlns:a16="http://schemas.microsoft.com/office/drawing/2014/main" id="{22AF99DC-188F-4426-8562-C4468FD606A8}"/>
              </a:ext>
            </a:extLst>
          </p:cNvPr>
          <p:cNvPicPr>
            <a:picLocks noChangeAspect="1"/>
          </p:cNvPicPr>
          <p:nvPr/>
        </p:nvPicPr>
        <p:blipFill>
          <a:blip r:embed="rId4"/>
          <a:stretch>
            <a:fillRect/>
          </a:stretch>
        </p:blipFill>
        <p:spPr>
          <a:xfrm>
            <a:off x="825647" y="1424097"/>
            <a:ext cx="2605193" cy="2605193"/>
          </a:xfrm>
          <a:prstGeom prst="rect">
            <a:avLst/>
          </a:prstGeom>
        </p:spPr>
      </p:pic>
      <p:pic>
        <p:nvPicPr>
          <p:cNvPr id="21" name="Picture 20" descr="Logo&#10;&#10;Description automatically generated">
            <a:extLst>
              <a:ext uri="{FF2B5EF4-FFF2-40B4-BE49-F238E27FC236}">
                <a16:creationId xmlns:a16="http://schemas.microsoft.com/office/drawing/2014/main" id="{296820EC-C27C-4658-BA7E-4F38226D5AD1}"/>
              </a:ext>
            </a:extLst>
          </p:cNvPr>
          <p:cNvPicPr>
            <a:picLocks noChangeAspect="1"/>
          </p:cNvPicPr>
          <p:nvPr/>
        </p:nvPicPr>
        <p:blipFill>
          <a:blip r:embed="rId5"/>
          <a:stretch>
            <a:fillRect/>
          </a:stretch>
        </p:blipFill>
        <p:spPr>
          <a:xfrm>
            <a:off x="2367322" y="3377319"/>
            <a:ext cx="2540877" cy="2540877"/>
          </a:xfrm>
          <a:prstGeom prst="rect">
            <a:avLst/>
          </a:prstGeom>
        </p:spPr>
      </p:pic>
      <p:sp>
        <p:nvSpPr>
          <p:cNvPr id="11" name="Background - Solid">
            <a:extLst>
              <a:ext uri="{FF2B5EF4-FFF2-40B4-BE49-F238E27FC236}">
                <a16:creationId xmlns:a16="http://schemas.microsoft.com/office/drawing/2014/main" id="{7CEF8F77-7D3D-B349-BF5A-1DE5994BC18A}"/>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49A987C-3CF2-8C40-8F47-06AE6C0909CD}"/>
              </a:ext>
            </a:extLst>
          </p:cNvPr>
          <p:cNvPicPr>
            <a:picLocks noChangeAspect="1"/>
          </p:cNvPicPr>
          <p:nvPr/>
        </p:nvPicPr>
        <p:blipFill rotWithShape="1">
          <a:blip r:embed="rId6"/>
          <a:srcRect l="68604" t="4387" r="-7305" b="37925"/>
          <a:stretch/>
        </p:blipFill>
        <p:spPr>
          <a:xfrm rot="10800000">
            <a:off x="10508066" y="1"/>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a:solidFill>
                <a:schemeClr val="bg1"/>
              </a:solidFill>
            </a:endParaRPr>
          </a:p>
        </p:txBody>
      </p:sp>
      <p:pic>
        <p:nvPicPr>
          <p:cNvPr id="18" name="Picture 17">
            <a:extLst>
              <a:ext uri="{FF2B5EF4-FFF2-40B4-BE49-F238E27FC236}">
                <a16:creationId xmlns:a16="http://schemas.microsoft.com/office/drawing/2014/main" id="{C500430C-0F53-3C45-A2AB-5A2238DDD080}"/>
              </a:ext>
            </a:extLst>
          </p:cNvPr>
          <p:cNvPicPr>
            <a:picLocks noChangeAspect="1"/>
          </p:cNvPicPr>
          <p:nvPr/>
        </p:nvPicPr>
        <p:blipFill rotWithShape="1">
          <a:blip r:embed="rId7"/>
          <a:srcRect l="16530" t="2053" r="10928" b="4800"/>
          <a:stretch/>
        </p:blipFill>
        <p:spPr>
          <a:xfrm>
            <a:off x="0" y="2360951"/>
            <a:ext cx="2334818" cy="4497050"/>
          </a:xfrm>
          <a:prstGeom prst="rect">
            <a:avLst/>
          </a:prstGeom>
        </p:spPr>
      </p:pic>
      <p:pic>
        <p:nvPicPr>
          <p:cNvPr id="19" name="Picture 18">
            <a:extLst>
              <a:ext uri="{FF2B5EF4-FFF2-40B4-BE49-F238E27FC236}">
                <a16:creationId xmlns:a16="http://schemas.microsoft.com/office/drawing/2014/main" id="{27BD051A-605A-6546-849D-A4B3E198ECA6}"/>
              </a:ext>
            </a:extLst>
          </p:cNvPr>
          <p:cNvPicPr>
            <a:picLocks noChangeAspect="1"/>
          </p:cNvPicPr>
          <p:nvPr/>
        </p:nvPicPr>
        <p:blipFill>
          <a:blip r:embed="rId8"/>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159027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0"/>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0"/>
            <a:ext cx="1683934" cy="3765146"/>
          </a:xfrm>
          <a:prstGeom prst="rect">
            <a:avLst/>
          </a:prstGeom>
        </p:spPr>
      </p:pic>
      <p:sp>
        <p:nvSpPr>
          <p:cNvPr id="139" name="TextBox 138"/>
          <p:cNvSpPr txBox="1"/>
          <p:nvPr/>
        </p:nvSpPr>
        <p:spPr>
          <a:xfrm>
            <a:off x="948846" y="1544784"/>
            <a:ext cx="5709896" cy="584775"/>
          </a:xfrm>
          <a:prstGeom prst="rect">
            <a:avLst/>
          </a:prstGeom>
          <a:noFill/>
        </p:spPr>
        <p:txBody>
          <a:bodyPr wrap="square" rtlCol="0">
            <a:spAutoFit/>
          </a:bodyPr>
          <a:lstStyle/>
          <a:p>
            <a:r>
              <a:rPr lang="fr-FR" sz="3200" b="1">
                <a:solidFill>
                  <a:srgbClr val="407CCA"/>
                </a:solidFill>
                <a:latin typeface="Arial" panose="020B0604020202020204" pitchFamily="34" charset="0"/>
                <a:ea typeface="Arial" charset="0"/>
                <a:cs typeface="Arial" panose="020B0604020202020204" pitchFamily="34" charset="0"/>
              </a:rPr>
              <a:t>1957</a:t>
            </a:r>
          </a:p>
        </p:txBody>
      </p:sp>
      <p:sp>
        <p:nvSpPr>
          <p:cNvPr id="140" name="TextBox 139"/>
          <p:cNvSpPr txBox="1"/>
          <p:nvPr/>
        </p:nvSpPr>
        <p:spPr>
          <a:xfrm>
            <a:off x="948846" y="2897055"/>
            <a:ext cx="5709896" cy="584775"/>
          </a:xfrm>
          <a:prstGeom prst="rect">
            <a:avLst/>
          </a:prstGeom>
          <a:noFill/>
        </p:spPr>
        <p:txBody>
          <a:bodyPr wrap="square" rtlCol="0">
            <a:spAutoFit/>
          </a:bodyPr>
          <a:lstStyle/>
          <a:p>
            <a:r>
              <a:rPr lang="fr-FR" sz="3200" b="1">
                <a:solidFill>
                  <a:srgbClr val="EBB700"/>
                </a:solidFill>
                <a:latin typeface="Arial" panose="020B0604020202020204" pitchFamily="34" charset="0"/>
                <a:ea typeface="Arial" charset="0"/>
                <a:cs typeface="Arial" panose="020B0604020202020204" pitchFamily="34" charset="0"/>
              </a:rPr>
              <a:t>1964</a:t>
            </a:r>
          </a:p>
        </p:txBody>
      </p:sp>
      <p:sp>
        <p:nvSpPr>
          <p:cNvPr id="141" name="TextBox 140"/>
          <p:cNvSpPr txBox="1"/>
          <p:nvPr/>
        </p:nvSpPr>
        <p:spPr>
          <a:xfrm>
            <a:off x="961610" y="4189644"/>
            <a:ext cx="5709896" cy="584775"/>
          </a:xfrm>
          <a:prstGeom prst="rect">
            <a:avLst/>
          </a:prstGeom>
          <a:noFill/>
        </p:spPr>
        <p:txBody>
          <a:bodyPr wrap="square" rtlCol="0">
            <a:spAutoFit/>
          </a:bodyPr>
          <a:lstStyle/>
          <a:p>
            <a:r>
              <a:rPr lang="fr-FR" sz="3200" b="1">
                <a:solidFill>
                  <a:srgbClr val="00AC69"/>
                </a:solidFill>
                <a:latin typeface="Arial" panose="020B0604020202020204" pitchFamily="34" charset="0"/>
                <a:ea typeface="Arial" charset="0"/>
                <a:cs typeface="Arial" panose="020B0604020202020204" pitchFamily="34" charset="0"/>
              </a:rPr>
              <a:t>1967</a:t>
            </a:r>
          </a:p>
        </p:txBody>
      </p:sp>
      <p:sp>
        <p:nvSpPr>
          <p:cNvPr id="146" name="TextBox 145"/>
          <p:cNvSpPr txBox="1"/>
          <p:nvPr/>
        </p:nvSpPr>
        <p:spPr>
          <a:xfrm>
            <a:off x="948846" y="2170606"/>
            <a:ext cx="5709896" cy="707886"/>
          </a:xfrm>
          <a:prstGeom prst="rect">
            <a:avLst/>
          </a:prstGeom>
          <a:noFill/>
        </p:spPr>
        <p:txBody>
          <a:bodyPr wrap="square" rtlCol="0">
            <a:spAutoFit/>
          </a:bodyPr>
          <a:lstStyle/>
          <a:p>
            <a:r>
              <a:rPr lang="fr-FR" sz="2000">
                <a:solidFill>
                  <a:srgbClr val="55565A"/>
                </a:solidFill>
                <a:latin typeface="Arial" panose="020B0604020202020204" pitchFamily="34" charset="0"/>
                <a:cs typeface="Arial" panose="020B0604020202020204" pitchFamily="34" charset="0"/>
              </a:rPr>
              <a:t>Premier Leo club fondé à Abington, Pennsylvanie, États-Unis</a:t>
            </a:r>
          </a:p>
        </p:txBody>
      </p:sp>
      <p:sp>
        <p:nvSpPr>
          <p:cNvPr id="147" name="TextBox 146"/>
          <p:cNvSpPr txBox="1"/>
          <p:nvPr/>
        </p:nvSpPr>
        <p:spPr>
          <a:xfrm>
            <a:off x="948846" y="3345315"/>
            <a:ext cx="5709896" cy="707886"/>
          </a:xfrm>
          <a:prstGeom prst="rect">
            <a:avLst/>
          </a:prstGeom>
          <a:noFill/>
        </p:spPr>
        <p:txBody>
          <a:bodyPr wrap="square" rtlCol="0">
            <a:spAutoFit/>
          </a:bodyPr>
          <a:lstStyle/>
          <a:p>
            <a:r>
              <a:rPr lang="fr-FR" sz="2000" dirty="0">
                <a:solidFill>
                  <a:srgbClr val="55565A"/>
                </a:solidFill>
                <a:latin typeface="Arial" panose="020B0604020202020204" pitchFamily="34" charset="0"/>
                <a:cs typeface="Arial" panose="020B0604020202020204" pitchFamily="34" charset="0"/>
              </a:rPr>
              <a:t>Les Leo clubs deviennent un projet officiel de district en Pennsylvanie</a:t>
            </a:r>
          </a:p>
        </p:txBody>
      </p:sp>
      <p:sp>
        <p:nvSpPr>
          <p:cNvPr id="148" name="TextBox 147"/>
          <p:cNvSpPr txBox="1"/>
          <p:nvPr/>
        </p:nvSpPr>
        <p:spPr>
          <a:xfrm>
            <a:off x="953704" y="4697959"/>
            <a:ext cx="5709896" cy="707886"/>
          </a:xfrm>
          <a:prstGeom prst="rect">
            <a:avLst/>
          </a:prstGeom>
          <a:noFill/>
        </p:spPr>
        <p:txBody>
          <a:bodyPr wrap="square" rtlCol="0">
            <a:spAutoFit/>
          </a:bodyPr>
          <a:lstStyle/>
          <a:p>
            <a:r>
              <a:rPr lang="fr-FR" sz="2000" dirty="0">
                <a:solidFill>
                  <a:srgbClr val="55565A"/>
                </a:solidFill>
                <a:latin typeface="Arial" panose="020B0604020202020204" pitchFamily="34" charset="0"/>
                <a:cs typeface="Arial" panose="020B0604020202020204" pitchFamily="34" charset="0"/>
              </a:rPr>
              <a:t>Ils deviennent un programme officiel du Lions Clubs International</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4</a:t>
            </a:fld>
            <a:endParaRPr lang="en-US" sz="100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953704" y="847466"/>
            <a:ext cx="6209629"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a:solidFill>
                  <a:srgbClr val="55565A"/>
                </a:solidFill>
                <a:latin typeface="Arial"/>
                <a:ea typeface="ヒラギノ角ゴ Pro W3"/>
                <a:cs typeface="Arial"/>
              </a:rPr>
              <a:t>Historique des</a:t>
            </a:r>
            <a:r>
              <a:rPr lang="fr-FR" sz="3200"/>
              <a:t> </a:t>
            </a:r>
            <a:r>
              <a:rPr lang="fr-FR" sz="3200">
                <a:solidFill>
                  <a:srgbClr val="616262"/>
                </a:solidFill>
              </a:rPr>
              <a:t>Leo Clubs</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pic>
        <p:nvPicPr>
          <p:cNvPr id="32" name="Picture 6" descr="H:\50year_Leos\1964.gif">
            <a:extLst>
              <a:ext uri="{FF2B5EF4-FFF2-40B4-BE49-F238E27FC236}">
                <a16:creationId xmlns:a16="http://schemas.microsoft.com/office/drawing/2014/main" id="{B27A38B9-AA07-48DB-B658-19662647A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2383" y="1671027"/>
            <a:ext cx="4684773" cy="40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588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5AD47C-9F13-4649-9519-CB13B2714A0E}"/>
              </a:ext>
            </a:extLst>
          </p:cNvPr>
          <p:cNvPicPr>
            <a:picLocks noChangeAspect="1"/>
          </p:cNvPicPr>
          <p:nvPr/>
        </p:nvPicPr>
        <p:blipFill rotWithShape="1">
          <a:blip r:embed="rId3"/>
          <a:srcRect l="26206" t="5790" r="31963" b="5788"/>
          <a:stretch/>
        </p:blipFill>
        <p:spPr>
          <a:xfrm>
            <a:off x="7325360" y="-1"/>
            <a:ext cx="4866639" cy="6857999"/>
          </a:xfrm>
          <a:prstGeom prst="rect">
            <a:avLst/>
          </a:prstGeom>
        </p:spPr>
      </p:pic>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4"/>
          <a:srcRect l="16530" t="2053" r="10928" b="4800"/>
          <a:stretch/>
        </p:blipFill>
        <p:spPr>
          <a:xfrm>
            <a:off x="0" y="4933714"/>
            <a:ext cx="999067" cy="1924286"/>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40</a:t>
            </a:fld>
            <a:endParaRPr lang="en-US" sz="1000">
              <a:solidFill>
                <a:srgbClr val="616262"/>
              </a:solidFill>
            </a:endParaRPr>
          </a:p>
        </p:txBody>
      </p:sp>
      <p:sp>
        <p:nvSpPr>
          <p:cNvPr id="8" name="Body Copy">
            <a:extLst>
              <a:ext uri="{FF2B5EF4-FFF2-40B4-BE49-F238E27FC236}">
                <a16:creationId xmlns:a16="http://schemas.microsoft.com/office/drawing/2014/main" id="{7E7FBE8F-2B04-1E4B-9F08-8CADBF59EE02}"/>
              </a:ext>
            </a:extLst>
          </p:cNvPr>
          <p:cNvSpPr txBox="1">
            <a:spLocks/>
          </p:cNvSpPr>
          <p:nvPr/>
        </p:nvSpPr>
        <p:spPr>
          <a:xfrm>
            <a:off x="781649" y="2525083"/>
            <a:ext cx="6619533"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0" defTabSz="57150">
              <a:lnSpc>
                <a:spcPct val="115000"/>
              </a:lnSpc>
              <a:spcBef>
                <a:spcPts val="0"/>
              </a:spcBef>
              <a:spcAft>
                <a:spcPts val="0"/>
              </a:spcAft>
            </a:pPr>
            <a:r>
              <a:rPr lang="fr-FR" sz="2800" b="1">
                <a:solidFill>
                  <a:srgbClr val="00AC69"/>
                </a:solidFill>
                <a:latin typeface="Arial" panose="020B0604020202020204" pitchFamily="34" charset="0"/>
                <a:ea typeface="Calibri" panose="020F0502020204030204" pitchFamily="34" charset="0"/>
                <a:cs typeface="Arial" panose="020B0604020202020204" pitchFamily="34" charset="0"/>
              </a:rPr>
              <a:t>Octobre : </a:t>
            </a:r>
            <a:r>
              <a:rPr lang="fr-FR" sz="2400">
                <a:solidFill>
                  <a:srgbClr val="4E4F4F"/>
                </a:solidFill>
                <a:latin typeface="Arial" panose="020B0604020202020204" pitchFamily="34" charset="0"/>
                <a:ea typeface="Calibri" panose="020F0502020204030204" pitchFamily="34" charset="0"/>
                <a:cs typeface="Arial" panose="020B0604020202020204" pitchFamily="34" charset="0"/>
              </a:rPr>
              <a:t>Mois du développement de l’effectif Leo</a:t>
            </a:r>
          </a:p>
          <a:p>
            <a:pPr defTabSz="57150">
              <a:defRPr/>
            </a:pPr>
            <a:r>
              <a:rPr lang="fr-FR" sz="2800" b="1">
                <a:solidFill>
                  <a:srgbClr val="00AC69"/>
                </a:solidFill>
              </a:rPr>
              <a:t>5 décembre : </a:t>
            </a:r>
            <a:r>
              <a:rPr lang="fr-FR" sz="2400">
                <a:solidFill>
                  <a:srgbClr val="616262"/>
                </a:solidFill>
              </a:rPr>
              <a:t>Journée internationale Leo</a:t>
            </a:r>
          </a:p>
          <a:p>
            <a:pPr defTabSz="57150">
              <a:defRPr/>
            </a:pPr>
            <a:r>
              <a:rPr lang="fr-FR" sz="2800" b="1">
                <a:solidFill>
                  <a:srgbClr val="00AC69"/>
                </a:solidFill>
              </a:rPr>
              <a:t>Avril : </a:t>
            </a:r>
            <a:r>
              <a:rPr lang="fr-FR" sz="2400">
                <a:solidFill>
                  <a:srgbClr val="616262"/>
                </a:solidFill>
              </a:rPr>
              <a:t>Mois de sensibilisation aux Leo clubs</a:t>
            </a:r>
          </a:p>
          <a:p>
            <a:pPr defTabSz="57150">
              <a:defRPr/>
            </a:pPr>
            <a:r>
              <a:rPr lang="fr-FR" sz="2800" b="1">
                <a:solidFill>
                  <a:srgbClr val="00AC69"/>
                </a:solidFill>
              </a:rPr>
              <a:t>Dernière semaine de juin : </a:t>
            </a:r>
          </a:p>
          <a:p>
            <a:pPr defTabSz="57150">
              <a:defRPr/>
            </a:pPr>
            <a:r>
              <a:rPr lang="fr-FR" sz="2400">
                <a:solidFill>
                  <a:srgbClr val="616262"/>
                </a:solidFill>
              </a:rPr>
              <a:t>Convention du Lions Clubs International</a:t>
            </a:r>
          </a:p>
          <a:p>
            <a:pPr marL="115570" marR="0">
              <a:lnSpc>
                <a:spcPct val="115000"/>
              </a:lnSpc>
              <a:spcBef>
                <a:spcPts val="0"/>
              </a:spcBef>
              <a:spcAft>
                <a:spcPts val="0"/>
              </a:spcAft>
            </a:pPr>
            <a:endParaRPr lang="en-US" sz="1800" kern="0" dirty="0">
              <a:solidFill>
                <a:srgbClr val="55565A"/>
              </a:solidFill>
            </a:endParaRPr>
          </a:p>
        </p:txBody>
      </p:sp>
      <p:sp>
        <p:nvSpPr>
          <p:cNvPr id="9" name="Headline">
            <a:extLst>
              <a:ext uri="{FF2B5EF4-FFF2-40B4-BE49-F238E27FC236}">
                <a16:creationId xmlns:a16="http://schemas.microsoft.com/office/drawing/2014/main" id="{D897F15D-2608-D741-8119-75CC363965A5}"/>
              </a:ext>
            </a:extLst>
          </p:cNvPr>
          <p:cNvSpPr txBox="1">
            <a:spLocks/>
          </p:cNvSpPr>
          <p:nvPr/>
        </p:nvSpPr>
        <p:spPr>
          <a:xfrm>
            <a:off x="781649" y="192428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55565A"/>
                </a:solidFill>
                <a:latin typeface="Arial" panose="020B0604020202020204" pitchFamily="34" charset="0"/>
                <a:cs typeface="Arial" panose="020B0604020202020204" pitchFamily="34" charset="0"/>
              </a:rPr>
              <a:t>Dates importantes</a:t>
            </a:r>
          </a:p>
        </p:txBody>
      </p:sp>
      <p:pic>
        <p:nvPicPr>
          <p:cNvPr id="10" name="Picture 9">
            <a:extLst>
              <a:ext uri="{FF2B5EF4-FFF2-40B4-BE49-F238E27FC236}">
                <a16:creationId xmlns:a16="http://schemas.microsoft.com/office/drawing/2014/main" id="{1870197C-0799-6B42-A98C-FC6D1F3DBECB}"/>
              </a:ext>
            </a:extLst>
          </p:cNvPr>
          <p:cNvPicPr>
            <a:picLocks noChangeAspect="1"/>
          </p:cNvPicPr>
          <p:nvPr/>
        </p:nvPicPr>
        <p:blipFill>
          <a:blip r:embed="rId5"/>
          <a:stretch>
            <a:fillRect/>
          </a:stretch>
        </p:blipFill>
        <p:spPr>
          <a:xfrm>
            <a:off x="477927" y="366080"/>
            <a:ext cx="1558206" cy="1558206"/>
          </a:xfrm>
          <a:prstGeom prst="rect">
            <a:avLst/>
          </a:prstGeom>
        </p:spPr>
      </p:pic>
      <p:pic>
        <p:nvPicPr>
          <p:cNvPr id="11" name="Picture 10">
            <a:extLst>
              <a:ext uri="{FF2B5EF4-FFF2-40B4-BE49-F238E27FC236}">
                <a16:creationId xmlns:a16="http://schemas.microsoft.com/office/drawing/2014/main" id="{3547BA8B-D60A-E04C-A122-F61FE0F53962}"/>
              </a:ext>
            </a:extLst>
          </p:cNvPr>
          <p:cNvPicPr>
            <a:picLocks noChangeAspect="1"/>
          </p:cNvPicPr>
          <p:nvPr/>
        </p:nvPicPr>
        <p:blipFill>
          <a:blip r:embed="rId6"/>
          <a:stretch>
            <a:fillRect/>
          </a:stretch>
        </p:blipFill>
        <p:spPr>
          <a:xfrm>
            <a:off x="5410777" y="5535457"/>
            <a:ext cx="1326937" cy="663469"/>
          </a:xfrm>
          <a:prstGeom prst="rect">
            <a:avLst/>
          </a:prstGeom>
        </p:spPr>
      </p:pic>
      <p:pic>
        <p:nvPicPr>
          <p:cNvPr id="12" name="Picture 11">
            <a:extLst>
              <a:ext uri="{FF2B5EF4-FFF2-40B4-BE49-F238E27FC236}">
                <a16:creationId xmlns:a16="http://schemas.microsoft.com/office/drawing/2014/main" id="{0AD18213-8A4B-AF47-A1FD-B7D391E4AC66}"/>
              </a:ext>
            </a:extLst>
          </p:cNvPr>
          <p:cNvPicPr>
            <a:picLocks noChangeAspect="1"/>
          </p:cNvPicPr>
          <p:nvPr/>
        </p:nvPicPr>
        <p:blipFill rotWithShape="1">
          <a:blip r:embed="rId7"/>
          <a:srcRect l="15744" b="4901"/>
          <a:stretch/>
        </p:blipFill>
        <p:spPr>
          <a:xfrm rot="10800000">
            <a:off x="11200107" y="9900"/>
            <a:ext cx="991893" cy="1679305"/>
          </a:xfrm>
          <a:prstGeom prst="rect">
            <a:avLst/>
          </a:prstGeom>
        </p:spPr>
      </p:pic>
    </p:spTree>
    <p:extLst>
      <p:ext uri="{BB962C8B-B14F-4D97-AF65-F5344CB8AC3E}">
        <p14:creationId xmlns:p14="http://schemas.microsoft.com/office/powerpoint/2010/main" val="2750233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D7BDBCC6-4239-E244-9A5D-BB046FB1B8DD}"/>
              </a:ext>
            </a:extLst>
          </p:cNvPr>
          <p:cNvPicPr>
            <a:picLocks noChangeAspect="1"/>
          </p:cNvPicPr>
          <p:nvPr/>
        </p:nvPicPr>
        <p:blipFill>
          <a:blip r:embed="rId3"/>
          <a:stretch>
            <a:fillRect/>
          </a:stretch>
        </p:blipFill>
        <p:spPr>
          <a:xfrm>
            <a:off x="0" y="0"/>
            <a:ext cx="12172208" cy="6858000"/>
          </a:xfrm>
          <a:prstGeom prst="rect">
            <a:avLst/>
          </a:prstGeom>
        </p:spPr>
      </p:pic>
      <p:sp>
        <p:nvSpPr>
          <p:cNvPr id="8" name="Text Placeholder 18">
            <a:extLst>
              <a:ext uri="{FF2B5EF4-FFF2-40B4-BE49-F238E27FC236}">
                <a16:creationId xmlns:a16="http://schemas.microsoft.com/office/drawing/2014/main" id="{160D42C4-E53C-AC42-BB3A-239ED2EB9B1C}"/>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a:solidFill>
                  <a:schemeClr val="bg1"/>
                </a:solidFill>
                <a:effectLst>
                  <a:glow>
                    <a:schemeClr val="bg1">
                      <a:alpha val="91000"/>
                    </a:schemeClr>
                  </a:glow>
                </a:effectLst>
              </a:rPr>
              <a:t>Récapitulatif</a:t>
            </a: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856827" y="1286932"/>
            <a:ext cx="10209279" cy="6001643"/>
          </a:xfrm>
          <a:prstGeom prst="rect">
            <a:avLst/>
          </a:prstGeom>
          <a:noFill/>
        </p:spPr>
        <p:txBody>
          <a:bodyPr wrap="square" rtlCol="0">
            <a:spAutoFit/>
          </a:bodyPr>
          <a:lstStyle/>
          <a:p>
            <a:r>
              <a:rPr lang="fr-FR" sz="2400" dirty="0">
                <a:solidFill>
                  <a:schemeClr val="bg1"/>
                </a:solidFill>
                <a:effectLst>
                  <a:glow>
                    <a:schemeClr val="bg1"/>
                  </a:glow>
                </a:effectLst>
                <a:latin typeface="Arial" panose="020B0604020202020204" pitchFamily="34" charset="0"/>
                <a:cs typeface="Arial" panose="020B0604020202020204" pitchFamily="34" charset="0"/>
              </a:rPr>
              <a:t>Points importants du module</a:t>
            </a:r>
          </a:p>
          <a:p>
            <a:pPr marL="342900" indent="-342900">
              <a:buFont typeface="Arial" panose="020B0604020202020204" pitchFamily="34" charset="0"/>
              <a:buChar char="•"/>
            </a:pPr>
            <a:r>
              <a:rPr lang="fr-FR" sz="2400" dirty="0">
                <a:solidFill>
                  <a:schemeClr val="bg1"/>
                </a:solidFill>
                <a:effectLst>
                  <a:glow>
                    <a:schemeClr val="bg1"/>
                  </a:glow>
                </a:effectLst>
                <a:latin typeface="Arial" panose="020B0604020202020204" pitchFamily="34" charset="0"/>
                <a:cs typeface="Arial" panose="020B0604020202020204" pitchFamily="34" charset="0"/>
              </a:rPr>
              <a:t>100 USD de redevance annuelle pour parrainer un Leo club</a:t>
            </a:r>
          </a:p>
          <a:p>
            <a:pPr marL="342900" indent="-342900">
              <a:buFont typeface="Arial" panose="020B0604020202020204" pitchFamily="34" charset="0"/>
              <a:buChar char="•"/>
            </a:pPr>
            <a:r>
              <a:rPr lang="fr-FR" sz="2400" dirty="0">
                <a:solidFill>
                  <a:schemeClr val="bg1"/>
                </a:solidFill>
                <a:effectLst>
                  <a:glow>
                    <a:schemeClr val="bg1"/>
                  </a:glow>
                </a:effectLst>
                <a:latin typeface="Arial" panose="020B0604020202020204" pitchFamily="34" charset="0"/>
                <a:cs typeface="Arial" panose="020B0604020202020204" pitchFamily="34" charset="0"/>
              </a:rPr>
              <a:t>Les rapports d’effectif Leo montrent l'importance du Leo club au Lions International. Les dossiers doivent être mis à jour chaque année à chaque élection.</a:t>
            </a:r>
          </a:p>
          <a:p>
            <a:pPr marL="342900" indent="-342900">
              <a:buFont typeface="Arial" panose="020B0604020202020204" pitchFamily="34" charset="0"/>
              <a:buChar char="•"/>
            </a:pPr>
            <a:r>
              <a:rPr lang="fr-FR" sz="2400" dirty="0">
                <a:solidFill>
                  <a:schemeClr val="bg1"/>
                </a:solidFill>
                <a:effectLst>
                  <a:glow>
                    <a:schemeClr val="bg1"/>
                  </a:glow>
                </a:effectLst>
                <a:latin typeface="Arial" panose="020B0604020202020204" pitchFamily="34" charset="0"/>
                <a:cs typeface="Arial" panose="020B0604020202020204" pitchFamily="34" charset="0"/>
              </a:rPr>
              <a:t>Les </a:t>
            </a:r>
            <a:r>
              <a:rPr lang="fr-FR" sz="2400" dirty="0" err="1">
                <a:solidFill>
                  <a:schemeClr val="bg1"/>
                </a:solidFill>
                <a:effectLst>
                  <a:glow>
                    <a:schemeClr val="bg1"/>
                  </a:glow>
                </a:effectLst>
                <a:latin typeface="Arial" panose="020B0604020202020204" pitchFamily="34" charset="0"/>
                <a:cs typeface="Arial" panose="020B0604020202020204" pitchFamily="34" charset="0"/>
              </a:rPr>
              <a:t>Leos</a:t>
            </a:r>
            <a:r>
              <a:rPr lang="fr-FR" sz="2400" dirty="0">
                <a:solidFill>
                  <a:schemeClr val="bg1"/>
                </a:solidFill>
                <a:effectLst>
                  <a:glow>
                    <a:schemeClr val="bg1"/>
                  </a:glow>
                </a:effectLst>
                <a:latin typeface="Arial" panose="020B0604020202020204" pitchFamily="34" charset="0"/>
                <a:cs typeface="Arial" panose="020B0604020202020204" pitchFamily="34" charset="0"/>
              </a:rPr>
              <a:t> sont couverts par l'assurance Lions.</a:t>
            </a:r>
          </a:p>
          <a:p>
            <a:pPr marL="342900" indent="-342900">
              <a:buFont typeface="Arial" panose="020B0604020202020204" pitchFamily="34" charset="0"/>
              <a:buChar char="•"/>
            </a:pPr>
            <a:r>
              <a:rPr lang="fr-FR" sz="2400" dirty="0">
                <a:solidFill>
                  <a:schemeClr val="bg1"/>
                </a:solidFill>
                <a:effectLst>
                  <a:glow>
                    <a:schemeClr val="bg1"/>
                  </a:glow>
                </a:effectLst>
                <a:latin typeface="Arial" panose="020B0604020202020204" pitchFamily="34" charset="0"/>
                <a:cs typeface="Arial" panose="020B0604020202020204" pitchFamily="34" charset="0"/>
              </a:rPr>
              <a:t>Les logos Leo peuvent être utilisés sur du matériel promotionnel, les communications et les sites Web, mais pas sur des articles destinés à des fins lucratives. </a:t>
            </a:r>
          </a:p>
          <a:p>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fr-FR" sz="2400" dirty="0">
                <a:solidFill>
                  <a:schemeClr val="bg1"/>
                </a:solidFill>
                <a:effectLst>
                  <a:glow>
                    <a:schemeClr val="bg1"/>
                  </a:glow>
                </a:effectLst>
                <a:latin typeface="Arial" panose="020B0604020202020204" pitchFamily="34" charset="0"/>
                <a:cs typeface="Arial" panose="020B0604020202020204" pitchFamily="34" charset="0"/>
              </a:rPr>
              <a:t>Activité de récapitulation</a:t>
            </a:r>
          </a:p>
          <a:p>
            <a:pPr marL="342900" indent="-342900">
              <a:buFont typeface="Arial" panose="020B0604020202020204" pitchFamily="34" charset="0"/>
              <a:buChar char="•"/>
            </a:pPr>
            <a:r>
              <a:rPr lang="fr-FR" sz="2400" dirty="0">
                <a:solidFill>
                  <a:schemeClr val="bg1"/>
                </a:solidFill>
                <a:effectLst>
                  <a:glow>
                    <a:schemeClr val="bg1"/>
                  </a:glow>
                </a:effectLst>
                <a:latin typeface="Arial" panose="020B0604020202020204" pitchFamily="34" charset="0"/>
                <a:cs typeface="Arial" panose="020B0604020202020204" pitchFamily="34" charset="0"/>
              </a:rPr>
              <a:t>Discutez de sujets liés à l'administration d’un Leo club dont tout conseiller devrait le plus se préoccuper. Recherchez des conseils auprès de conseillers Leo actuels pour ne pas se laisser dépasser par les tâches administratives.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D14BD94-C57B-CA49-B65C-C762EC78A973}"/>
              </a:ext>
            </a:extLst>
          </p:cNvPr>
          <p:cNvPicPr>
            <a:picLocks noChangeAspect="1"/>
          </p:cNvPicPr>
          <p:nvPr/>
        </p:nvPicPr>
        <p:blipFill>
          <a:blip r:embed="rId4"/>
          <a:stretch>
            <a:fillRect/>
          </a:stretch>
        </p:blipFill>
        <p:spPr>
          <a:xfrm>
            <a:off x="3164046" y="527295"/>
            <a:ext cx="1326937" cy="663469"/>
          </a:xfrm>
          <a:prstGeom prst="rect">
            <a:avLst/>
          </a:prstGeom>
        </p:spPr>
      </p:pic>
    </p:spTree>
    <p:extLst>
      <p:ext uri="{BB962C8B-B14F-4D97-AF65-F5344CB8AC3E}">
        <p14:creationId xmlns:p14="http://schemas.microsoft.com/office/powerpoint/2010/main" val="275050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lIns="91440" tIns="45720" rIns="91440" bIns="45720"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r-FR" sz="6000">
                <a:latin typeface="Arial Black" panose="020B0604020202020204" pitchFamily="34" charset="0"/>
                <a:cs typeface="Arial Black" panose="020B0604020202020204" pitchFamily="34" charset="0"/>
              </a:rPr>
              <a:t>Module 4</a:t>
            </a:r>
          </a:p>
          <a:p>
            <a:pPr>
              <a:spcBef>
                <a:spcPts val="0"/>
              </a:spcBef>
            </a:pPr>
            <a:r>
              <a:rPr lang="fr-FR" sz="4000" b="0">
                <a:latin typeface="Arial"/>
                <a:cs typeface="Arial"/>
              </a:rPr>
              <a:t>Ressources à l’usage du programme Leo clubs</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51038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635"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41679" y="5178695"/>
            <a:ext cx="991893" cy="1679305"/>
          </a:xfrm>
          <a:prstGeom prst="rect">
            <a:avLst/>
          </a:prstGeom>
        </p:spPr>
      </p:pic>
      <p:sp>
        <p:nvSpPr>
          <p:cNvPr id="10" name="TextBox 9"/>
          <p:cNvSpPr txBox="1"/>
          <p:nvPr/>
        </p:nvSpPr>
        <p:spPr>
          <a:xfrm>
            <a:off x="679496" y="557800"/>
            <a:ext cx="6383479" cy="1261884"/>
          </a:xfrm>
          <a:prstGeom prst="rect">
            <a:avLst/>
          </a:prstGeom>
          <a:noFill/>
        </p:spPr>
        <p:txBody>
          <a:bodyPr wrap="none" rtlCol="0">
            <a:spAutoFit/>
          </a:bodyPr>
          <a:lstStyle/>
          <a:p>
            <a:r>
              <a:rPr lang="fr-FR" sz="3800" b="1">
                <a:solidFill>
                  <a:schemeClr val="bg1"/>
                </a:solidFill>
                <a:latin typeface="Arial" panose="020B0604020202020204" pitchFamily="34" charset="0"/>
                <a:ea typeface="Helvetica Neue" charset="0"/>
                <a:cs typeface="Arial" panose="020B0604020202020204" pitchFamily="34" charset="0"/>
              </a:rPr>
              <a:t>Siège international</a:t>
            </a:r>
          </a:p>
          <a:p>
            <a:r>
              <a:rPr lang="fr-FR" sz="3800" b="1">
                <a:solidFill>
                  <a:schemeClr val="bg1"/>
                </a:solidFill>
                <a:latin typeface="Arial" panose="020B0604020202020204" pitchFamily="34" charset="0"/>
                <a:ea typeface="Helvetica Neue" charset="0"/>
                <a:cs typeface="Arial" panose="020B0604020202020204" pitchFamily="34" charset="0"/>
              </a:rPr>
              <a:t>Oak Brook, États-Unis</a:t>
            </a:r>
          </a:p>
        </p:txBody>
      </p:sp>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a:solidFill>
                <a:schemeClr val="bg1"/>
              </a:solidFill>
            </a:endParaRPr>
          </a:p>
        </p:txBody>
      </p:sp>
      <p:sp>
        <p:nvSpPr>
          <p:cNvPr id="13" name="TextBox 12">
            <a:extLst>
              <a:ext uri="{FF2B5EF4-FFF2-40B4-BE49-F238E27FC236}">
                <a16:creationId xmlns:a16="http://schemas.microsoft.com/office/drawing/2014/main" id="{6B7D6E20-A510-442B-A1A6-C20E1B7D5267}"/>
              </a:ext>
            </a:extLst>
          </p:cNvPr>
          <p:cNvSpPr txBox="1"/>
          <p:nvPr/>
        </p:nvSpPr>
        <p:spPr>
          <a:xfrm>
            <a:off x="681271" y="2177873"/>
            <a:ext cx="4242309" cy="2000548"/>
          </a:xfrm>
          <a:prstGeom prst="rect">
            <a:avLst/>
          </a:prstGeom>
          <a:noFill/>
        </p:spPr>
        <p:txBody>
          <a:bodyPr wrap="square" rtlCol="0">
            <a:spAutoFit/>
          </a:bodyPr>
          <a:lstStyle/>
          <a:p>
            <a:r>
              <a:rPr lang="fr-FR" sz="3200">
                <a:solidFill>
                  <a:schemeClr val="bg1"/>
                </a:solidFill>
                <a:latin typeface="Arial" panose="020B0604020202020204" pitchFamily="34" charset="0"/>
                <a:ea typeface="Helvetica Neue" charset="0"/>
                <a:cs typeface="Arial" panose="020B0604020202020204" pitchFamily="34" charset="0"/>
              </a:rPr>
              <a:t>300 W. 22</a:t>
            </a:r>
            <a:r>
              <a:rPr lang="fr-FR" sz="3200" baseline="30000">
                <a:solidFill>
                  <a:schemeClr val="bg1"/>
                </a:solidFill>
                <a:latin typeface="Arial" panose="020B0604020202020204" pitchFamily="34" charset="0"/>
                <a:ea typeface="Helvetica Neue" charset="0"/>
                <a:cs typeface="Arial" panose="020B0604020202020204" pitchFamily="34" charset="0"/>
              </a:rPr>
              <a:t>nd</a:t>
            </a:r>
            <a:r>
              <a:rPr lang="fr-FR" sz="3200">
                <a:solidFill>
                  <a:schemeClr val="bg1"/>
                </a:solidFill>
                <a:latin typeface="Arial" panose="020B0604020202020204" pitchFamily="34" charset="0"/>
                <a:ea typeface="Helvetica Neue" charset="0"/>
                <a:cs typeface="Arial" panose="020B0604020202020204" pitchFamily="34" charset="0"/>
              </a:rPr>
              <a:t> Street</a:t>
            </a:r>
          </a:p>
          <a:p>
            <a:r>
              <a:rPr lang="fr-FR" sz="3200">
                <a:solidFill>
                  <a:schemeClr val="bg1"/>
                </a:solidFill>
                <a:latin typeface="Arial" panose="020B0604020202020204" pitchFamily="34" charset="0"/>
                <a:ea typeface="Helvetica Neue" charset="0"/>
                <a:cs typeface="Arial" panose="020B0604020202020204" pitchFamily="34" charset="0"/>
              </a:rPr>
              <a:t>Oak Brook, Illinois 60523 USA  </a:t>
            </a:r>
          </a:p>
          <a:p>
            <a:pPr algn="ctr"/>
            <a:endParaRPr lang="en-US" sz="2800" dirty="0">
              <a:solidFill>
                <a:schemeClr val="bg1"/>
              </a:solidFill>
              <a:latin typeface="Arial" panose="020B0604020202020204" pitchFamily="34" charset="0"/>
              <a:ea typeface="Helvetica Neue" charset="0"/>
              <a:cs typeface="Arial" panose="020B0604020202020204" pitchFamily="34" charset="0"/>
            </a:endParaRPr>
          </a:p>
        </p:txBody>
      </p:sp>
      <p:pic>
        <p:nvPicPr>
          <p:cNvPr id="18" name="Picture 3">
            <a:extLst>
              <a:ext uri="{FF2B5EF4-FFF2-40B4-BE49-F238E27FC236}">
                <a16:creationId xmlns:a16="http://schemas.microsoft.com/office/drawing/2014/main" id="{8A510019-8597-4289-AB8E-F97F6A421312}"/>
              </a:ext>
            </a:extLst>
          </p:cNvPr>
          <p:cNvPicPr>
            <a:picLocks noChangeAspect="1"/>
          </p:cNvPicPr>
          <p:nvPr/>
        </p:nvPicPr>
        <p:blipFill>
          <a:blip r:embed="rId5"/>
          <a:srcRect/>
          <a:stretch/>
        </p:blipFill>
        <p:spPr bwMode="auto">
          <a:xfrm>
            <a:off x="4779997" y="2329552"/>
            <a:ext cx="5634822" cy="375654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12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3088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44</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67537"/>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178695"/>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94301" y="1435723"/>
            <a:ext cx="8875358" cy="496500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600"/>
              </a:spcBef>
              <a:buFont typeface="Arial" pitchFamily="34" charset="0"/>
              <a:buChar char="•"/>
              <a:defRPr/>
            </a:pPr>
            <a:r>
              <a:rPr lang="fr-FR" sz="2400">
                <a:solidFill>
                  <a:srgbClr val="81827C"/>
                </a:solidFill>
                <a:ea typeface="+mn-ea"/>
                <a:hlinkClick r:id="rId6"/>
              </a:rPr>
              <a:t>Page Leo sur le site Web des Lions</a:t>
            </a:r>
            <a:r>
              <a:rPr lang="fr-FR" sz="2400">
                <a:solidFill>
                  <a:srgbClr val="81827C"/>
                </a:solidFill>
                <a:ea typeface="+mn-ea"/>
              </a:rPr>
              <a:t> </a:t>
            </a:r>
          </a:p>
          <a:p>
            <a:pPr marL="342900" indent="-342900">
              <a:spcBef>
                <a:spcPts val="600"/>
              </a:spcBef>
              <a:buFont typeface="Arial" pitchFamily="34" charset="0"/>
              <a:buChar char="•"/>
              <a:defRPr/>
            </a:pPr>
            <a:r>
              <a:rPr lang="fr-FR" sz="2400">
                <a:solidFill>
                  <a:srgbClr val="81827C"/>
                </a:solidFill>
                <a:latin typeface="Arial"/>
                <a:ea typeface="+mn-ea"/>
                <a:cs typeface="Arial"/>
                <a:hlinkClick r:id="rId7"/>
              </a:rPr>
              <a:t>Matériel de marketing et de recrutement Leo</a:t>
            </a:r>
          </a:p>
          <a:p>
            <a:pPr marL="342900" indent="-342900">
              <a:spcBef>
                <a:spcPts val="600"/>
              </a:spcBef>
              <a:buFont typeface="Arial" pitchFamily="34" charset="0"/>
              <a:buChar char="•"/>
              <a:defRPr/>
            </a:pPr>
            <a:r>
              <a:rPr lang="fr-FR" sz="2400">
                <a:solidFill>
                  <a:srgbClr val="81827C"/>
                </a:solidFill>
                <a:ea typeface="+mn-ea"/>
                <a:hlinkClick r:id="rId8"/>
              </a:rPr>
              <a:t>Articles Leo de la boutique Lions Shop</a:t>
            </a:r>
          </a:p>
          <a:p>
            <a:pPr marL="342900" indent="-342900">
              <a:spcBef>
                <a:spcPts val="600"/>
              </a:spcBef>
              <a:buFont typeface="Arial" pitchFamily="34" charset="0"/>
              <a:buChar char="•"/>
              <a:defRPr/>
            </a:pPr>
            <a:r>
              <a:rPr lang="fr-FR" sz="2400">
                <a:solidFill>
                  <a:srgbClr val="616262"/>
                </a:solidFill>
                <a:latin typeface="Arial"/>
                <a:ea typeface="+mn-ea"/>
                <a:cs typeface="Arial"/>
              </a:rPr>
              <a:t>Bulletin Leo en ligne</a:t>
            </a:r>
          </a:p>
          <a:p>
            <a:pPr marL="342900" indent="-342900">
              <a:spcBef>
                <a:spcPts val="600"/>
              </a:spcBef>
              <a:buFont typeface="Arial" pitchFamily="34" charset="0"/>
              <a:buChar char="•"/>
              <a:defRPr/>
            </a:pPr>
            <a:r>
              <a:rPr lang="fr-FR" sz="2400">
                <a:solidFill>
                  <a:srgbClr val="81827C"/>
                </a:solidFill>
                <a:ea typeface="+mn-ea"/>
                <a:hlinkClick r:id="rId9"/>
              </a:rPr>
              <a:t>Page Leo sur Facebook</a:t>
            </a:r>
            <a:r>
              <a:rPr lang="fr-FR" sz="2400">
                <a:solidFill>
                  <a:srgbClr val="81827C"/>
                </a:solidFill>
                <a:ea typeface="+mn-ea"/>
              </a:rPr>
              <a:t> </a:t>
            </a:r>
          </a:p>
          <a:p>
            <a:pPr marL="342900" indent="-342900">
              <a:spcBef>
                <a:spcPts val="600"/>
              </a:spcBef>
              <a:buFont typeface="Arial" pitchFamily="34" charset="0"/>
              <a:buChar char="•"/>
              <a:defRPr/>
            </a:pPr>
            <a:r>
              <a:rPr lang="fr-FR" sz="2400">
                <a:solidFill>
                  <a:srgbClr val="81827C"/>
                </a:solidFill>
                <a:ea typeface="+mn-ea"/>
                <a:hlinkClick r:id="rId10"/>
              </a:rPr>
              <a:t>Centre de formation et instituts de formation Lions</a:t>
            </a:r>
          </a:p>
          <a:p>
            <a:pPr marL="342900" indent="-342900">
              <a:spcBef>
                <a:spcPts val="600"/>
              </a:spcBef>
              <a:buFont typeface="Arial" pitchFamily="34" charset="0"/>
              <a:buChar char="•"/>
              <a:defRPr/>
            </a:pPr>
            <a:r>
              <a:rPr lang="fr-FR" sz="2400">
                <a:solidFill>
                  <a:srgbClr val="81827C"/>
                </a:solidFill>
                <a:ea typeface="+mn-ea"/>
                <a:hlinkClick r:id="rId11"/>
              </a:rPr>
              <a:t>Subventions Formation de responsables Leo</a:t>
            </a:r>
          </a:p>
          <a:p>
            <a:pPr marL="342900" indent="-342900">
              <a:spcBef>
                <a:spcPts val="600"/>
              </a:spcBef>
              <a:buFont typeface="Arial" pitchFamily="34" charset="0"/>
              <a:buChar char="•"/>
              <a:defRPr/>
            </a:pPr>
            <a:r>
              <a:rPr lang="fr-FR" sz="2400">
                <a:solidFill>
                  <a:srgbClr val="81827C"/>
                </a:solidFill>
                <a:ea typeface="+mn-ea"/>
                <a:hlinkClick r:id="rId11"/>
              </a:rPr>
              <a:t>Subvention Service Leo</a:t>
            </a:r>
          </a:p>
          <a:p>
            <a:pPr marL="342900" indent="-342900">
              <a:spcBef>
                <a:spcPts val="600"/>
              </a:spcBef>
              <a:buFont typeface="Arial" pitchFamily="34" charset="0"/>
              <a:buChar char="•"/>
              <a:defRPr/>
            </a:pPr>
            <a:r>
              <a:rPr lang="fr-FR" sz="2400">
                <a:solidFill>
                  <a:srgbClr val="81827C"/>
                </a:solidFill>
                <a:ea typeface="+mn-ea"/>
                <a:hlinkClick r:id="rId12"/>
              </a:rPr>
              <a:t>Événements au niveau de la région constitutionnelle Leo, Convention du Lions Clubs International</a:t>
            </a:r>
          </a:p>
          <a:p>
            <a:pPr marL="342900" indent="-342900">
              <a:spcBef>
                <a:spcPts val="600"/>
              </a:spcBef>
              <a:buFont typeface="Arial" pitchFamily="34" charset="0"/>
              <a:buChar char="•"/>
              <a:defRPr/>
            </a:pPr>
            <a:r>
              <a:rPr lang="fr-FR" sz="2400">
                <a:solidFill>
                  <a:srgbClr val="81827C"/>
                </a:solidFill>
                <a:ea typeface="+mn-ea"/>
                <a:hlinkClick r:id="rId13"/>
              </a:rPr>
              <a:t>Prix et distinctions</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8502" y="635622"/>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55565A"/>
                </a:solidFill>
                <a:latin typeface="Arial" panose="020B0604020202020204" pitchFamily="34" charset="0"/>
                <a:cs typeface="Arial" panose="020B0604020202020204" pitchFamily="34" charset="0"/>
              </a:rPr>
              <a:t>Ressources à l’usage du programme Leo clubs</a:t>
            </a:r>
          </a:p>
        </p:txBody>
      </p:sp>
    </p:spTree>
    <p:extLst>
      <p:ext uri="{BB962C8B-B14F-4D97-AF65-F5344CB8AC3E}">
        <p14:creationId xmlns:p14="http://schemas.microsoft.com/office/powerpoint/2010/main" val="129043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AE63C-AC92-FF43-9712-4D97EBD82AA1}"/>
              </a:ext>
            </a:extLst>
          </p:cNvPr>
          <p:cNvSpPr/>
          <p:nvPr/>
        </p:nvSpPr>
        <p:spPr>
          <a:xfrm>
            <a:off x="-1592"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3" name="Picture 2" descr="Graphical user interface, website&#10;&#10;Description automatically generated">
            <a:extLst>
              <a:ext uri="{FF2B5EF4-FFF2-40B4-BE49-F238E27FC236}">
                <a16:creationId xmlns:a16="http://schemas.microsoft.com/office/drawing/2014/main" id="{72E06FB5-E861-4C3A-A8CB-F3009E2CAB91}"/>
              </a:ext>
            </a:extLst>
          </p:cNvPr>
          <p:cNvPicPr>
            <a:picLocks noChangeAspect="1"/>
          </p:cNvPicPr>
          <p:nvPr/>
        </p:nvPicPr>
        <p:blipFill rotWithShape="1">
          <a:blip r:embed="rId3"/>
          <a:srcRect l="6500" r="14416" b="20510"/>
          <a:stretch/>
        </p:blipFill>
        <p:spPr>
          <a:xfrm>
            <a:off x="1275080" y="0"/>
            <a:ext cx="9641840" cy="6856718"/>
          </a:xfrm>
          <a:prstGeom prst="rect">
            <a:avLst/>
          </a:prstGeom>
        </p:spPr>
      </p:pic>
      <p:sp>
        <p:nvSpPr>
          <p:cNvPr id="4" name="Text Placeholder 18">
            <a:extLst>
              <a:ext uri="{FF2B5EF4-FFF2-40B4-BE49-F238E27FC236}">
                <a16:creationId xmlns:a16="http://schemas.microsoft.com/office/drawing/2014/main" id="{5880BB78-7DF9-4FD1-8155-101E8C40A8FC}"/>
              </a:ext>
            </a:extLst>
          </p:cNvPr>
          <p:cNvSpPr txBox="1">
            <a:spLocks/>
          </p:cNvSpPr>
          <p:nvPr/>
        </p:nvSpPr>
        <p:spPr>
          <a:xfrm>
            <a:off x="3123265" y="3336019"/>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rgbClr val="407CCA"/>
                </a:solidFill>
                <a:hlinkClick r:id="rId4">
                  <a:extLst>
                    <a:ext uri="{A12FA001-AC4F-418D-AE19-62706E023703}">
                      <ahyp:hlinkClr xmlns:ahyp="http://schemas.microsoft.com/office/drawing/2018/hyperlinkcolor" val="tx"/>
                    </a:ext>
                  </a:extLst>
                </a:hlinkClick>
              </a:rPr>
              <a:t>www.lionsclubs.org/fr/leos</a:t>
            </a:r>
          </a:p>
        </p:txBody>
      </p:sp>
      <p:sp>
        <p:nvSpPr>
          <p:cNvPr id="6" name="Page Number - White">
            <a:extLst>
              <a:ext uri="{FF2B5EF4-FFF2-40B4-BE49-F238E27FC236}">
                <a16:creationId xmlns:a16="http://schemas.microsoft.com/office/drawing/2014/main" id="{8E7A5ACB-3658-964F-9E06-8F762E304F9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45</a:t>
            </a:fld>
            <a:endParaRPr lang="en-US" sz="1000">
              <a:solidFill>
                <a:schemeClr val="bg1"/>
              </a:solidFill>
            </a:endParaRPr>
          </a:p>
        </p:txBody>
      </p:sp>
      <p:pic>
        <p:nvPicPr>
          <p:cNvPr id="7" name="Picture 6">
            <a:extLst>
              <a:ext uri="{FF2B5EF4-FFF2-40B4-BE49-F238E27FC236}">
                <a16:creationId xmlns:a16="http://schemas.microsoft.com/office/drawing/2014/main" id="{5F9C4B6A-92F4-C64C-A390-86B2777D2F69}"/>
              </a:ext>
            </a:extLst>
          </p:cNvPr>
          <p:cNvPicPr>
            <a:picLocks noChangeAspect="1"/>
          </p:cNvPicPr>
          <p:nvPr/>
        </p:nvPicPr>
        <p:blipFill rotWithShape="1">
          <a:blip r:embed="rId5"/>
          <a:srcRect l="15744" b="4901"/>
          <a:stretch/>
        </p:blipFill>
        <p:spPr>
          <a:xfrm>
            <a:off x="0" y="5177413"/>
            <a:ext cx="991893" cy="1679305"/>
          </a:xfrm>
          <a:prstGeom prst="rect">
            <a:avLst/>
          </a:prstGeom>
        </p:spPr>
      </p:pic>
      <p:pic>
        <p:nvPicPr>
          <p:cNvPr id="8" name="Picture 7">
            <a:extLst>
              <a:ext uri="{FF2B5EF4-FFF2-40B4-BE49-F238E27FC236}">
                <a16:creationId xmlns:a16="http://schemas.microsoft.com/office/drawing/2014/main" id="{0F97CA1D-D682-6741-97FC-06B3912F3481}"/>
              </a:ext>
            </a:extLst>
          </p:cNvPr>
          <p:cNvPicPr>
            <a:picLocks noChangeAspect="1"/>
          </p:cNvPicPr>
          <p:nvPr/>
        </p:nvPicPr>
        <p:blipFill rotWithShape="1">
          <a:blip r:embed="rId6"/>
          <a:srcRect l="61299" b="29227"/>
          <a:stretch/>
        </p:blipFill>
        <p:spPr>
          <a:xfrm rot="10800000">
            <a:off x="10106928" y="0"/>
            <a:ext cx="2065029" cy="5664586"/>
          </a:xfrm>
          <a:prstGeom prst="rect">
            <a:avLst/>
          </a:prstGeom>
        </p:spPr>
      </p:pic>
    </p:spTree>
    <p:extLst>
      <p:ext uri="{BB962C8B-B14F-4D97-AF65-F5344CB8AC3E}">
        <p14:creationId xmlns:p14="http://schemas.microsoft.com/office/powerpoint/2010/main" val="217752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800" b="1" dirty="0">
              <a:solidFill>
                <a:schemeClr val="bg1"/>
              </a:solidFill>
              <a:latin typeface="Arial" panose="020B0604020202020204" pitchFamily="34" charset="0"/>
              <a:ea typeface="Helvetica Neue" charset="0"/>
              <a:cs typeface="Arial" panose="020B0604020202020204" pitchFamily="34" charset="0"/>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1" y="5178694"/>
            <a:ext cx="991893" cy="1679305"/>
          </a:xfrm>
          <a:prstGeom prst="rect">
            <a:avLst/>
          </a:prstGeom>
        </p:spPr>
      </p:pic>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46</a:t>
            </a:fld>
            <a:endParaRPr lang="en-US" sz="1000">
              <a:solidFill>
                <a:schemeClr val="bg1"/>
              </a:solidFill>
            </a:endParaRPr>
          </a:p>
        </p:txBody>
      </p:sp>
      <p:sp>
        <p:nvSpPr>
          <p:cNvPr id="13" name="TextBox 12">
            <a:extLst>
              <a:ext uri="{FF2B5EF4-FFF2-40B4-BE49-F238E27FC236}">
                <a16:creationId xmlns:a16="http://schemas.microsoft.com/office/drawing/2014/main" id="{77E5454F-0090-49EB-B58C-AF911BCDA886}"/>
              </a:ext>
            </a:extLst>
          </p:cNvPr>
          <p:cNvSpPr txBox="1"/>
          <p:nvPr/>
        </p:nvSpPr>
        <p:spPr>
          <a:xfrm>
            <a:off x="419203" y="546247"/>
            <a:ext cx="5533728" cy="646331"/>
          </a:xfrm>
          <a:prstGeom prst="rect">
            <a:avLst/>
          </a:prstGeom>
          <a:noFill/>
        </p:spPr>
        <p:txBody>
          <a:bodyPr wrap="square" rtlCol="0">
            <a:spAutoFit/>
          </a:bodyPr>
          <a:lstStyle/>
          <a:p>
            <a:pPr algn="ctr"/>
            <a:r>
              <a:rPr lang="fr-FR" sz="3600" b="1" dirty="0">
                <a:solidFill>
                  <a:schemeClr val="bg1"/>
                </a:solidFill>
                <a:latin typeface="Arial" panose="020B0604020202020204" pitchFamily="34" charset="0"/>
                <a:ea typeface="Helvetica Neue" charset="0"/>
                <a:cs typeface="Arial" panose="020B0604020202020204" pitchFamily="34" charset="0"/>
              </a:rPr>
              <a:t>Ressources en ligne</a:t>
            </a:r>
          </a:p>
        </p:txBody>
      </p:sp>
      <p:pic>
        <p:nvPicPr>
          <p:cNvPr id="4" name="Picture 3" descr="Graphical user interface, text&#10;&#10;Description automatically generated">
            <a:extLst>
              <a:ext uri="{FF2B5EF4-FFF2-40B4-BE49-F238E27FC236}">
                <a16:creationId xmlns:a16="http://schemas.microsoft.com/office/drawing/2014/main" id="{6E5B9EB2-6405-4512-8A01-2735334C4B01}"/>
              </a:ext>
            </a:extLst>
          </p:cNvPr>
          <p:cNvPicPr>
            <a:picLocks noChangeAspect="1"/>
          </p:cNvPicPr>
          <p:nvPr/>
        </p:nvPicPr>
        <p:blipFill>
          <a:blip r:embed="rId5"/>
          <a:stretch>
            <a:fillRect/>
          </a:stretch>
        </p:blipFill>
        <p:spPr>
          <a:xfrm>
            <a:off x="795956" y="1321422"/>
            <a:ext cx="8006129" cy="2703866"/>
          </a:xfrm>
          <a:prstGeom prst="rect">
            <a:avLst/>
          </a:prstGeom>
          <a:ln>
            <a:solidFill>
              <a:srgbClr val="616262"/>
            </a:solidFill>
          </a:ln>
        </p:spPr>
      </p:pic>
      <p:pic>
        <p:nvPicPr>
          <p:cNvPr id="5" name="Picture 4" descr="A picture containing graphical user interface&#10;&#10;Description automatically generated">
            <a:extLst>
              <a:ext uri="{FF2B5EF4-FFF2-40B4-BE49-F238E27FC236}">
                <a16:creationId xmlns:a16="http://schemas.microsoft.com/office/drawing/2014/main" id="{E0DD0A29-F4D5-4468-9D68-90EC18AC4599}"/>
              </a:ext>
            </a:extLst>
          </p:cNvPr>
          <p:cNvPicPr>
            <a:picLocks noChangeAspect="1"/>
          </p:cNvPicPr>
          <p:nvPr/>
        </p:nvPicPr>
        <p:blipFill>
          <a:blip r:embed="rId6"/>
          <a:stretch>
            <a:fillRect/>
          </a:stretch>
        </p:blipFill>
        <p:spPr>
          <a:xfrm>
            <a:off x="2349598" y="3367551"/>
            <a:ext cx="2703866" cy="2703866"/>
          </a:xfrm>
          <a:prstGeom prst="rect">
            <a:avLst/>
          </a:prstGeom>
          <a:ln>
            <a:solidFill>
              <a:srgbClr val="616262"/>
            </a:solidFill>
          </a:ln>
        </p:spPr>
      </p:pic>
      <p:pic>
        <p:nvPicPr>
          <p:cNvPr id="3" name="Picture 2" descr="Logo&#10;&#10;Description automatically generated">
            <a:extLst>
              <a:ext uri="{FF2B5EF4-FFF2-40B4-BE49-F238E27FC236}">
                <a16:creationId xmlns:a16="http://schemas.microsoft.com/office/drawing/2014/main" id="{B51B8DBC-77AE-4E31-AF94-ADF686804128}"/>
              </a:ext>
            </a:extLst>
          </p:cNvPr>
          <p:cNvPicPr>
            <a:picLocks noChangeAspect="1"/>
          </p:cNvPicPr>
          <p:nvPr/>
        </p:nvPicPr>
        <p:blipFill>
          <a:blip r:embed="rId7"/>
          <a:stretch>
            <a:fillRect/>
          </a:stretch>
        </p:blipFill>
        <p:spPr>
          <a:xfrm>
            <a:off x="8136485" y="1682138"/>
            <a:ext cx="2636043" cy="4686299"/>
          </a:xfrm>
          <a:prstGeom prst="rect">
            <a:avLst/>
          </a:prstGeom>
          <a:ln>
            <a:solidFill>
              <a:schemeClr val="bg1"/>
            </a:solidFill>
          </a:ln>
        </p:spPr>
      </p:pic>
    </p:spTree>
    <p:extLst>
      <p:ext uri="{BB962C8B-B14F-4D97-AF65-F5344CB8AC3E}">
        <p14:creationId xmlns:p14="http://schemas.microsoft.com/office/powerpoint/2010/main" val="1854191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47</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0566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600" b="1">
                <a:solidFill>
                  <a:srgbClr val="616262"/>
                </a:solidFill>
              </a:rPr>
              <a:t>Ressources en marketing et recrutement à l’usage des Leo clubs </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447461" y="384921"/>
            <a:ext cx="1558206" cy="155820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A6C3DA3F-B10F-456F-8CCB-0C1E66B47EAE}"/>
              </a:ext>
            </a:extLst>
          </p:cNvPr>
          <p:cNvPicPr>
            <a:picLocks noChangeAspect="1"/>
          </p:cNvPicPr>
          <p:nvPr/>
        </p:nvPicPr>
        <p:blipFill rotWithShape="1">
          <a:blip r:embed="rId5"/>
          <a:srcRect l="51925"/>
          <a:stretch/>
        </p:blipFill>
        <p:spPr>
          <a:xfrm>
            <a:off x="963162" y="2056383"/>
            <a:ext cx="4051065" cy="4186100"/>
          </a:xfrm>
          <a:prstGeom prst="rect">
            <a:avLst/>
          </a:prstGeom>
          <a:ln>
            <a:solidFill>
              <a:srgbClr val="616262"/>
            </a:solidFill>
          </a:ln>
        </p:spPr>
      </p:pic>
      <p:pic>
        <p:nvPicPr>
          <p:cNvPr id="2" name="Picture 1" descr="A close up of text on a white background&#10;&#10;Description automatically generated">
            <a:extLst>
              <a:ext uri="{FF2B5EF4-FFF2-40B4-BE49-F238E27FC236}">
                <a16:creationId xmlns:a16="http://schemas.microsoft.com/office/drawing/2014/main" id="{274F2320-20B7-4240-A280-27A14D525AD0}"/>
              </a:ext>
            </a:extLst>
          </p:cNvPr>
          <p:cNvPicPr>
            <a:picLocks noChangeAspect="1"/>
          </p:cNvPicPr>
          <p:nvPr/>
        </p:nvPicPr>
        <p:blipFill>
          <a:blip r:embed="rId6"/>
          <a:stretch>
            <a:fillRect/>
          </a:stretch>
        </p:blipFill>
        <p:spPr>
          <a:xfrm>
            <a:off x="5234658" y="2056383"/>
            <a:ext cx="2594242" cy="2480744"/>
          </a:xfrm>
          <a:prstGeom prst="rect">
            <a:avLst/>
          </a:prstGeom>
          <a:ln>
            <a:solidFill>
              <a:srgbClr val="616262"/>
            </a:solidFill>
          </a:ln>
        </p:spPr>
      </p:pic>
      <p:pic>
        <p:nvPicPr>
          <p:cNvPr id="11" name="Picture 10" descr="Logo&#10;&#10;Description automatically generated">
            <a:extLst>
              <a:ext uri="{FF2B5EF4-FFF2-40B4-BE49-F238E27FC236}">
                <a16:creationId xmlns:a16="http://schemas.microsoft.com/office/drawing/2014/main" id="{72E46A45-207B-45F0-9D0A-FC5D9776C7BF}"/>
              </a:ext>
            </a:extLst>
          </p:cNvPr>
          <p:cNvPicPr>
            <a:picLocks noChangeAspect="1"/>
          </p:cNvPicPr>
          <p:nvPr/>
        </p:nvPicPr>
        <p:blipFill>
          <a:blip r:embed="rId7"/>
          <a:stretch>
            <a:fillRect/>
          </a:stretch>
        </p:blipFill>
        <p:spPr>
          <a:xfrm>
            <a:off x="5234658" y="4620346"/>
            <a:ext cx="2594242" cy="1622138"/>
          </a:xfrm>
          <a:prstGeom prst="rect">
            <a:avLst/>
          </a:prstGeom>
          <a:ln>
            <a:solidFill>
              <a:srgbClr val="616262"/>
            </a:solidFill>
          </a:ln>
        </p:spPr>
      </p:pic>
      <p:pic>
        <p:nvPicPr>
          <p:cNvPr id="10" name="Picture 9" descr="A picture containing text&#10;&#10;Description automatically generated">
            <a:extLst>
              <a:ext uri="{FF2B5EF4-FFF2-40B4-BE49-F238E27FC236}">
                <a16:creationId xmlns:a16="http://schemas.microsoft.com/office/drawing/2014/main" id="{765ACA80-1F51-4666-8A50-DCA787DD06C8}"/>
              </a:ext>
            </a:extLst>
          </p:cNvPr>
          <p:cNvPicPr>
            <a:picLocks noChangeAspect="1"/>
          </p:cNvPicPr>
          <p:nvPr/>
        </p:nvPicPr>
        <p:blipFill>
          <a:blip r:embed="rId8"/>
          <a:stretch>
            <a:fillRect/>
          </a:stretch>
        </p:blipFill>
        <p:spPr>
          <a:xfrm>
            <a:off x="8049331" y="2072097"/>
            <a:ext cx="2780257" cy="4170386"/>
          </a:xfrm>
          <a:prstGeom prst="rect">
            <a:avLst/>
          </a:prstGeom>
          <a:ln>
            <a:solidFill>
              <a:srgbClr val="616262"/>
            </a:solidFill>
          </a:ln>
        </p:spPr>
      </p:pic>
    </p:spTree>
    <p:extLst>
      <p:ext uri="{BB962C8B-B14F-4D97-AF65-F5344CB8AC3E}">
        <p14:creationId xmlns:p14="http://schemas.microsoft.com/office/powerpoint/2010/main" val="1591599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ED8E55-A62E-4810-8FD2-F9D4F926FAAA}"/>
              </a:ext>
            </a:extLst>
          </p:cNvPr>
          <p:cNvSpPr txBox="1"/>
          <p:nvPr/>
        </p:nvSpPr>
        <p:spPr>
          <a:xfrm>
            <a:off x="704707" y="847138"/>
            <a:ext cx="3845052" cy="4647426"/>
          </a:xfrm>
          <a:prstGeom prst="rect">
            <a:avLst/>
          </a:prstGeom>
          <a:noFill/>
          <a:ln>
            <a:noFill/>
          </a:ln>
        </p:spPr>
        <p:txBody>
          <a:bodyPr wrap="square">
            <a:spAutoFit/>
          </a:bodyPr>
          <a:lstStyle/>
          <a:p>
            <a:r>
              <a:rPr lang="fr-FR" sz="2400" dirty="0">
                <a:solidFill>
                  <a:srgbClr val="616262"/>
                </a:solidFill>
                <a:latin typeface="Arial" panose="020B0604020202020204" pitchFamily="34" charset="0"/>
                <a:cs typeface="Arial" panose="020B0604020202020204" pitchFamily="34" charset="0"/>
              </a:rPr>
              <a:t>Commande de documents  imprimés :</a:t>
            </a:r>
          </a:p>
          <a:p>
            <a:endParaRPr lang="en-US" sz="2400" dirty="0">
              <a:solidFill>
                <a:srgbClr val="616262"/>
              </a:solidFill>
              <a:latin typeface="Arial" panose="020B0604020202020204" pitchFamily="34" charset="0"/>
              <a:cs typeface="Arial" panose="020B0604020202020204" pitchFamily="34" charset="0"/>
            </a:endParaRPr>
          </a:p>
          <a:p>
            <a:r>
              <a:rPr lang="fr-FR" sz="2400" dirty="0">
                <a:solidFill>
                  <a:srgbClr val="616262"/>
                </a:solidFill>
                <a:latin typeface="Arial" panose="020B0604020202020204" pitchFamily="34" charset="0"/>
                <a:cs typeface="Arial" panose="020B0604020202020204" pitchFamily="34" charset="0"/>
              </a:rPr>
              <a:t>Recherchez les termes « Publications sur le programme Leo Clubs - Bon de commande » sur lionsclubs.org/</a:t>
            </a:r>
            <a:r>
              <a:rPr lang="fr-FR" sz="2400" dirty="0" err="1">
                <a:solidFill>
                  <a:srgbClr val="616262"/>
                </a:solidFill>
                <a:latin typeface="Arial" panose="020B0604020202020204" pitchFamily="34" charset="0"/>
                <a:cs typeface="Arial" panose="020B0604020202020204" pitchFamily="34" charset="0"/>
              </a:rPr>
              <a:t>fr</a:t>
            </a:r>
            <a:r>
              <a:rPr lang="fr-FR" sz="2400" dirty="0">
                <a:solidFill>
                  <a:srgbClr val="616262"/>
                </a:solidFill>
                <a:latin typeface="Arial" panose="020B0604020202020204" pitchFamily="34" charset="0"/>
                <a:cs typeface="Arial" panose="020B0604020202020204" pitchFamily="34" charset="0"/>
              </a:rPr>
              <a:t> pour commander des documents de recrutement Leo imprimés. </a:t>
            </a:r>
          </a:p>
          <a:p>
            <a:endParaRPr lang="en-US" sz="2400" dirty="0">
              <a:solidFill>
                <a:srgbClr val="81827C"/>
              </a:solidFill>
              <a:latin typeface="Arial" panose="020B0604020202020204" pitchFamily="34" charset="0"/>
              <a:cs typeface="Arial" panose="020B0604020202020204" pitchFamily="34" charset="0"/>
            </a:endParaRPr>
          </a:p>
          <a:p>
            <a:r>
              <a:rPr lang="fr-FR" sz="2400" dirty="0">
                <a:solidFill>
                  <a:srgbClr val="616262"/>
                </a:solidFill>
                <a:latin typeface="Arial" panose="020B0604020202020204" pitchFamily="34" charset="0"/>
                <a:cs typeface="Arial" panose="020B0604020202020204" pitchFamily="34" charset="0"/>
              </a:rPr>
              <a:t>Renvoyez ensuite le bon de commande à l’adresse </a:t>
            </a:r>
            <a:r>
              <a:rPr lang="fr-FR" sz="2800" b="1" dirty="0">
                <a:solidFill>
                  <a:srgbClr val="407CCA"/>
                </a:solidFill>
                <a:hlinkClick r:id="rId3">
                  <a:extLst>
                    <a:ext uri="{A12FA001-AC4F-418D-AE19-62706E023703}">
                      <ahyp:hlinkClr xmlns:ahyp="http://schemas.microsoft.com/office/drawing/2018/hyperlinkcolor" val="tx"/>
                    </a:ext>
                  </a:extLst>
                </a:hlinkClick>
              </a:rPr>
              <a:t>leo@lionsclubs.org</a:t>
            </a:r>
            <a:r>
              <a:rPr lang="fr-FR" sz="2800" b="1" dirty="0">
                <a:solidFill>
                  <a:srgbClr val="407CCA"/>
                </a:solidFill>
              </a:rPr>
              <a:t>. </a:t>
            </a:r>
          </a:p>
          <a:p>
            <a:endParaRPr lang="en-US" sz="2800" b="1" kern="0" dirty="0">
              <a:solidFill>
                <a:schemeClr val="accent6"/>
              </a:solidFill>
            </a:endParaRPr>
          </a:p>
        </p:txBody>
      </p:sp>
      <p:pic>
        <p:nvPicPr>
          <p:cNvPr id="7" name="Picture 6" descr="A picture containing table&#10;&#10;Description automatically generated">
            <a:extLst>
              <a:ext uri="{FF2B5EF4-FFF2-40B4-BE49-F238E27FC236}">
                <a16:creationId xmlns:a16="http://schemas.microsoft.com/office/drawing/2014/main" id="{0A5510D7-5E15-4F65-8EB8-EB3252F03F21}"/>
              </a:ext>
            </a:extLst>
          </p:cNvPr>
          <p:cNvPicPr>
            <a:picLocks noChangeAspect="1"/>
          </p:cNvPicPr>
          <p:nvPr/>
        </p:nvPicPr>
        <p:blipFill rotWithShape="1">
          <a:blip r:embed="rId4"/>
          <a:srcRect b="7929"/>
          <a:stretch/>
        </p:blipFill>
        <p:spPr>
          <a:xfrm>
            <a:off x="5012436" y="558374"/>
            <a:ext cx="6474857" cy="5741252"/>
          </a:xfrm>
          <a:prstGeom prst="rect">
            <a:avLst/>
          </a:prstGeom>
          <a:ln>
            <a:solidFill>
              <a:srgbClr val="616262"/>
            </a:solidFill>
          </a:ln>
        </p:spPr>
      </p:pic>
      <p:pic>
        <p:nvPicPr>
          <p:cNvPr id="4" name="Picture 3">
            <a:extLst>
              <a:ext uri="{FF2B5EF4-FFF2-40B4-BE49-F238E27FC236}">
                <a16:creationId xmlns:a16="http://schemas.microsoft.com/office/drawing/2014/main" id="{9B61C321-3505-BE49-8E6C-BF6A122E9A21}"/>
              </a:ext>
            </a:extLst>
          </p:cNvPr>
          <p:cNvPicPr>
            <a:picLocks noChangeAspect="1"/>
          </p:cNvPicPr>
          <p:nvPr/>
        </p:nvPicPr>
        <p:blipFill rotWithShape="1">
          <a:blip r:embed="rId5"/>
          <a:srcRect l="15744" b="4901"/>
          <a:stretch/>
        </p:blipFill>
        <p:spPr>
          <a:xfrm>
            <a:off x="-20043" y="5178695"/>
            <a:ext cx="991893" cy="1679305"/>
          </a:xfrm>
          <a:prstGeom prst="rect">
            <a:avLst/>
          </a:prstGeom>
        </p:spPr>
      </p:pic>
      <p:sp>
        <p:nvSpPr>
          <p:cNvPr id="5" name="Page Number - White">
            <a:extLst>
              <a:ext uri="{FF2B5EF4-FFF2-40B4-BE49-F238E27FC236}">
                <a16:creationId xmlns:a16="http://schemas.microsoft.com/office/drawing/2014/main" id="{B67ED5DA-5F7A-E546-95F4-1341E9198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48</a:t>
            </a:fld>
            <a:endParaRPr lang="en-US" sz="1000">
              <a:solidFill>
                <a:srgbClr val="55565A"/>
              </a:solidFill>
            </a:endParaRPr>
          </a:p>
        </p:txBody>
      </p:sp>
    </p:spTree>
    <p:extLst>
      <p:ext uri="{BB962C8B-B14F-4D97-AF65-F5344CB8AC3E}">
        <p14:creationId xmlns:p14="http://schemas.microsoft.com/office/powerpoint/2010/main" val="2290011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49</a:t>
            </a:fld>
            <a:endParaRPr lang="en-US" sz="100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807161" y="927898"/>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600" b="1">
                <a:solidFill>
                  <a:srgbClr val="616262"/>
                </a:solidFill>
              </a:rPr>
              <a:t>Articles Leo de la boutique Lions Shop</a:t>
            </a:r>
          </a:p>
        </p:txBody>
      </p:sp>
      <p:sp>
        <p:nvSpPr>
          <p:cNvPr id="13" name="Body Copy">
            <a:extLst>
              <a:ext uri="{FF2B5EF4-FFF2-40B4-BE49-F238E27FC236}">
                <a16:creationId xmlns:a16="http://schemas.microsoft.com/office/drawing/2014/main" id="{7CD9EC34-F818-4F53-8EDD-4E4E05FF195E}"/>
              </a:ext>
            </a:extLst>
          </p:cNvPr>
          <p:cNvSpPr txBox="1">
            <a:spLocks/>
          </p:cNvSpPr>
          <p:nvPr/>
        </p:nvSpPr>
        <p:spPr>
          <a:xfrm>
            <a:off x="807161" y="1803194"/>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600"/>
              </a:spcBef>
              <a:defRPr/>
            </a:pPr>
            <a:r>
              <a:rPr lang="fr-FR" sz="2400">
                <a:solidFill>
                  <a:srgbClr val="616262"/>
                </a:solidFill>
                <a:ea typeface="+mn-ea"/>
              </a:rPr>
              <a:t>Disponibles dans la boutique Lions Shop </a:t>
            </a:r>
            <a:r>
              <a:rPr lang="fr-FR" sz="2400">
                <a:solidFill>
                  <a:srgbClr val="81827C"/>
                </a:solidFill>
                <a:ea typeface="+mn-ea"/>
              </a:rPr>
              <a:t>(</a:t>
            </a:r>
            <a:r>
              <a:rPr lang="fr-FR" sz="2400">
                <a:solidFill>
                  <a:srgbClr val="407CCA"/>
                </a:solidFill>
                <a:ea typeface="+mn-ea"/>
                <a:hlinkClick r:id="rId3">
                  <a:extLst>
                    <a:ext uri="{A12FA001-AC4F-418D-AE19-62706E023703}">
                      <ahyp:hlinkClr xmlns:ahyp="http://schemas.microsoft.com/office/drawing/2018/hyperlinkcolor" val="tx"/>
                    </a:ext>
                  </a:extLst>
                </a:hlinkClick>
              </a:rPr>
              <a:t>https://lionsclubsinternational.myshopify.com/collections/leos</a:t>
            </a:r>
            <a:r>
              <a:rPr lang="fr-FR" sz="2400">
                <a:solidFill>
                  <a:srgbClr val="81827C"/>
                </a:solidFill>
                <a:ea typeface="+mn-ea"/>
              </a:rPr>
              <a:t>): </a:t>
            </a:r>
          </a:p>
          <a:p>
            <a:pPr marL="861999" lvl="1" indent="-342900">
              <a:spcBef>
                <a:spcPts val="600"/>
              </a:spcBef>
              <a:buFont typeface="Arial" pitchFamily="34" charset="0"/>
              <a:buChar char="•"/>
              <a:defRPr/>
            </a:pPr>
            <a:r>
              <a:rPr lang="fr-FR" sz="2400">
                <a:solidFill>
                  <a:srgbClr val="616262"/>
                </a:solidFill>
                <a:ea typeface="+mn-ea"/>
              </a:rPr>
              <a:t>Kit de nouveau membre Leo</a:t>
            </a:r>
          </a:p>
          <a:p>
            <a:pPr marL="861999" lvl="1" indent="-342900">
              <a:spcBef>
                <a:spcPts val="600"/>
              </a:spcBef>
              <a:buFont typeface="Arial" pitchFamily="34" charset="0"/>
              <a:buChar char="•"/>
              <a:defRPr/>
            </a:pPr>
            <a:r>
              <a:rPr lang="fr-FR" sz="2400">
                <a:solidFill>
                  <a:srgbClr val="616262"/>
                </a:solidFill>
                <a:ea typeface="+mn-ea"/>
              </a:rPr>
              <a:t>Vêtements Leos</a:t>
            </a:r>
          </a:p>
          <a:p>
            <a:pPr marL="861999" lvl="1" indent="-342900">
              <a:spcBef>
                <a:spcPts val="600"/>
              </a:spcBef>
              <a:buFont typeface="Arial" pitchFamily="34" charset="0"/>
              <a:buChar char="•"/>
              <a:defRPr/>
            </a:pPr>
            <a:r>
              <a:rPr lang="fr-FR" sz="2400">
                <a:solidFill>
                  <a:srgbClr val="616262"/>
                </a:solidFill>
                <a:ea typeface="+mn-ea"/>
              </a:rPr>
              <a:t>Accessoires de réunion de Leo club</a:t>
            </a:r>
          </a:p>
          <a:p>
            <a:pPr marL="861999" lvl="1" indent="-342900">
              <a:spcBef>
                <a:spcPts val="600"/>
              </a:spcBef>
              <a:buFont typeface="Arial" pitchFamily="34" charset="0"/>
              <a:buChar char="•"/>
              <a:defRPr/>
            </a:pPr>
            <a:r>
              <a:rPr lang="fr-FR" sz="2400">
                <a:solidFill>
                  <a:srgbClr val="616262"/>
                </a:solidFill>
                <a:ea typeface="+mn-ea"/>
              </a:rPr>
              <a:t>Certificats et plaques Leos</a:t>
            </a:r>
          </a:p>
          <a:p>
            <a:pPr marL="861999" lvl="1" indent="-342900">
              <a:spcBef>
                <a:spcPts val="600"/>
              </a:spcBef>
              <a:buFont typeface="Arial" pitchFamily="34" charset="0"/>
              <a:buChar char="•"/>
              <a:defRPr/>
            </a:pPr>
            <a:r>
              <a:rPr lang="fr-FR" sz="2400">
                <a:solidFill>
                  <a:srgbClr val="616262"/>
                </a:solidFill>
                <a:ea typeface="+mn-ea"/>
              </a:rPr>
              <a:t>Insignes d’officiel de Leo club</a:t>
            </a:r>
          </a:p>
          <a:p>
            <a:pPr marL="861999" lvl="1" indent="-342900">
              <a:spcBef>
                <a:spcPts val="600"/>
              </a:spcBef>
              <a:buFont typeface="Arial" pitchFamily="34" charset="0"/>
              <a:buChar char="•"/>
              <a:defRPr/>
            </a:pPr>
            <a:r>
              <a:rPr lang="fr-FR" sz="2400">
                <a:solidFill>
                  <a:srgbClr val="616262"/>
                </a:solidFill>
                <a:ea typeface="+mn-ea"/>
              </a:rPr>
              <a:t>Insigne Leo</a:t>
            </a:r>
          </a:p>
        </p:txBody>
      </p:sp>
      <p:pic>
        <p:nvPicPr>
          <p:cNvPr id="7" name="Picture 10" descr="LEO JUNIOR GONG">
            <a:extLst>
              <a:ext uri="{FF2B5EF4-FFF2-40B4-BE49-F238E27FC236}">
                <a16:creationId xmlns:a16="http://schemas.microsoft.com/office/drawing/2014/main" id="{AEC5AD66-EAB1-4E95-A46D-3EF3406F4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55" r="18887"/>
          <a:stretch>
            <a:fillRect/>
          </a:stretch>
        </p:blipFill>
        <p:spPr bwMode="auto">
          <a:xfrm>
            <a:off x="9120591" y="4696009"/>
            <a:ext cx="1136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EO BANNER">
            <a:extLst>
              <a:ext uri="{FF2B5EF4-FFF2-40B4-BE49-F238E27FC236}">
                <a16:creationId xmlns:a16="http://schemas.microsoft.com/office/drawing/2014/main" id="{939606B5-CE2F-4908-ABAC-1AC9BD366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31" t="4758" r="12604" b="5499"/>
          <a:stretch>
            <a:fillRect/>
          </a:stretch>
        </p:blipFill>
        <p:spPr bwMode="auto">
          <a:xfrm rot="-266322">
            <a:off x="7114856" y="3843667"/>
            <a:ext cx="17510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71CA7-7EEB-3C4F-A59F-4382E5146616}"/>
              </a:ext>
            </a:extLst>
          </p:cNvPr>
          <p:cNvPicPr>
            <a:picLocks noChangeAspect="1"/>
          </p:cNvPicPr>
          <p:nvPr/>
        </p:nvPicPr>
        <p:blipFill rotWithShape="1">
          <a:blip r:embed="rId6"/>
          <a:srcRect l="16530" t="2053" r="10928" b="4800"/>
          <a:stretch/>
        </p:blipFill>
        <p:spPr>
          <a:xfrm rot="10800000">
            <a:off x="9857182" y="0"/>
            <a:ext cx="2334818" cy="4497050"/>
          </a:xfrm>
          <a:prstGeom prst="rect">
            <a:avLst/>
          </a:prstGeom>
        </p:spPr>
      </p:pic>
      <p:pic>
        <p:nvPicPr>
          <p:cNvPr id="11" name="Picture 10">
            <a:extLst>
              <a:ext uri="{FF2B5EF4-FFF2-40B4-BE49-F238E27FC236}">
                <a16:creationId xmlns:a16="http://schemas.microsoft.com/office/drawing/2014/main" id="{D22BE551-9F1B-304C-A294-A94BD3404ED5}"/>
              </a:ext>
            </a:extLst>
          </p:cNvPr>
          <p:cNvPicPr>
            <a:picLocks noChangeAspect="1"/>
          </p:cNvPicPr>
          <p:nvPr/>
        </p:nvPicPr>
        <p:blipFill rotWithShape="1">
          <a:blip r:embed="rId7"/>
          <a:srcRect l="15744" b="4901"/>
          <a:stretch/>
        </p:blipFill>
        <p:spPr>
          <a:xfrm>
            <a:off x="0" y="5178695"/>
            <a:ext cx="991893" cy="1679305"/>
          </a:xfrm>
          <a:prstGeom prst="rect">
            <a:avLst/>
          </a:prstGeom>
        </p:spPr>
      </p:pic>
      <p:pic>
        <p:nvPicPr>
          <p:cNvPr id="3" name="Picture 2" descr="A close-up of a skateboard&#10;&#10;Description automatically generated with medium confidence">
            <a:extLst>
              <a:ext uri="{FF2B5EF4-FFF2-40B4-BE49-F238E27FC236}">
                <a16:creationId xmlns:a16="http://schemas.microsoft.com/office/drawing/2014/main" id="{2C842694-5A8C-A042-AE65-DFAE72BB0ED8}"/>
              </a:ext>
            </a:extLst>
          </p:cNvPr>
          <p:cNvPicPr>
            <a:picLocks noChangeAspect="1"/>
          </p:cNvPicPr>
          <p:nvPr/>
        </p:nvPicPr>
        <p:blipFill>
          <a:blip r:embed="rId8"/>
          <a:stretch>
            <a:fillRect/>
          </a:stretch>
        </p:blipFill>
        <p:spPr>
          <a:xfrm>
            <a:off x="6141501" y="2761973"/>
            <a:ext cx="1304290" cy="1304290"/>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E5EA7310-26EF-C647-9BEA-35F3D2F9096E}"/>
              </a:ext>
            </a:extLst>
          </p:cNvPr>
          <p:cNvPicPr>
            <a:picLocks noChangeAspect="1"/>
          </p:cNvPicPr>
          <p:nvPr/>
        </p:nvPicPr>
        <p:blipFill rotWithShape="1">
          <a:blip r:embed="rId9"/>
          <a:srcRect l="20226" r="15402"/>
          <a:stretch/>
        </p:blipFill>
        <p:spPr>
          <a:xfrm>
            <a:off x="8800616" y="2785485"/>
            <a:ext cx="1776601" cy="1841046"/>
          </a:xfrm>
          <a:prstGeom prst="rect">
            <a:avLst/>
          </a:prstGeom>
        </p:spPr>
      </p:pic>
    </p:spTree>
    <p:extLst>
      <p:ext uri="{BB962C8B-B14F-4D97-AF65-F5344CB8AC3E}">
        <p14:creationId xmlns:p14="http://schemas.microsoft.com/office/powerpoint/2010/main" val="1914656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ackground - Solid">
            <a:extLst>
              <a:ext uri="{FF2B5EF4-FFF2-40B4-BE49-F238E27FC236}">
                <a16:creationId xmlns:a16="http://schemas.microsoft.com/office/drawing/2014/main" id="{41C1D83A-F4A2-774F-8E54-C1FAE3EFE604}"/>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5986801D-A409-B749-AF55-37779FCA4B31}"/>
              </a:ext>
            </a:extLst>
          </p:cNvPr>
          <p:cNvPicPr>
            <a:picLocks noChangeAspect="1"/>
          </p:cNvPicPr>
          <p:nvPr/>
        </p:nvPicPr>
        <p:blipFill rotWithShape="1">
          <a:blip r:embed="rId3"/>
          <a:srcRect l="68604" t="4387" r="-7305" b="37925"/>
          <a:stretch/>
        </p:blipFill>
        <p:spPr>
          <a:xfrm rot="10800000">
            <a:off x="10508066" y="1"/>
            <a:ext cx="1683934" cy="3765146"/>
          </a:xfrm>
          <a:prstGeom prst="rect">
            <a:avLst/>
          </a:prstGeom>
        </p:spPr>
      </p:pic>
      <p:sp>
        <p:nvSpPr>
          <p:cNvPr id="139" name="TextBox 138"/>
          <p:cNvSpPr txBox="1"/>
          <p:nvPr/>
        </p:nvSpPr>
        <p:spPr>
          <a:xfrm>
            <a:off x="948846" y="1566570"/>
            <a:ext cx="7259854" cy="584775"/>
          </a:xfrm>
          <a:prstGeom prst="rect">
            <a:avLst/>
          </a:prstGeom>
          <a:noFill/>
        </p:spPr>
        <p:txBody>
          <a:bodyPr wrap="square" rtlCol="0">
            <a:spAutoFit/>
          </a:bodyPr>
          <a:lstStyle/>
          <a:p>
            <a:r>
              <a:rPr lang="fr-FR" sz="3200" b="1">
                <a:solidFill>
                  <a:srgbClr val="407CCA"/>
                </a:solidFill>
                <a:latin typeface="Arial" panose="020B0604020202020204" pitchFamily="34" charset="0"/>
                <a:ea typeface="Arial" charset="0"/>
                <a:cs typeface="Arial" panose="020B0604020202020204" pitchFamily="34" charset="0"/>
              </a:rPr>
              <a:t>2008</a:t>
            </a:r>
          </a:p>
        </p:txBody>
      </p:sp>
      <p:sp>
        <p:nvSpPr>
          <p:cNvPr id="140" name="TextBox 139"/>
          <p:cNvSpPr txBox="1"/>
          <p:nvPr/>
        </p:nvSpPr>
        <p:spPr>
          <a:xfrm>
            <a:off x="933305" y="3798861"/>
            <a:ext cx="7259854" cy="584775"/>
          </a:xfrm>
          <a:prstGeom prst="rect">
            <a:avLst/>
          </a:prstGeom>
          <a:noFill/>
        </p:spPr>
        <p:txBody>
          <a:bodyPr wrap="square" rtlCol="0">
            <a:spAutoFit/>
          </a:bodyPr>
          <a:lstStyle/>
          <a:p>
            <a:r>
              <a:rPr lang="fr-FR" sz="3200" b="1">
                <a:solidFill>
                  <a:srgbClr val="EBB700"/>
                </a:solidFill>
                <a:latin typeface="Arial" panose="020B0604020202020204" pitchFamily="34" charset="0"/>
                <a:ea typeface="Arial" charset="0"/>
                <a:cs typeface="Arial" panose="020B0604020202020204" pitchFamily="34" charset="0"/>
              </a:rPr>
              <a:t>2018</a:t>
            </a:r>
          </a:p>
        </p:txBody>
      </p:sp>
      <p:sp>
        <p:nvSpPr>
          <p:cNvPr id="141" name="TextBox 140"/>
          <p:cNvSpPr txBox="1"/>
          <p:nvPr/>
        </p:nvSpPr>
        <p:spPr>
          <a:xfrm>
            <a:off x="948846" y="5245731"/>
            <a:ext cx="7259854" cy="584775"/>
          </a:xfrm>
          <a:prstGeom prst="rect">
            <a:avLst/>
          </a:prstGeom>
          <a:noFill/>
        </p:spPr>
        <p:txBody>
          <a:bodyPr wrap="square" rtlCol="0">
            <a:spAutoFit/>
          </a:bodyPr>
          <a:lstStyle/>
          <a:p>
            <a:r>
              <a:rPr lang="fr-FR" sz="3200" b="1" dirty="0">
                <a:solidFill>
                  <a:srgbClr val="00AC69"/>
                </a:solidFill>
                <a:latin typeface="Arial" panose="020B0604020202020204" pitchFamily="34" charset="0"/>
                <a:ea typeface="Arial" charset="0"/>
                <a:cs typeface="Arial" panose="020B0604020202020204" pitchFamily="34" charset="0"/>
              </a:rPr>
              <a:t>2019</a:t>
            </a:r>
          </a:p>
        </p:txBody>
      </p:sp>
      <p:sp>
        <p:nvSpPr>
          <p:cNvPr id="146" name="TextBox 145"/>
          <p:cNvSpPr txBox="1"/>
          <p:nvPr/>
        </p:nvSpPr>
        <p:spPr>
          <a:xfrm>
            <a:off x="948846" y="2115083"/>
            <a:ext cx="7259854" cy="400110"/>
          </a:xfrm>
          <a:prstGeom prst="rect">
            <a:avLst/>
          </a:prstGeom>
          <a:noFill/>
        </p:spPr>
        <p:txBody>
          <a:bodyPr wrap="square" rtlCol="0">
            <a:spAutoFit/>
          </a:bodyPr>
          <a:lstStyle/>
          <a:p>
            <a:r>
              <a:rPr lang="fr-FR" sz="2000">
                <a:solidFill>
                  <a:srgbClr val="55565A"/>
                </a:solidFill>
                <a:latin typeface="Arial" panose="020B0604020202020204" pitchFamily="34" charset="0"/>
                <a:cs typeface="Arial" panose="020B0604020202020204" pitchFamily="34" charset="0"/>
              </a:rPr>
              <a:t>Deux filières distinctes Leo créées : Alpha et Omega</a:t>
            </a:r>
          </a:p>
        </p:txBody>
      </p:sp>
      <p:sp>
        <p:nvSpPr>
          <p:cNvPr id="147" name="TextBox 146"/>
          <p:cNvSpPr txBox="1"/>
          <p:nvPr/>
        </p:nvSpPr>
        <p:spPr>
          <a:xfrm>
            <a:off x="933305" y="4313913"/>
            <a:ext cx="6605830" cy="1015663"/>
          </a:xfrm>
          <a:prstGeom prst="rect">
            <a:avLst/>
          </a:prstGeom>
          <a:noFill/>
        </p:spPr>
        <p:txBody>
          <a:bodyPr wrap="square" rtlCol="0">
            <a:spAutoFit/>
          </a:bodyPr>
          <a:lstStyle/>
          <a:p>
            <a:r>
              <a:rPr lang="fr-FR" sz="2000" dirty="0">
                <a:solidFill>
                  <a:srgbClr val="55565A"/>
                </a:solidFill>
                <a:latin typeface="Arial" panose="020B0604020202020204" pitchFamily="34" charset="0"/>
                <a:cs typeface="Arial" panose="020B0604020202020204" pitchFamily="34" charset="0"/>
              </a:rPr>
              <a:t>Création du poste d’Agent de liaison Leo-Lion auprès du conseil d'administration : première représentation des jeunes au sein du conseil international des Lions</a:t>
            </a:r>
          </a:p>
        </p:txBody>
      </p:sp>
      <p:sp>
        <p:nvSpPr>
          <p:cNvPr id="148" name="TextBox 147"/>
          <p:cNvSpPr txBox="1"/>
          <p:nvPr/>
        </p:nvSpPr>
        <p:spPr>
          <a:xfrm>
            <a:off x="948846" y="5749620"/>
            <a:ext cx="7259854" cy="400110"/>
          </a:xfrm>
          <a:prstGeom prst="rect">
            <a:avLst/>
          </a:prstGeom>
          <a:noFill/>
        </p:spPr>
        <p:txBody>
          <a:bodyPr wrap="square" rtlCol="0">
            <a:spAutoFit/>
          </a:bodyPr>
          <a:lstStyle/>
          <a:p>
            <a:r>
              <a:rPr lang="fr-FR" sz="2000" dirty="0">
                <a:solidFill>
                  <a:srgbClr val="55565A"/>
                </a:solidFill>
                <a:latin typeface="Arial" panose="020B0604020202020204" pitchFamily="34" charset="0"/>
                <a:cs typeface="Arial" panose="020B0604020202020204" pitchFamily="34" charset="0"/>
              </a:rPr>
              <a:t>Le programme Leo Club est présent dans 150 pays</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Arial" panose="020B0604020202020204" pitchFamily="34" charset="0"/>
                <a:cs typeface="Arial" panose="020B0604020202020204" pitchFamily="34" charset="0"/>
              </a:rPr>
              <a:pPr eaLnBrk="0" hangingPunct="0">
                <a:spcBef>
                  <a:spcPct val="50000"/>
                </a:spcBef>
                <a:defRPr/>
              </a:pPr>
              <a:t>5</a:t>
            </a:fld>
            <a:endParaRPr lang="en-US" sz="1000">
              <a:solidFill>
                <a:schemeClr val="bg1"/>
              </a:solidFill>
              <a:latin typeface="Arial" panose="020B0604020202020204" pitchFamily="34" charset="0"/>
              <a:cs typeface="Arial" panose="020B0604020202020204" pitchFamily="34"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986602" y="865873"/>
            <a:ext cx="6552533" cy="58477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dirty="0">
                <a:solidFill>
                  <a:srgbClr val="55565A"/>
                </a:solidFill>
                <a:latin typeface="Arial"/>
                <a:ea typeface="ヒラギノ角ゴ Pro W3"/>
                <a:cs typeface="Arial"/>
              </a:rPr>
              <a:t>Historique récent des</a:t>
            </a:r>
            <a:r>
              <a:rPr lang="fr-FR" sz="3200" dirty="0"/>
              <a:t> </a:t>
            </a:r>
            <a:r>
              <a:rPr lang="fr-FR" sz="3200" dirty="0">
                <a:solidFill>
                  <a:srgbClr val="616262"/>
                </a:solidFill>
              </a:rPr>
              <a:t>Leo Clubs</a:t>
            </a:r>
          </a:p>
        </p:txBody>
      </p:sp>
      <p:pic>
        <p:nvPicPr>
          <p:cNvPr id="37" name="Picture 36">
            <a:extLst>
              <a:ext uri="{FF2B5EF4-FFF2-40B4-BE49-F238E27FC236}">
                <a16:creationId xmlns:a16="http://schemas.microsoft.com/office/drawing/2014/main" id="{82336C24-D321-7340-8B66-DE7D22D72A7A}"/>
              </a:ext>
            </a:extLst>
          </p:cNvPr>
          <p:cNvPicPr>
            <a:picLocks noChangeAspect="1"/>
          </p:cNvPicPr>
          <p:nvPr/>
        </p:nvPicPr>
        <p:blipFill rotWithShape="1">
          <a:blip r:embed="rId4"/>
          <a:srcRect l="15744" b="4901"/>
          <a:stretch/>
        </p:blipFill>
        <p:spPr>
          <a:xfrm rot="10800000" flipH="1">
            <a:off x="1" y="-3785"/>
            <a:ext cx="991893" cy="1679305"/>
          </a:xfrm>
          <a:prstGeom prst="rect">
            <a:avLst/>
          </a:prstGeom>
        </p:spPr>
      </p:pic>
      <p:pic>
        <p:nvPicPr>
          <p:cNvPr id="5" name="Picture 4" descr="Logo&#10;&#10;Description automatically generated">
            <a:extLst>
              <a:ext uri="{FF2B5EF4-FFF2-40B4-BE49-F238E27FC236}">
                <a16:creationId xmlns:a16="http://schemas.microsoft.com/office/drawing/2014/main" id="{B2582124-1732-4A48-BD88-B7B3EB9A021D}"/>
              </a:ext>
            </a:extLst>
          </p:cNvPr>
          <p:cNvPicPr>
            <a:picLocks noChangeAspect="1"/>
          </p:cNvPicPr>
          <p:nvPr/>
        </p:nvPicPr>
        <p:blipFill>
          <a:blip r:embed="rId5"/>
          <a:stretch>
            <a:fillRect/>
          </a:stretch>
        </p:blipFill>
        <p:spPr>
          <a:xfrm>
            <a:off x="7213152" y="425053"/>
            <a:ext cx="3121263" cy="3121263"/>
          </a:xfrm>
          <a:prstGeom prst="rect">
            <a:avLst/>
          </a:prstGeom>
        </p:spPr>
      </p:pic>
      <p:pic>
        <p:nvPicPr>
          <p:cNvPr id="7" name="Picture 6" descr="Logo&#10;&#10;Description automatically generated">
            <a:extLst>
              <a:ext uri="{FF2B5EF4-FFF2-40B4-BE49-F238E27FC236}">
                <a16:creationId xmlns:a16="http://schemas.microsoft.com/office/drawing/2014/main" id="{BFCFAAE6-71A2-4F8E-8228-21327E9CC5FB}"/>
              </a:ext>
            </a:extLst>
          </p:cNvPr>
          <p:cNvPicPr>
            <a:picLocks noChangeAspect="1"/>
          </p:cNvPicPr>
          <p:nvPr/>
        </p:nvPicPr>
        <p:blipFill>
          <a:blip r:embed="rId6"/>
          <a:stretch>
            <a:fillRect/>
          </a:stretch>
        </p:blipFill>
        <p:spPr>
          <a:xfrm>
            <a:off x="7257652" y="3543323"/>
            <a:ext cx="3042216" cy="3042216"/>
          </a:xfrm>
          <a:prstGeom prst="rect">
            <a:avLst/>
          </a:prstGeom>
        </p:spPr>
      </p:pic>
      <p:sp>
        <p:nvSpPr>
          <p:cNvPr id="15" name="TextBox 14">
            <a:extLst>
              <a:ext uri="{FF2B5EF4-FFF2-40B4-BE49-F238E27FC236}">
                <a16:creationId xmlns:a16="http://schemas.microsoft.com/office/drawing/2014/main" id="{587BE6C6-B702-4322-951C-8531CF042AEB}"/>
              </a:ext>
            </a:extLst>
          </p:cNvPr>
          <p:cNvSpPr txBox="1"/>
          <p:nvPr/>
        </p:nvSpPr>
        <p:spPr>
          <a:xfrm>
            <a:off x="948846" y="2590072"/>
            <a:ext cx="7259854" cy="584775"/>
          </a:xfrm>
          <a:prstGeom prst="rect">
            <a:avLst/>
          </a:prstGeom>
          <a:noFill/>
        </p:spPr>
        <p:txBody>
          <a:bodyPr wrap="square" rtlCol="0">
            <a:spAutoFit/>
          </a:bodyPr>
          <a:lstStyle/>
          <a:p>
            <a:r>
              <a:rPr lang="fr-FR" sz="3200" b="1">
                <a:solidFill>
                  <a:srgbClr val="616262"/>
                </a:solidFill>
                <a:latin typeface="Arial" panose="020B0604020202020204" pitchFamily="34" charset="0"/>
                <a:ea typeface="Arial" charset="0"/>
                <a:cs typeface="Arial" panose="020B0604020202020204" pitchFamily="34" charset="0"/>
              </a:rPr>
              <a:t>2009</a:t>
            </a:r>
          </a:p>
        </p:txBody>
      </p:sp>
      <p:sp>
        <p:nvSpPr>
          <p:cNvPr id="16" name="TextBox 15">
            <a:extLst>
              <a:ext uri="{FF2B5EF4-FFF2-40B4-BE49-F238E27FC236}">
                <a16:creationId xmlns:a16="http://schemas.microsoft.com/office/drawing/2014/main" id="{A0813B15-35D2-4FCD-9094-B00260345F67}"/>
              </a:ext>
            </a:extLst>
          </p:cNvPr>
          <p:cNvSpPr txBox="1"/>
          <p:nvPr/>
        </p:nvSpPr>
        <p:spPr>
          <a:xfrm>
            <a:off x="971096" y="3131682"/>
            <a:ext cx="7259854" cy="707886"/>
          </a:xfrm>
          <a:prstGeom prst="rect">
            <a:avLst/>
          </a:prstGeom>
          <a:noFill/>
        </p:spPr>
        <p:txBody>
          <a:bodyPr wrap="square" lIns="91440" tIns="45720" rIns="91440" bIns="45720" rtlCol="0" anchor="t">
            <a:spAutoFit/>
          </a:bodyPr>
          <a:lstStyle/>
          <a:p>
            <a:r>
              <a:rPr lang="fr-FR" sz="2000">
                <a:solidFill>
                  <a:srgbClr val="55565A"/>
                </a:solidFill>
                <a:latin typeface="Arial" panose="020B0604020202020204" pitchFamily="34" charset="0"/>
                <a:cs typeface="Arial" panose="020B0604020202020204" pitchFamily="34" charset="0"/>
              </a:rPr>
              <a:t>Création du comité consultatif du programme Leo clubs</a:t>
            </a:r>
          </a:p>
          <a:p>
            <a:r>
              <a:rPr lang="fr-FR" sz="2000">
                <a:solidFill>
                  <a:srgbClr val="55565A"/>
                </a:solidFill>
                <a:latin typeface="Arial"/>
                <a:cs typeface="Arial"/>
              </a:rPr>
              <a:t>Instauration de limites d'âge pour les clubs Alpha et Omega</a:t>
            </a:r>
          </a:p>
        </p:txBody>
      </p:sp>
    </p:spTree>
    <p:extLst>
      <p:ext uri="{BB962C8B-B14F-4D97-AF65-F5344CB8AC3E}">
        <p14:creationId xmlns:p14="http://schemas.microsoft.com/office/powerpoint/2010/main" val="4105008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50</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624776"/>
            <a:ext cx="9329645" cy="875296"/>
          </a:xfrm>
          <a:prstGeom prst="rect">
            <a:avLst/>
          </a:prstGeom>
          <a:noFill/>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600" b="1">
                <a:solidFill>
                  <a:srgbClr val="616262"/>
                </a:solidFill>
              </a:rPr>
              <a:t>Bulletin Leo en ligne</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283321"/>
            <a:ext cx="1558206" cy="1558206"/>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43B7FBBD-98E0-43DA-8C9A-DC4F3D74CB24}"/>
              </a:ext>
            </a:extLst>
          </p:cNvPr>
          <p:cNvPicPr>
            <a:picLocks noChangeAspect="1"/>
          </p:cNvPicPr>
          <p:nvPr/>
        </p:nvPicPr>
        <p:blipFill>
          <a:blip r:embed="rId5"/>
          <a:stretch>
            <a:fillRect/>
          </a:stretch>
        </p:blipFill>
        <p:spPr>
          <a:xfrm>
            <a:off x="5191797" y="1225119"/>
            <a:ext cx="6085803" cy="4890377"/>
          </a:xfrm>
          <a:prstGeom prst="rect">
            <a:avLst/>
          </a:prstGeom>
          <a:ln>
            <a:solidFill>
              <a:srgbClr val="616262"/>
            </a:solidFill>
          </a:ln>
        </p:spPr>
      </p:pic>
      <p:sp>
        <p:nvSpPr>
          <p:cNvPr id="9" name="TextBox 8">
            <a:extLst>
              <a:ext uri="{FF2B5EF4-FFF2-40B4-BE49-F238E27FC236}">
                <a16:creationId xmlns:a16="http://schemas.microsoft.com/office/drawing/2014/main" id="{B99B9A13-D21D-4A69-8AC9-329C2ECB62B2}"/>
              </a:ext>
            </a:extLst>
          </p:cNvPr>
          <p:cNvSpPr txBox="1"/>
          <p:nvPr/>
        </p:nvSpPr>
        <p:spPr>
          <a:xfrm>
            <a:off x="1099810" y="1927253"/>
            <a:ext cx="3845052" cy="4647426"/>
          </a:xfrm>
          <a:prstGeom prst="rect">
            <a:avLst/>
          </a:prstGeom>
          <a:noFill/>
        </p:spPr>
        <p:txBody>
          <a:bodyPr wrap="square">
            <a:spAutoFit/>
          </a:bodyPr>
          <a:lstStyle/>
          <a:p>
            <a:r>
              <a:rPr lang="fr-FR" sz="2400">
                <a:solidFill>
                  <a:srgbClr val="616262"/>
                </a:solidFill>
                <a:latin typeface="Arial" panose="020B0604020202020204" pitchFamily="34" charset="0"/>
                <a:cs typeface="Arial" panose="020B0604020202020204" pitchFamily="34" charset="0"/>
              </a:rPr>
              <a:t>Bulletin d’information trimestriel envoyé par </a:t>
            </a:r>
            <a:r>
              <a:rPr lang="fr-FR" sz="2800" b="1">
                <a:solidFill>
                  <a:srgbClr val="407CCA"/>
                </a:solidFill>
                <a:hlinkClick r:id="rId6">
                  <a:extLst>
                    <a:ext uri="{A12FA001-AC4F-418D-AE19-62706E023703}">
                      <ahyp:hlinkClr xmlns:ahyp="http://schemas.microsoft.com/office/drawing/2018/hyperlinkcolor" val="tx"/>
                    </a:ext>
                  </a:extLst>
                </a:hlinkClick>
              </a:rPr>
              <a:t>leo@lionsclubs.org</a:t>
            </a:r>
            <a:r>
              <a:rPr lang="fr-FR" sz="2400">
                <a:solidFill>
                  <a:srgbClr val="616262"/>
                </a:solidFill>
                <a:latin typeface="Arial" panose="020B0604020202020204" pitchFamily="34" charset="0"/>
                <a:cs typeface="Arial" panose="020B0604020202020204" pitchFamily="34" charset="0"/>
              </a:rPr>
              <a:t> sur le programme Leo clubs. </a:t>
            </a:r>
          </a:p>
          <a:p>
            <a:endParaRPr lang="en-US" sz="2400" b="1" kern="0" dirty="0">
              <a:solidFill>
                <a:srgbClr val="616262"/>
              </a:solidFill>
              <a:latin typeface="Arial" panose="020B0604020202020204" pitchFamily="34" charset="0"/>
              <a:cs typeface="Arial" panose="020B0604020202020204" pitchFamily="34" charset="0"/>
            </a:endParaRPr>
          </a:p>
          <a:p>
            <a:r>
              <a:rPr lang="fr-FR" sz="2400" b="1">
                <a:solidFill>
                  <a:srgbClr val="616262"/>
                </a:solidFill>
                <a:latin typeface="Arial" panose="020B0604020202020204" pitchFamily="34" charset="0"/>
                <a:cs typeface="Arial" panose="020B0604020202020204" pitchFamily="34" charset="0"/>
              </a:rPr>
              <a:t>Reçu par chaque Leo club et conseiller Leo dont l'adresse e-mail est enregistrée dans MyLCI.</a:t>
            </a:r>
          </a:p>
          <a:p>
            <a:endParaRPr lang="en-US" sz="2800" b="1" kern="0" dirty="0">
              <a:solidFill>
                <a:schemeClr val="accent6"/>
              </a:solidFill>
            </a:endParaRPr>
          </a:p>
        </p:txBody>
      </p:sp>
      <p:pic>
        <p:nvPicPr>
          <p:cNvPr id="8" name="Picture 7">
            <a:extLst>
              <a:ext uri="{FF2B5EF4-FFF2-40B4-BE49-F238E27FC236}">
                <a16:creationId xmlns:a16="http://schemas.microsoft.com/office/drawing/2014/main" id="{15E710AF-FF78-CC45-823E-03CE85DB9C02}"/>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1403249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51</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402005"/>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600" b="1">
                <a:solidFill>
                  <a:srgbClr val="616262"/>
                </a:solidFill>
                <a:hlinkClick r:id="rId4">
                  <a:extLst>
                    <a:ext uri="{A12FA001-AC4F-418D-AE19-62706E023703}">
                      <ahyp:hlinkClr xmlns:ahyp="http://schemas.microsoft.com/office/drawing/2018/hyperlinkcolor" val="tx"/>
                    </a:ext>
                  </a:extLst>
                </a:hlinkClick>
              </a:rPr>
              <a:t>Page Leo sur Facebook</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28741" y="130921"/>
            <a:ext cx="1558206" cy="155820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9B8D7825-6FE0-40BD-9290-97E3B484EED8}"/>
              </a:ext>
            </a:extLst>
          </p:cNvPr>
          <p:cNvPicPr>
            <a:picLocks noChangeAspect="1"/>
          </p:cNvPicPr>
          <p:nvPr/>
        </p:nvPicPr>
        <p:blipFill>
          <a:blip r:embed="rId6"/>
          <a:stretch>
            <a:fillRect/>
          </a:stretch>
        </p:blipFill>
        <p:spPr>
          <a:xfrm>
            <a:off x="2177033" y="1222032"/>
            <a:ext cx="7281682" cy="5178694"/>
          </a:xfrm>
          <a:prstGeom prst="rect">
            <a:avLst/>
          </a:prstGeom>
          <a:ln>
            <a:solidFill>
              <a:srgbClr val="616262"/>
            </a:solidFill>
          </a:ln>
        </p:spPr>
      </p:pic>
      <p:pic>
        <p:nvPicPr>
          <p:cNvPr id="7" name="Picture 6">
            <a:extLst>
              <a:ext uri="{FF2B5EF4-FFF2-40B4-BE49-F238E27FC236}">
                <a16:creationId xmlns:a16="http://schemas.microsoft.com/office/drawing/2014/main" id="{5574C3E5-C978-394F-AE1D-979295F2D51B}"/>
              </a:ext>
            </a:extLst>
          </p:cNvPr>
          <p:cNvPicPr>
            <a:picLocks noChangeAspect="1"/>
          </p:cNvPicPr>
          <p:nvPr/>
        </p:nvPicPr>
        <p:blipFill rotWithShape="1">
          <a:blip r:embed="rId3"/>
          <a:srcRect l="15744" b="4901"/>
          <a:stretch/>
        </p:blipFill>
        <p:spPr>
          <a:xfrm>
            <a:off x="0" y="5178695"/>
            <a:ext cx="991893" cy="1679305"/>
          </a:xfrm>
          <a:prstGeom prst="rect">
            <a:avLst/>
          </a:prstGeom>
        </p:spPr>
      </p:pic>
    </p:spTree>
    <p:extLst>
      <p:ext uri="{BB962C8B-B14F-4D97-AF65-F5344CB8AC3E}">
        <p14:creationId xmlns:p14="http://schemas.microsoft.com/office/powerpoint/2010/main" val="381672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52</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600" b="1">
                <a:solidFill>
                  <a:srgbClr val="616262"/>
                </a:solidFill>
              </a:rPr>
              <a:t>Comité consultatif Leo</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384921"/>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7402759" y="2122467"/>
            <a:ext cx="3462068" cy="3847207"/>
          </a:xfrm>
          <a:prstGeom prst="rect">
            <a:avLst/>
          </a:prstGeom>
          <a:noFill/>
        </p:spPr>
        <p:txBody>
          <a:bodyPr wrap="square">
            <a:spAutoFit/>
          </a:bodyPr>
          <a:lstStyle/>
          <a:p>
            <a:r>
              <a:rPr lang="fr-FR" sz="2400">
                <a:latin typeface="Arial" panose="020B0604020202020204" pitchFamily="34" charset="0"/>
                <a:cs typeface="Arial" panose="020B0604020202020204" pitchFamily="34" charset="0"/>
              </a:rPr>
              <a:t>Le </a:t>
            </a:r>
            <a:r>
              <a:rPr lang="fr-FR" sz="240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comité consultatif du programme Leo clubs</a:t>
            </a:r>
            <a:r>
              <a:rPr lang="fr-FR" sz="2400">
                <a:latin typeface="Arial" panose="020B0604020202020204" pitchFamily="34" charset="0"/>
                <a:cs typeface="Arial" panose="020B0604020202020204" pitchFamily="34" charset="0"/>
              </a:rPr>
              <a:t> est composé de deux Leos et de deux Lions de chaque région constitutionnelle.</a:t>
            </a:r>
            <a:r>
              <a:rPr lang="fr-FR" sz="2400">
                <a:solidFill>
                  <a:srgbClr val="616262"/>
                </a:solidFill>
                <a:latin typeface="Arial" panose="020B0604020202020204" pitchFamily="34" charset="0"/>
                <a:cs typeface="Arial" panose="020B0604020202020204" pitchFamily="34" charset="0"/>
              </a:rPr>
              <a:t> </a:t>
            </a:r>
          </a:p>
          <a:p>
            <a:endParaRPr lang="en-US" sz="2400" b="1" kern="0" dirty="0">
              <a:solidFill>
                <a:srgbClr val="616262"/>
              </a:solidFill>
              <a:latin typeface="Arial" panose="020B0604020202020204" pitchFamily="34" charset="0"/>
              <a:cs typeface="Arial" panose="020B0604020202020204" pitchFamily="34" charset="0"/>
            </a:endParaRPr>
          </a:p>
          <a:p>
            <a:r>
              <a:rPr lang="fr-FR" sz="2400" b="1">
                <a:solidFill>
                  <a:srgbClr val="616262"/>
                </a:solidFill>
                <a:latin typeface="Arial" panose="020B0604020202020204" pitchFamily="34" charset="0"/>
                <a:cs typeface="Arial" panose="020B0604020202020204" pitchFamily="34" charset="0"/>
              </a:rPr>
              <a:t>Date limite de candidature : 15 août.</a:t>
            </a:r>
          </a:p>
          <a:p>
            <a:endParaRPr lang="en-US" sz="2800" b="1" kern="0" dirty="0">
              <a:solidFill>
                <a:schemeClr val="accent6"/>
              </a:solidFill>
            </a:endParaRPr>
          </a:p>
        </p:txBody>
      </p:sp>
      <p:pic>
        <p:nvPicPr>
          <p:cNvPr id="3" name="Picture 2" descr="A collage of people&#10;&#10;Description automatically generated with medium confidence">
            <a:extLst>
              <a:ext uri="{FF2B5EF4-FFF2-40B4-BE49-F238E27FC236}">
                <a16:creationId xmlns:a16="http://schemas.microsoft.com/office/drawing/2014/main" id="{10103547-BECD-412C-BE2C-1DE5BD19556D}"/>
              </a:ext>
            </a:extLst>
          </p:cNvPr>
          <p:cNvPicPr>
            <a:picLocks noChangeAspect="1"/>
          </p:cNvPicPr>
          <p:nvPr/>
        </p:nvPicPr>
        <p:blipFill>
          <a:blip r:embed="rId6"/>
          <a:stretch>
            <a:fillRect/>
          </a:stretch>
        </p:blipFill>
        <p:spPr>
          <a:xfrm>
            <a:off x="914821" y="2278272"/>
            <a:ext cx="6275199" cy="3535598"/>
          </a:xfrm>
          <a:prstGeom prst="rect">
            <a:avLst/>
          </a:prstGeom>
        </p:spPr>
      </p:pic>
      <p:pic>
        <p:nvPicPr>
          <p:cNvPr id="8" name="Picture 7">
            <a:extLst>
              <a:ext uri="{FF2B5EF4-FFF2-40B4-BE49-F238E27FC236}">
                <a16:creationId xmlns:a16="http://schemas.microsoft.com/office/drawing/2014/main" id="{09062A73-AE2F-E242-B59B-844F3FFE7AA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3060909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53</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1715733" y="462062"/>
            <a:ext cx="10668424"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1" dirty="0">
                <a:solidFill>
                  <a:srgbClr val="616262"/>
                </a:solidFill>
              </a:rPr>
              <a:t>Agents de liaison Leo ou Leo-Lion auprès du cabinet/du conseil </a:t>
            </a:r>
            <a:br>
              <a:rPr lang="fr-FR" sz="2400" b="1" dirty="0">
                <a:solidFill>
                  <a:srgbClr val="616262"/>
                </a:solidFill>
              </a:rPr>
            </a:br>
            <a:r>
              <a:rPr lang="fr-FR" sz="2400" b="1" dirty="0">
                <a:solidFill>
                  <a:srgbClr val="616262"/>
                </a:solidFill>
              </a:rPr>
              <a:t>Agents de liaison Leo-Lion auprès du conseil d'administration</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181715" y="457274"/>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1715733" y="1339695"/>
            <a:ext cx="9821424" cy="5262979"/>
          </a:xfrm>
          <a:prstGeom prst="rect">
            <a:avLst/>
          </a:prstGeom>
          <a:noFill/>
        </p:spPr>
        <p:txBody>
          <a:bodyPr wrap="square">
            <a:spAutoFit/>
          </a:bodyPr>
          <a:lstStyle/>
          <a:p>
            <a:r>
              <a:rPr lang="fr-FR" sz="2400" dirty="0">
                <a:solidFill>
                  <a:srgbClr val="616262"/>
                </a:solidFill>
                <a:latin typeface="Arial" panose="020B0604020202020204" pitchFamily="34" charset="0"/>
                <a:cs typeface="Arial" panose="020B0604020202020204" pitchFamily="34" charset="0"/>
              </a:rPr>
              <a:t>Un gouverneur de district/président de conseil peut nommer un Leo ou un Leo-Lion pour un mandat d'un an dans le district/district multiple Lions en tant qu’</a:t>
            </a:r>
            <a:r>
              <a:rPr lang="fr-FR" sz="2400" b="1" dirty="0">
                <a:solidFill>
                  <a:srgbClr val="00AC69"/>
                </a:solidFill>
                <a:latin typeface="Arial" panose="020B0604020202020204" pitchFamily="34" charset="0"/>
                <a:cs typeface="Arial" panose="020B0604020202020204" pitchFamily="34" charset="0"/>
              </a:rPr>
              <a:t>agent de liaison de district</a:t>
            </a:r>
            <a:r>
              <a:rPr lang="fr-FR" sz="2400" dirty="0">
                <a:solidFill>
                  <a:srgbClr val="616262"/>
                </a:solidFill>
                <a:latin typeface="Arial" panose="020B0604020202020204" pitchFamily="34" charset="0"/>
                <a:cs typeface="Arial" panose="020B0604020202020204" pitchFamily="34" charset="0"/>
              </a:rPr>
              <a:t>. Cet agent représente les intérêts et les perspectives des </a:t>
            </a:r>
            <a:r>
              <a:rPr lang="fr-FR" sz="2400" dirty="0" err="1">
                <a:solidFill>
                  <a:srgbClr val="616262"/>
                </a:solidFill>
                <a:latin typeface="Arial" panose="020B0604020202020204" pitchFamily="34" charset="0"/>
                <a:cs typeface="Arial" panose="020B0604020202020204" pitchFamily="34" charset="0"/>
              </a:rPr>
              <a:t>Leos</a:t>
            </a:r>
            <a:r>
              <a:rPr lang="fr-FR" sz="2400" dirty="0">
                <a:solidFill>
                  <a:srgbClr val="616262"/>
                </a:solidFill>
                <a:latin typeface="Arial" panose="020B0604020202020204" pitchFamily="34" charset="0"/>
                <a:cs typeface="Arial" panose="020B0604020202020204" pitchFamily="34" charset="0"/>
              </a:rPr>
              <a:t> et des Leo-Lions, et facilite la communication et les liens. </a:t>
            </a:r>
          </a:p>
          <a:p>
            <a:endParaRPr lang="en-US" sz="2400" dirty="0">
              <a:solidFill>
                <a:srgbClr val="616262"/>
              </a:solidFill>
              <a:latin typeface="Arial" panose="020B0604020202020204" pitchFamily="34" charset="0"/>
              <a:cs typeface="Arial" panose="020B0604020202020204" pitchFamily="34" charset="0"/>
            </a:endParaRPr>
          </a:p>
          <a:p>
            <a:r>
              <a:rPr lang="fr-FR" sz="2400" dirty="0">
                <a:solidFill>
                  <a:srgbClr val="616262"/>
                </a:solidFill>
                <a:latin typeface="Arial" panose="020B0604020202020204" pitchFamily="34" charset="0"/>
                <a:cs typeface="Arial" panose="020B0604020202020204" pitchFamily="34" charset="0"/>
              </a:rPr>
              <a:t>Le poste d’</a:t>
            </a:r>
            <a:r>
              <a:rPr lang="fr-FR" sz="2400" b="1" dirty="0">
                <a:solidFill>
                  <a:srgbClr val="00AC69"/>
                </a:solidFill>
                <a:latin typeface="Arial" panose="020B0604020202020204" pitchFamily="34" charset="0"/>
                <a:cs typeface="Arial" panose="020B0604020202020204" pitchFamily="34" charset="0"/>
              </a:rPr>
              <a:t>agent de liaison Leo-Lion auprès du conseil d'administration </a:t>
            </a:r>
            <a:r>
              <a:rPr lang="fr-FR" sz="2400" dirty="0">
                <a:latin typeface="Arial" panose="020B0604020202020204" pitchFamily="34" charset="0"/>
                <a:cs typeface="Arial" panose="020B0604020202020204" pitchFamily="34" charset="0"/>
              </a:rPr>
              <a:t>offre une occasion unique de siéger au conseil d'administration du Lions Clubs International.</a:t>
            </a:r>
            <a:r>
              <a:rPr lang="fr-FR" sz="2400" dirty="0">
                <a:solidFill>
                  <a:srgbClr val="616262"/>
                </a:solidFill>
                <a:latin typeface="Arial" panose="020B0604020202020204" pitchFamily="34" charset="0"/>
                <a:cs typeface="Arial" panose="020B0604020202020204" pitchFamily="34" charset="0"/>
              </a:rPr>
              <a:t> Les agents de liaison sont choisis par le président international des Lions pour un mandat d'un an en tant que membre sans droit de vote. </a:t>
            </a:r>
          </a:p>
          <a:p>
            <a:endParaRPr lang="en-US" sz="2400" dirty="0">
              <a:solidFill>
                <a:srgbClr val="616262"/>
              </a:solidFill>
              <a:latin typeface="Arial" panose="020B0604020202020204" pitchFamily="34" charset="0"/>
              <a:cs typeface="Arial" panose="020B0604020202020204" pitchFamily="34" charset="0"/>
            </a:endParaRPr>
          </a:p>
          <a:p>
            <a:r>
              <a:rPr lang="fr-FR" sz="2400" dirty="0">
                <a:solidFill>
                  <a:srgbClr val="616262"/>
                </a:solidFill>
                <a:latin typeface="Arial" panose="020B0604020202020204" pitchFamily="34" charset="0"/>
                <a:cs typeface="Arial" panose="020B0604020202020204" pitchFamily="34" charset="0"/>
              </a:rPr>
              <a:t>Pour en savoir plus sur chaque poste, reportez-vous aux chapitres III et VII du règlement du conseil d'administration Lions. </a:t>
            </a:r>
          </a:p>
        </p:txBody>
      </p:sp>
      <p:pic>
        <p:nvPicPr>
          <p:cNvPr id="7" name="Picture 6">
            <a:extLst>
              <a:ext uri="{FF2B5EF4-FFF2-40B4-BE49-F238E27FC236}">
                <a16:creationId xmlns:a16="http://schemas.microsoft.com/office/drawing/2014/main" id="{AA38447D-DE09-4E46-A704-2C94DCA969D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775328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54</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66627" y="692749"/>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600" b="1">
                <a:solidFill>
                  <a:srgbClr val="616262"/>
                </a:solidFill>
                <a:hlinkClick r:id="rId4">
                  <a:extLst>
                    <a:ext uri="{A12FA001-AC4F-418D-AE19-62706E023703}">
                      <ahyp:hlinkClr xmlns:ahyp="http://schemas.microsoft.com/office/drawing/2018/hyperlinkcolor" val="tx"/>
                    </a:ext>
                  </a:extLst>
                </a:hlinkClick>
              </a:rPr>
              <a:t>Centre de formation Lions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08421" y="351294"/>
            <a:ext cx="1558206" cy="1558206"/>
          </a:xfrm>
          <a:prstGeom prst="rect">
            <a:avLst/>
          </a:prstGeom>
        </p:spPr>
      </p:pic>
      <p:sp>
        <p:nvSpPr>
          <p:cNvPr id="7" name="Content Placeholder 6">
            <a:extLst>
              <a:ext uri="{FF2B5EF4-FFF2-40B4-BE49-F238E27FC236}">
                <a16:creationId xmlns:a16="http://schemas.microsoft.com/office/drawing/2014/main" id="{29090A20-0B87-4554-89A9-D4FD8415EA44}"/>
              </a:ext>
            </a:extLst>
          </p:cNvPr>
          <p:cNvSpPr txBox="1">
            <a:spLocks/>
          </p:cNvSpPr>
          <p:nvPr/>
        </p:nvSpPr>
        <p:spPr bwMode="auto">
          <a:xfrm>
            <a:off x="209064" y="4481108"/>
            <a:ext cx="6865980" cy="934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sz="2400">
                <a:solidFill>
                  <a:srgbClr val="616262"/>
                </a:solidFill>
                <a:latin typeface="Helvetica Neue" charset="0"/>
                <a:ea typeface="Helvetica Neue" charset="0"/>
                <a:cs typeface="Helvetica Neue" charset="0"/>
              </a:rPr>
              <a:t>Compte Lion Account requis</a:t>
            </a:r>
          </a:p>
          <a:p>
            <a:pPr algn="ctr"/>
            <a:r>
              <a:rPr lang="fr-FR" sz="2400">
                <a:solidFill>
                  <a:srgbClr val="616262"/>
                </a:solidFill>
                <a:latin typeface="Helvetica Neue" charset="0"/>
                <a:ea typeface="Helvetica Neue" charset="0"/>
                <a:cs typeface="Helvetica Neue" charset="0"/>
              </a:rPr>
              <a:t>Nouveaux cours</a:t>
            </a:r>
          </a:p>
          <a:p>
            <a:pPr marL="0" indent="0" algn="ctr">
              <a:buNone/>
            </a:pPr>
            <a:endParaRPr lang="en-US" kern="0" dirty="0">
              <a:solidFill>
                <a:schemeClr val="bg1">
                  <a:lumMod val="50000"/>
                </a:schemeClr>
              </a:solidFill>
              <a:latin typeface="Helvetica Neue" charset="0"/>
              <a:ea typeface="Helvetica Neue" charset="0"/>
              <a:cs typeface="Helvetica Neue" charset="0"/>
            </a:endParaRPr>
          </a:p>
        </p:txBody>
      </p:sp>
      <p:pic>
        <p:nvPicPr>
          <p:cNvPr id="9" name="Picture 8" hidden="1">
            <a:extLst>
              <a:ext uri="{FF2B5EF4-FFF2-40B4-BE49-F238E27FC236}">
                <a16:creationId xmlns:a16="http://schemas.microsoft.com/office/drawing/2014/main" id="{A93E8D85-BC1C-4338-B2A2-696CA537AC03}"/>
              </a:ext>
            </a:extLst>
          </p:cNvPr>
          <p:cNvPicPr/>
          <p:nvPr/>
        </p:nvPicPr>
        <p:blipFill>
          <a:blip r:embed="rId6"/>
          <a:stretch>
            <a:fillRect/>
          </a:stretch>
        </p:blipFill>
        <p:spPr>
          <a:xfrm>
            <a:off x="666882" y="1640181"/>
            <a:ext cx="6413029" cy="2409903"/>
          </a:xfrm>
          <a:prstGeom prst="rect">
            <a:avLst/>
          </a:prstGeom>
        </p:spPr>
      </p:pic>
      <p:pic>
        <p:nvPicPr>
          <p:cNvPr id="10" name="Picture 9">
            <a:extLst>
              <a:ext uri="{FF2B5EF4-FFF2-40B4-BE49-F238E27FC236}">
                <a16:creationId xmlns:a16="http://schemas.microsoft.com/office/drawing/2014/main" id="{46BBBC32-7631-4346-A2E5-A365CC571FB6}"/>
              </a:ext>
            </a:extLst>
          </p:cNvPr>
          <p:cNvPicPr/>
          <p:nvPr/>
        </p:nvPicPr>
        <p:blipFill>
          <a:blip r:embed="rId7">
            <a:extLst>
              <a:ext uri="{28A0092B-C50C-407E-A947-70E740481C1C}">
                <a14:useLocalDpi xmlns:a14="http://schemas.microsoft.com/office/drawing/2010/main" val="0"/>
              </a:ext>
            </a:extLst>
          </a:blip>
          <a:stretch>
            <a:fillRect/>
          </a:stretch>
        </p:blipFill>
        <p:spPr>
          <a:xfrm>
            <a:off x="7075044" y="1909500"/>
            <a:ext cx="4009155" cy="4320007"/>
          </a:xfrm>
          <a:prstGeom prst="rect">
            <a:avLst/>
          </a:prstGeom>
          <a:ln>
            <a:solidFill>
              <a:srgbClr val="4472C4">
                <a:lumMod val="50000"/>
              </a:srgbClr>
            </a:solidFill>
          </a:ln>
        </p:spPr>
      </p:pic>
      <p:pic>
        <p:nvPicPr>
          <p:cNvPr id="2" name="Picture 1">
            <a:extLst>
              <a:ext uri="{FF2B5EF4-FFF2-40B4-BE49-F238E27FC236}">
                <a16:creationId xmlns:a16="http://schemas.microsoft.com/office/drawing/2014/main" id="{9C92DBA5-32B0-45A3-9077-F9290167C9C3}"/>
              </a:ext>
            </a:extLst>
          </p:cNvPr>
          <p:cNvPicPr>
            <a:picLocks noChangeAspect="1"/>
          </p:cNvPicPr>
          <p:nvPr/>
        </p:nvPicPr>
        <p:blipFill>
          <a:blip r:embed="rId8"/>
          <a:stretch>
            <a:fillRect/>
          </a:stretch>
        </p:blipFill>
        <p:spPr>
          <a:xfrm>
            <a:off x="611780" y="1909500"/>
            <a:ext cx="6260553" cy="2042869"/>
          </a:xfrm>
          <a:prstGeom prst="rect">
            <a:avLst/>
          </a:prstGeom>
        </p:spPr>
      </p:pic>
      <p:pic>
        <p:nvPicPr>
          <p:cNvPr id="11" name="Picture 10">
            <a:extLst>
              <a:ext uri="{FF2B5EF4-FFF2-40B4-BE49-F238E27FC236}">
                <a16:creationId xmlns:a16="http://schemas.microsoft.com/office/drawing/2014/main" id="{54E770BB-6D02-0345-9E8D-9797C23323B7}"/>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2763653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55</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873759" y="1807425"/>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fr-FR" sz="2400" b="1">
                <a:solidFill>
                  <a:srgbClr val="616262"/>
                </a:solidFill>
                <a:latin typeface="Helvetica Neue" charset="0"/>
                <a:ea typeface="Helvetica Neue" charset="0"/>
                <a:cs typeface="Helvetica Neue" charset="0"/>
              </a:rPr>
              <a:t>Aide financière à tout district multiple, simple, ou sous-district souhaitant organiser une formation de responsables Leo.</a:t>
            </a:r>
          </a:p>
          <a:p>
            <a:pPr marL="285750" indent="-285750">
              <a:buFont typeface="Arial" panose="020B0604020202020204" pitchFamily="34" charset="0"/>
              <a:buChar char="•"/>
            </a:pPr>
            <a:r>
              <a:rPr lang="fr-FR" sz="2400">
                <a:solidFill>
                  <a:srgbClr val="616262"/>
                </a:solidFill>
                <a:ea typeface="Helvetica Neue" charset="0"/>
              </a:rPr>
              <a:t>Subventions de 2000 USD par remboursement</a:t>
            </a:r>
          </a:p>
          <a:p>
            <a:pPr marL="285750" indent="-285750">
              <a:buFont typeface="Arial" panose="020B0604020202020204" pitchFamily="34" charset="0"/>
              <a:buChar char="•"/>
            </a:pPr>
            <a:r>
              <a:rPr lang="fr-FR" sz="2400">
                <a:solidFill>
                  <a:srgbClr val="616262"/>
                </a:solidFill>
                <a:ea typeface="Helvetica Neue" charset="0"/>
              </a:rPr>
              <a:t>Maximum de trois subventions par région constitutionnelle</a:t>
            </a:r>
          </a:p>
          <a:p>
            <a:pPr marL="285750" indent="-285750">
              <a:buFont typeface="Arial" panose="020B0604020202020204" pitchFamily="34" charset="0"/>
              <a:buChar char="•"/>
            </a:pPr>
            <a:r>
              <a:rPr lang="fr-FR" sz="2400">
                <a:solidFill>
                  <a:srgbClr val="616262"/>
                </a:solidFill>
              </a:rPr>
              <a:t>Séances présentées ou co-présentées par des Leos</a:t>
            </a:r>
          </a:p>
          <a:p>
            <a:pPr marL="285750" indent="-285750">
              <a:buFont typeface="Arial" panose="020B0604020202020204" pitchFamily="34" charset="0"/>
              <a:buChar char="•"/>
            </a:pPr>
            <a:r>
              <a:rPr lang="fr-FR" sz="2400">
                <a:solidFill>
                  <a:srgbClr val="616262"/>
                </a:solidFill>
              </a:rPr>
              <a:t>Des Leos siègent au comité d’organisation</a:t>
            </a:r>
          </a:p>
          <a:p>
            <a:pPr marL="285750" indent="-285750">
              <a:buFont typeface="Arial" panose="020B0604020202020204" pitchFamily="34" charset="0"/>
              <a:buChar char="•"/>
            </a:pPr>
            <a:r>
              <a:rPr lang="fr-FR" sz="2400">
                <a:solidFill>
                  <a:srgbClr val="616262"/>
                </a:solidFill>
              </a:rPr>
              <a:t>Événement autonome</a:t>
            </a:r>
          </a:p>
          <a:p>
            <a:pPr marL="285750" indent="-285750">
              <a:buFont typeface="Arial" panose="020B0604020202020204" pitchFamily="34" charset="0"/>
              <a:buChar char="•"/>
            </a:pPr>
            <a:r>
              <a:rPr lang="fr-FR" sz="2400">
                <a:solidFill>
                  <a:srgbClr val="616262"/>
                </a:solidFill>
              </a:rPr>
              <a:t>Organisateurs leos et Lions</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873759" y="1080010"/>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Subventions Formation des responsables Leo</a:t>
            </a:r>
          </a:p>
        </p:txBody>
      </p:sp>
      <p:sp>
        <p:nvSpPr>
          <p:cNvPr id="15" name="TextBox 14">
            <a:extLst>
              <a:ext uri="{FF2B5EF4-FFF2-40B4-BE49-F238E27FC236}">
                <a16:creationId xmlns:a16="http://schemas.microsoft.com/office/drawing/2014/main" id="{995814D3-3525-4442-8443-A559DDCA31AE}"/>
              </a:ext>
            </a:extLst>
          </p:cNvPr>
          <p:cNvSpPr txBox="1"/>
          <p:nvPr/>
        </p:nvSpPr>
        <p:spPr>
          <a:xfrm>
            <a:off x="8177119" y="4600518"/>
            <a:ext cx="3638992" cy="1569660"/>
          </a:xfrm>
          <a:prstGeom prst="rect">
            <a:avLst/>
          </a:prstGeom>
          <a:solidFill>
            <a:schemeClr val="bg1"/>
          </a:solidFill>
          <a:ln w="57150">
            <a:solidFill>
              <a:srgbClr val="FFC000"/>
            </a:solidFill>
          </a:ln>
        </p:spPr>
        <p:txBody>
          <a:bodyPr wrap="square" rtlCol="0">
            <a:spAutoFit/>
          </a:bodyPr>
          <a:lstStyle/>
          <a:p>
            <a:pPr algn="ctr"/>
            <a:r>
              <a:rPr lang="fr-FR" sz="2400" b="1" dirty="0">
                <a:solidFill>
                  <a:srgbClr val="00AC69"/>
                </a:solidFill>
                <a:latin typeface="Helvetica Neue" charset="0"/>
                <a:ea typeface="Helvetica Neue" charset="0"/>
                <a:cs typeface="Helvetica Neue" charset="0"/>
              </a:rPr>
              <a:t>Allouées entre </a:t>
            </a:r>
            <a:br>
              <a:rPr lang="fr-FR" sz="2400" b="1" dirty="0">
                <a:solidFill>
                  <a:srgbClr val="00AC69"/>
                </a:solidFill>
                <a:latin typeface="Helvetica Neue" charset="0"/>
                <a:ea typeface="Helvetica Neue" charset="0"/>
                <a:cs typeface="Helvetica Neue" charset="0"/>
              </a:rPr>
            </a:br>
            <a:r>
              <a:rPr lang="fr-FR" sz="2400" b="1" dirty="0">
                <a:solidFill>
                  <a:srgbClr val="00AC69"/>
                </a:solidFill>
                <a:latin typeface="Helvetica Neue" charset="0"/>
                <a:ea typeface="Helvetica Neue" charset="0"/>
                <a:cs typeface="Helvetica Neue" charset="0"/>
              </a:rPr>
              <a:t>le 1</a:t>
            </a:r>
            <a:r>
              <a:rPr lang="fr-FR" sz="2400" b="1" baseline="30000" dirty="0">
                <a:solidFill>
                  <a:srgbClr val="00AC69"/>
                </a:solidFill>
                <a:latin typeface="Helvetica Neue" charset="0"/>
                <a:ea typeface="Helvetica Neue" charset="0"/>
                <a:cs typeface="Helvetica Neue" charset="0"/>
              </a:rPr>
              <a:t>er</a:t>
            </a:r>
            <a:r>
              <a:rPr lang="fr-FR" sz="2400" b="1" dirty="0">
                <a:solidFill>
                  <a:srgbClr val="00AC69"/>
                </a:solidFill>
                <a:latin typeface="Helvetica Neue" charset="0"/>
                <a:ea typeface="Helvetica Neue" charset="0"/>
                <a:cs typeface="Helvetica Neue" charset="0"/>
              </a:rPr>
              <a:t> juillet</a:t>
            </a:r>
            <a:r>
              <a:rPr lang="fr-FR" sz="2400" b="1" baseline="30000" dirty="0">
                <a:solidFill>
                  <a:srgbClr val="00AC69"/>
                </a:solidFill>
                <a:latin typeface="Helvetica Neue" charset="0"/>
                <a:ea typeface="Helvetica Neue" charset="0"/>
                <a:cs typeface="Helvetica Neue" charset="0"/>
              </a:rPr>
              <a:t> </a:t>
            </a:r>
            <a:r>
              <a:rPr lang="fr-FR" sz="2400" b="1" dirty="0">
                <a:solidFill>
                  <a:srgbClr val="00AC69"/>
                </a:solidFill>
                <a:latin typeface="Helvetica Neue" charset="0"/>
                <a:ea typeface="Helvetica Neue" charset="0"/>
                <a:cs typeface="Helvetica Neue" charset="0"/>
              </a:rPr>
              <a:t>et le 1</a:t>
            </a:r>
            <a:r>
              <a:rPr lang="fr-FR" sz="2400" b="1" baseline="30000" dirty="0">
                <a:solidFill>
                  <a:srgbClr val="00AC69"/>
                </a:solidFill>
                <a:latin typeface="Helvetica Neue" charset="0"/>
                <a:ea typeface="Helvetica Neue" charset="0"/>
                <a:cs typeface="Helvetica Neue" charset="0"/>
              </a:rPr>
              <a:t>er</a:t>
            </a:r>
            <a:r>
              <a:rPr lang="fr-FR" sz="2400" b="1" dirty="0">
                <a:solidFill>
                  <a:srgbClr val="00AC69"/>
                </a:solidFill>
                <a:latin typeface="Helvetica Neue" charset="0"/>
                <a:ea typeface="Helvetica Neue" charset="0"/>
                <a:cs typeface="Helvetica Neue" charset="0"/>
              </a:rPr>
              <a:t> mai </a:t>
            </a:r>
          </a:p>
          <a:p>
            <a:pPr algn="ctr"/>
            <a:r>
              <a:rPr lang="fr-FR" sz="2400" b="1" dirty="0">
                <a:solidFill>
                  <a:srgbClr val="00AC69"/>
                </a:solidFill>
                <a:latin typeface="Helvetica Neue" charset="0"/>
                <a:ea typeface="Helvetica Neue" charset="0"/>
                <a:cs typeface="Helvetica Neue" charset="0"/>
              </a:rPr>
              <a:t>dans l’ordre des</a:t>
            </a:r>
          </a:p>
          <a:p>
            <a:pPr algn="ctr"/>
            <a:r>
              <a:rPr lang="fr-FR" sz="2400" b="1" dirty="0">
                <a:solidFill>
                  <a:srgbClr val="00AC69"/>
                </a:solidFill>
                <a:latin typeface="Helvetica Neue" charset="0"/>
                <a:ea typeface="Helvetica Neue" charset="0"/>
                <a:cs typeface="Helvetica Neue" charset="0"/>
              </a:rPr>
              <a:t> demandes</a:t>
            </a:r>
          </a:p>
        </p:txBody>
      </p:sp>
    </p:spTree>
    <p:extLst>
      <p:ext uri="{BB962C8B-B14F-4D97-AF65-F5344CB8AC3E}">
        <p14:creationId xmlns:p14="http://schemas.microsoft.com/office/powerpoint/2010/main" val="2170814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17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42524"/>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56</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48982" y="1550246"/>
            <a:ext cx="767962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fr-FR" sz="2400" b="1" dirty="0">
                <a:solidFill>
                  <a:srgbClr val="616262"/>
                </a:solidFill>
                <a:ea typeface="Helvetica Neue" charset="0"/>
              </a:rPr>
              <a:t>Aide financière pour activité de service mise en œuvre par un Leo club dans un district ou district multiple Lions</a:t>
            </a:r>
          </a:p>
          <a:p>
            <a:pPr marL="482600" indent="-342900">
              <a:lnSpc>
                <a:spcPct val="115000"/>
              </a:lnSpc>
              <a:buSzPts val="1400"/>
              <a:buFont typeface="Arial" panose="020B0604020202020204" pitchFamily="34" charset="0"/>
              <a:buChar char="•"/>
            </a:pPr>
            <a:r>
              <a:rPr lang="fr-FR" sz="2400" dirty="0">
                <a:solidFill>
                  <a:srgbClr val="616262"/>
                </a:solidFill>
              </a:rPr>
              <a:t>De 1500 à 5000 USD au district/district multiple</a:t>
            </a:r>
          </a:p>
          <a:p>
            <a:pPr marL="482600" indent="-342900">
              <a:lnSpc>
                <a:spcPct val="115000"/>
              </a:lnSpc>
              <a:buSzPts val="1400"/>
              <a:buFont typeface="Arial" panose="020B0604020202020204" pitchFamily="34" charset="0"/>
              <a:buChar char="•"/>
            </a:pPr>
            <a:r>
              <a:rPr lang="fr-FR" sz="2400" dirty="0">
                <a:solidFill>
                  <a:srgbClr val="616262"/>
                </a:solidFill>
              </a:rPr>
              <a:t>Condition : contrepartie de 25% collectée localement</a:t>
            </a:r>
          </a:p>
          <a:p>
            <a:pPr marL="482600" indent="-342900">
              <a:lnSpc>
                <a:spcPct val="115000"/>
              </a:lnSpc>
              <a:buSzPts val="1400"/>
              <a:buFont typeface="Arial" panose="020B0604020202020204" pitchFamily="34" charset="0"/>
              <a:buChar char="•"/>
            </a:pPr>
            <a:r>
              <a:rPr lang="fr-FR" sz="2400" dirty="0">
                <a:solidFill>
                  <a:srgbClr val="616262"/>
                </a:solidFill>
              </a:rPr>
              <a:t>Autres conditions :</a:t>
            </a:r>
          </a:p>
          <a:p>
            <a:pPr marL="1001699" lvl="1" indent="-342900">
              <a:lnSpc>
                <a:spcPct val="115000"/>
              </a:lnSpc>
              <a:buSzPts val="1400"/>
              <a:buFont typeface="Arial" panose="020B0604020202020204" pitchFamily="34" charset="0"/>
              <a:buChar char="•"/>
            </a:pPr>
            <a:r>
              <a:rPr lang="fr-FR" sz="2400" dirty="0">
                <a:solidFill>
                  <a:srgbClr val="616262"/>
                </a:solidFill>
              </a:rPr>
              <a:t>Activité de terrain</a:t>
            </a:r>
          </a:p>
          <a:p>
            <a:pPr marL="1001699" lvl="1" indent="-342900">
              <a:lnSpc>
                <a:spcPct val="115000"/>
              </a:lnSpc>
              <a:buSzPts val="1400"/>
              <a:buFont typeface="Arial" panose="020B0604020202020204" pitchFamily="34" charset="0"/>
              <a:buChar char="•"/>
            </a:pPr>
            <a:r>
              <a:rPr lang="fr-FR" sz="2400" dirty="0">
                <a:solidFill>
                  <a:srgbClr val="616262"/>
                </a:solidFill>
              </a:rPr>
              <a:t>Travail d’équipe entre </a:t>
            </a:r>
            <a:r>
              <a:rPr lang="fr-FR" sz="2400" dirty="0" err="1">
                <a:solidFill>
                  <a:srgbClr val="616262"/>
                </a:solidFill>
              </a:rPr>
              <a:t>Leos</a:t>
            </a:r>
            <a:r>
              <a:rPr lang="fr-FR" sz="2400" dirty="0">
                <a:solidFill>
                  <a:srgbClr val="616262"/>
                </a:solidFill>
              </a:rPr>
              <a:t> et Lions</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Subvention Service Leo</a:t>
            </a:r>
          </a:p>
        </p:txBody>
      </p:sp>
      <p:sp>
        <p:nvSpPr>
          <p:cNvPr id="11" name="TextBox 10">
            <a:extLst>
              <a:ext uri="{FF2B5EF4-FFF2-40B4-BE49-F238E27FC236}">
                <a16:creationId xmlns:a16="http://schemas.microsoft.com/office/drawing/2014/main" id="{AF8A0016-3380-C74F-A6C8-53798FDD9D4A}"/>
              </a:ext>
            </a:extLst>
          </p:cNvPr>
          <p:cNvSpPr txBox="1"/>
          <p:nvPr/>
        </p:nvSpPr>
        <p:spPr>
          <a:xfrm>
            <a:off x="8177119" y="4247674"/>
            <a:ext cx="3638992" cy="1569660"/>
          </a:xfrm>
          <a:prstGeom prst="rect">
            <a:avLst/>
          </a:prstGeom>
          <a:solidFill>
            <a:schemeClr val="bg1"/>
          </a:solidFill>
          <a:ln w="57150">
            <a:solidFill>
              <a:srgbClr val="FFC000"/>
            </a:solidFill>
          </a:ln>
        </p:spPr>
        <p:txBody>
          <a:bodyPr wrap="square" rtlCol="0">
            <a:spAutoFit/>
          </a:bodyPr>
          <a:lstStyle/>
          <a:p>
            <a:pPr algn="ctr"/>
            <a:r>
              <a:rPr lang="fr-FR" sz="2400" b="1" dirty="0">
                <a:solidFill>
                  <a:srgbClr val="00AC69"/>
                </a:solidFill>
                <a:latin typeface="Helvetica Neue" charset="0"/>
                <a:ea typeface="Helvetica Neue" charset="0"/>
                <a:cs typeface="Helvetica Neue" charset="0"/>
              </a:rPr>
              <a:t>Allouées entre </a:t>
            </a:r>
            <a:br>
              <a:rPr lang="fr-FR" sz="2400" b="1" dirty="0">
                <a:solidFill>
                  <a:srgbClr val="00AC69"/>
                </a:solidFill>
                <a:latin typeface="Helvetica Neue" charset="0"/>
                <a:ea typeface="Helvetica Neue" charset="0"/>
                <a:cs typeface="Helvetica Neue" charset="0"/>
              </a:rPr>
            </a:br>
            <a:r>
              <a:rPr lang="fr-FR" sz="2400" b="1" dirty="0">
                <a:solidFill>
                  <a:srgbClr val="00AC69"/>
                </a:solidFill>
                <a:latin typeface="Helvetica Neue" charset="0"/>
                <a:ea typeface="Helvetica Neue" charset="0"/>
                <a:cs typeface="Helvetica Neue" charset="0"/>
              </a:rPr>
              <a:t>le 1</a:t>
            </a:r>
            <a:r>
              <a:rPr lang="fr-FR" sz="2400" b="1" baseline="30000" dirty="0">
                <a:solidFill>
                  <a:srgbClr val="00AC69"/>
                </a:solidFill>
                <a:latin typeface="Helvetica Neue" charset="0"/>
                <a:ea typeface="Helvetica Neue" charset="0"/>
                <a:cs typeface="Helvetica Neue" charset="0"/>
              </a:rPr>
              <a:t>er</a:t>
            </a:r>
            <a:r>
              <a:rPr lang="fr-FR" sz="2400" b="1" dirty="0">
                <a:solidFill>
                  <a:srgbClr val="00AC69"/>
                </a:solidFill>
                <a:latin typeface="Helvetica Neue" charset="0"/>
                <a:ea typeface="Helvetica Neue" charset="0"/>
                <a:cs typeface="Helvetica Neue" charset="0"/>
              </a:rPr>
              <a:t> juillet</a:t>
            </a:r>
            <a:r>
              <a:rPr lang="fr-FR" sz="2400" b="1" baseline="30000" dirty="0">
                <a:solidFill>
                  <a:srgbClr val="00AC69"/>
                </a:solidFill>
                <a:latin typeface="Helvetica Neue" charset="0"/>
                <a:ea typeface="Helvetica Neue" charset="0"/>
                <a:cs typeface="Helvetica Neue" charset="0"/>
              </a:rPr>
              <a:t> </a:t>
            </a:r>
            <a:r>
              <a:rPr lang="fr-FR" sz="2400" b="1" dirty="0">
                <a:solidFill>
                  <a:srgbClr val="00AC69"/>
                </a:solidFill>
                <a:latin typeface="Helvetica Neue" charset="0"/>
                <a:ea typeface="Helvetica Neue" charset="0"/>
                <a:cs typeface="Helvetica Neue" charset="0"/>
              </a:rPr>
              <a:t>et le 1</a:t>
            </a:r>
            <a:r>
              <a:rPr lang="fr-FR" sz="2400" b="1" baseline="30000" dirty="0">
                <a:solidFill>
                  <a:srgbClr val="00AC69"/>
                </a:solidFill>
                <a:latin typeface="Helvetica Neue" charset="0"/>
                <a:ea typeface="Helvetica Neue" charset="0"/>
                <a:cs typeface="Helvetica Neue" charset="0"/>
              </a:rPr>
              <a:t>er</a:t>
            </a:r>
            <a:r>
              <a:rPr lang="fr-FR" sz="2400" b="1" dirty="0">
                <a:solidFill>
                  <a:srgbClr val="00AC69"/>
                </a:solidFill>
                <a:latin typeface="Helvetica Neue" charset="0"/>
                <a:ea typeface="Helvetica Neue" charset="0"/>
                <a:cs typeface="Helvetica Neue" charset="0"/>
              </a:rPr>
              <a:t> mai </a:t>
            </a:r>
          </a:p>
          <a:p>
            <a:pPr algn="ctr"/>
            <a:r>
              <a:rPr lang="fr-FR" sz="2400" b="1" dirty="0">
                <a:solidFill>
                  <a:srgbClr val="00AC69"/>
                </a:solidFill>
                <a:latin typeface="Helvetica Neue" charset="0"/>
                <a:ea typeface="Helvetica Neue" charset="0"/>
                <a:cs typeface="Helvetica Neue" charset="0"/>
              </a:rPr>
              <a:t>dans l’ordre des</a:t>
            </a:r>
          </a:p>
          <a:p>
            <a:pPr algn="ctr"/>
            <a:r>
              <a:rPr lang="fr-FR" sz="2400" b="1" dirty="0">
                <a:solidFill>
                  <a:srgbClr val="00AC69"/>
                </a:solidFill>
                <a:latin typeface="Helvetica Neue" charset="0"/>
                <a:ea typeface="Helvetica Neue" charset="0"/>
                <a:cs typeface="Helvetica Neue" charset="0"/>
              </a:rPr>
              <a:t> demandes</a:t>
            </a:r>
          </a:p>
        </p:txBody>
      </p:sp>
    </p:spTree>
    <p:extLst>
      <p:ext uri="{BB962C8B-B14F-4D97-AF65-F5344CB8AC3E}">
        <p14:creationId xmlns:p14="http://schemas.microsoft.com/office/powerpoint/2010/main" val="2557817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4"/>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57</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5"/>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6"/>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375889" y="1807425"/>
            <a:ext cx="1045513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30608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616262"/>
                </a:solidFill>
                <a:latin typeface="Arial" panose="020B0604020202020204" pitchFamily="34" charset="0"/>
                <a:cs typeface="Arial" panose="020B0604020202020204" pitchFamily="34" charset="0"/>
              </a:rPr>
              <a:t>Distinctions Leo </a:t>
            </a:r>
          </a:p>
        </p:txBody>
      </p:sp>
      <p:sp>
        <p:nvSpPr>
          <p:cNvPr id="2" name="TextBox 1">
            <a:extLst>
              <a:ext uri="{FF2B5EF4-FFF2-40B4-BE49-F238E27FC236}">
                <a16:creationId xmlns:a16="http://schemas.microsoft.com/office/drawing/2014/main" id="{29DAECCD-02C9-4804-8494-BF7B7262CC59}"/>
              </a:ext>
            </a:extLst>
          </p:cNvPr>
          <p:cNvSpPr txBox="1"/>
          <p:nvPr/>
        </p:nvSpPr>
        <p:spPr>
          <a:xfrm>
            <a:off x="943670" y="1005714"/>
            <a:ext cx="9279516" cy="6247864"/>
          </a:xfrm>
          <a:prstGeom prst="rect">
            <a:avLst/>
          </a:prstGeom>
          <a:noFill/>
        </p:spPr>
        <p:txBody>
          <a:bodyPr wrap="square" rtlCol="0">
            <a:spAutoFit/>
          </a:bodyPr>
          <a:lstStyle/>
          <a:p>
            <a:pPr>
              <a:spcBef>
                <a:spcPts val="0"/>
              </a:spcBef>
              <a:spcAft>
                <a:spcPts val="600"/>
              </a:spcAft>
              <a:defRPr/>
            </a:pPr>
            <a:r>
              <a:rPr lang="fr-FR" sz="2400" dirty="0">
                <a:solidFill>
                  <a:srgbClr val="616262"/>
                </a:solidFill>
                <a:latin typeface="Arial" panose="020B0604020202020204" pitchFamily="34" charset="0"/>
                <a:cs typeface="Arial" panose="020B0604020202020204" pitchFamily="34" charset="0"/>
              </a:rPr>
              <a:t>Le Lions International décerne divers prix et distinctions aux </a:t>
            </a:r>
            <a:r>
              <a:rPr lang="fr-FR" sz="2400" dirty="0" err="1">
                <a:solidFill>
                  <a:srgbClr val="616262"/>
                </a:solidFill>
                <a:latin typeface="Arial" panose="020B0604020202020204" pitchFamily="34" charset="0"/>
                <a:cs typeface="Arial" panose="020B0604020202020204" pitchFamily="34" charset="0"/>
              </a:rPr>
              <a:t>Leos</a:t>
            </a:r>
            <a:r>
              <a:rPr lang="fr-FR" sz="2400" dirty="0">
                <a:solidFill>
                  <a:srgbClr val="616262"/>
                </a:solidFill>
                <a:latin typeface="Arial" panose="020B0604020202020204" pitchFamily="34" charset="0"/>
                <a:cs typeface="Arial" panose="020B0604020202020204" pitchFamily="34" charset="0"/>
              </a:rPr>
              <a:t> et Lions en reconnaissance de leur action dans le cadre du programme Leo Clubs. Vous en trouverez quelques exemples ci-dessous, et tous les détails sur </a:t>
            </a:r>
            <a:r>
              <a:rPr lang="fr-FR" sz="2400" dirty="0">
                <a:solidFill>
                  <a:srgbClr val="81827C"/>
                </a:solidFill>
                <a:latin typeface="Arial" panose="020B0604020202020204" pitchFamily="34" charset="0"/>
                <a:cs typeface="Arial" panose="020B0604020202020204" pitchFamily="34" charset="0"/>
                <a:hlinkClick r:id="rId7"/>
              </a:rPr>
              <a:t>https://www.lionsclubs.org/fr/resources-for-members/resource-center/leo-awards-and-recognitions</a:t>
            </a:r>
          </a:p>
          <a:p>
            <a:pPr>
              <a:spcBef>
                <a:spcPts val="0"/>
              </a:spcBef>
              <a:spcAft>
                <a:spcPts val="600"/>
              </a:spcAft>
              <a:defRPr/>
            </a:pPr>
            <a:r>
              <a:rPr lang="fr-FR" sz="2400" b="1" u="sng" dirty="0">
                <a:solidFill>
                  <a:srgbClr val="00AC69"/>
                </a:solidFill>
                <a:latin typeface="Arial" panose="020B0604020202020204" pitchFamily="34" charset="0"/>
                <a:cs typeface="Arial" panose="020B0604020202020204" pitchFamily="34" charset="0"/>
              </a:rPr>
              <a:t>Au niveau individuel</a:t>
            </a:r>
          </a:p>
          <a:p>
            <a:pPr marL="342900" indent="-342900">
              <a:spcBef>
                <a:spcPts val="0"/>
              </a:spcBef>
              <a:spcAft>
                <a:spcPts val="600"/>
              </a:spcAft>
              <a:buFont typeface="Arial" panose="020B0604020202020204" pitchFamily="34" charset="0"/>
              <a:buChar char="•"/>
              <a:defRPr/>
            </a:pPr>
            <a:r>
              <a:rPr lang="fr-FR" sz="2400" dirty="0">
                <a:solidFill>
                  <a:srgbClr val="616262"/>
                </a:solidFill>
                <a:latin typeface="Arial" panose="020B0604020202020204" pitchFamily="34" charset="0"/>
                <a:cs typeface="Arial" panose="020B0604020202020204" pitchFamily="34" charset="0"/>
              </a:rPr>
              <a:t>Leo de l'année</a:t>
            </a:r>
          </a:p>
          <a:p>
            <a:pPr>
              <a:spcBef>
                <a:spcPts val="0"/>
              </a:spcBef>
              <a:spcAft>
                <a:spcPts val="600"/>
              </a:spcAft>
              <a:defRPr/>
            </a:pPr>
            <a:r>
              <a:rPr lang="fr-FR" sz="2400" b="1" u="sng" dirty="0">
                <a:solidFill>
                  <a:srgbClr val="00AC69"/>
                </a:solidFill>
                <a:latin typeface="Arial" panose="020B0604020202020204" pitchFamily="34" charset="0"/>
                <a:cs typeface="Arial" panose="020B0604020202020204" pitchFamily="34" charset="0"/>
              </a:rPr>
              <a:t>Au niveau du club</a:t>
            </a:r>
          </a:p>
          <a:p>
            <a:pPr marL="342900" indent="-342900">
              <a:spcBef>
                <a:spcPts val="0"/>
              </a:spcBef>
              <a:spcAft>
                <a:spcPts val="600"/>
              </a:spcAft>
              <a:buFont typeface="Arial" panose="020B0604020202020204" pitchFamily="34" charset="0"/>
              <a:buChar char="•"/>
              <a:defRPr/>
            </a:pPr>
            <a:r>
              <a:rPr lang="fr-FR" sz="2400" dirty="0">
                <a:solidFill>
                  <a:srgbClr val="616262"/>
                </a:solidFill>
                <a:latin typeface="Arial" panose="020B0604020202020204" pitchFamily="34" charset="0"/>
                <a:cs typeface="Arial" panose="020B0604020202020204" pitchFamily="34" charset="0"/>
              </a:rPr>
              <a:t>Prix Excellence de club</a:t>
            </a:r>
          </a:p>
          <a:p>
            <a:pPr marL="342900" indent="-342900">
              <a:spcBef>
                <a:spcPts val="0"/>
              </a:spcBef>
              <a:spcAft>
                <a:spcPts val="600"/>
              </a:spcAft>
              <a:buFont typeface="Arial" panose="020B0604020202020204" pitchFamily="34" charset="0"/>
              <a:buChar char="•"/>
              <a:defRPr/>
            </a:pPr>
            <a:r>
              <a:rPr lang="fr-FR" sz="2400" dirty="0">
                <a:solidFill>
                  <a:srgbClr val="616262"/>
                </a:solidFill>
                <a:latin typeface="Arial" panose="020B0604020202020204" pitchFamily="34" charset="0"/>
                <a:cs typeface="Arial" panose="020B0604020202020204" pitchFamily="34" charset="0"/>
              </a:rPr>
              <a:t>Prix Servir ensemble</a:t>
            </a:r>
          </a:p>
          <a:p>
            <a:pPr>
              <a:spcBef>
                <a:spcPts val="0"/>
              </a:spcBef>
              <a:spcAft>
                <a:spcPts val="600"/>
              </a:spcAft>
              <a:defRPr/>
            </a:pPr>
            <a:r>
              <a:rPr lang="fr-FR" sz="2400" b="1" u="sng" dirty="0">
                <a:solidFill>
                  <a:srgbClr val="00AC69"/>
                </a:solidFill>
                <a:latin typeface="Arial" panose="020B0604020202020204" pitchFamily="34" charset="0"/>
                <a:cs typeface="Arial" panose="020B0604020202020204" pitchFamily="34" charset="0"/>
              </a:rPr>
              <a:t>Au niveau du district/</a:t>
            </a:r>
            <a:br>
              <a:rPr lang="fr-FR" sz="2400" b="1" u="sng" dirty="0">
                <a:solidFill>
                  <a:srgbClr val="00AC69"/>
                </a:solidFill>
                <a:latin typeface="Arial" panose="020B0604020202020204" pitchFamily="34" charset="0"/>
                <a:cs typeface="Arial" panose="020B0604020202020204" pitchFamily="34" charset="0"/>
              </a:rPr>
            </a:br>
            <a:r>
              <a:rPr lang="fr-FR" sz="2400" b="1" u="sng" dirty="0">
                <a:solidFill>
                  <a:srgbClr val="00AC69"/>
                </a:solidFill>
                <a:latin typeface="Arial" panose="020B0604020202020204" pitchFamily="34" charset="0"/>
                <a:cs typeface="Arial" panose="020B0604020202020204" pitchFamily="34" charset="0"/>
              </a:rPr>
              <a:t>district multiple</a:t>
            </a:r>
          </a:p>
          <a:p>
            <a:pPr marL="342900" indent="-342900">
              <a:spcBef>
                <a:spcPts val="0"/>
              </a:spcBef>
              <a:spcAft>
                <a:spcPts val="600"/>
              </a:spcAft>
              <a:buFont typeface="Arial" panose="020B0604020202020204" pitchFamily="34" charset="0"/>
              <a:buChar char="•"/>
              <a:defRPr/>
            </a:pPr>
            <a:r>
              <a:rPr lang="fr-FR" sz="2400" dirty="0">
                <a:solidFill>
                  <a:srgbClr val="616262"/>
                </a:solidFill>
                <a:latin typeface="Arial" panose="020B0604020202020204" pitchFamily="34" charset="0"/>
                <a:cs typeface="Arial" panose="020B0604020202020204" pitchFamily="34" charset="0"/>
              </a:rPr>
              <a:t>Prix d’excellence de président de district Leo</a:t>
            </a:r>
          </a:p>
          <a:p>
            <a:pPr>
              <a:spcBef>
                <a:spcPts val="0"/>
              </a:spcBef>
              <a:spcAft>
                <a:spcPts val="600"/>
              </a:spcAft>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9" name="Object 8">
            <a:extLst>
              <a:ext uri="{FF2B5EF4-FFF2-40B4-BE49-F238E27FC236}">
                <a16:creationId xmlns:a16="http://schemas.microsoft.com/office/drawing/2014/main" id="{4402AC27-DF68-4AC2-A629-168CD1624EFB}"/>
              </a:ext>
            </a:extLst>
          </p:cNvPr>
          <p:cNvGraphicFramePr>
            <a:graphicFrameLocks noChangeAspect="1"/>
          </p:cNvGraphicFramePr>
          <p:nvPr>
            <p:extLst>
              <p:ext uri="{D42A27DB-BD31-4B8C-83A1-F6EECF244321}">
                <p14:modId xmlns:p14="http://schemas.microsoft.com/office/powerpoint/2010/main" val="817220924"/>
              </p:ext>
            </p:extLst>
          </p:nvPr>
        </p:nvGraphicFramePr>
        <p:xfrm>
          <a:off x="5744987" y="3318674"/>
          <a:ext cx="4160417" cy="2971726"/>
        </p:xfrm>
        <a:graphic>
          <a:graphicData uri="http://schemas.openxmlformats.org/presentationml/2006/ole">
            <mc:AlternateContent xmlns:mc="http://schemas.openxmlformats.org/markup-compatibility/2006">
              <mc:Choice xmlns:v="urn:schemas-microsoft-com:vml" Requires="v">
                <p:oleObj spid="_x0000_s3162" name="Acrobat Document" r:id="rId8" imgW="3200301" imgH="2286000" progId="AcroExch.Document.DC">
                  <p:embed/>
                </p:oleObj>
              </mc:Choice>
              <mc:Fallback>
                <p:oleObj name="Acrobat Document" r:id="rId8" imgW="3200301" imgH="2286000" progId="AcroExch.Document.DC">
                  <p:embed/>
                  <p:pic>
                    <p:nvPicPr>
                      <p:cNvPr id="11" name="Object 10">
                        <a:extLst>
                          <a:ext uri="{FF2B5EF4-FFF2-40B4-BE49-F238E27FC236}">
                            <a16:creationId xmlns:a16="http://schemas.microsoft.com/office/drawing/2014/main" id="{1E53780F-29D7-4815-A07F-887BAEBDFB7A}"/>
                          </a:ext>
                        </a:extLst>
                      </p:cNvPr>
                      <p:cNvPicPr/>
                      <p:nvPr/>
                    </p:nvPicPr>
                    <p:blipFill>
                      <a:blip r:embed="rId9"/>
                      <a:stretch>
                        <a:fillRect/>
                      </a:stretch>
                    </p:blipFill>
                    <p:spPr>
                      <a:xfrm>
                        <a:off x="5744987" y="3318674"/>
                        <a:ext cx="4160417" cy="2971726"/>
                      </a:xfrm>
                      <a:prstGeom prst="rect">
                        <a:avLst/>
                      </a:prstGeom>
                    </p:spPr>
                  </p:pic>
                </p:oleObj>
              </mc:Fallback>
            </mc:AlternateContent>
          </a:graphicData>
        </a:graphic>
      </p:graphicFrame>
    </p:spTree>
    <p:extLst>
      <p:ext uri="{BB962C8B-B14F-4D97-AF65-F5344CB8AC3E}">
        <p14:creationId xmlns:p14="http://schemas.microsoft.com/office/powerpoint/2010/main" val="212758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8E9E750-E4A7-0342-9B88-267A2AB69D8F}"/>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58</a:t>
            </a:fld>
            <a:endParaRPr lang="en-US" sz="100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a:solidFill>
                  <a:schemeClr val="bg1"/>
                </a:solidFill>
                <a:effectLst>
                  <a:glow>
                    <a:schemeClr val="bg1"/>
                  </a:glow>
                </a:effectLst>
              </a:rPr>
              <a:t>Récapitulatif</a:t>
            </a:r>
          </a:p>
        </p:txBody>
      </p:sp>
      <p:sp>
        <p:nvSpPr>
          <p:cNvPr id="2" name="TextBox 1">
            <a:extLst>
              <a:ext uri="{FF2B5EF4-FFF2-40B4-BE49-F238E27FC236}">
                <a16:creationId xmlns:a16="http://schemas.microsoft.com/office/drawing/2014/main" id="{848F00FF-2D96-479E-85DD-00A894EEB8BB}"/>
              </a:ext>
            </a:extLst>
          </p:cNvPr>
          <p:cNvSpPr txBox="1"/>
          <p:nvPr/>
        </p:nvSpPr>
        <p:spPr>
          <a:xfrm>
            <a:off x="999067" y="1355475"/>
            <a:ext cx="9451219" cy="4893647"/>
          </a:xfrm>
          <a:prstGeom prst="rect">
            <a:avLst/>
          </a:prstGeom>
          <a:noFill/>
        </p:spPr>
        <p:txBody>
          <a:bodyPr wrap="square" rtlCol="0">
            <a:spAutoFit/>
          </a:bodyPr>
          <a:lstStyle/>
          <a:p>
            <a:r>
              <a:rPr lang="fr-FR" sz="2400" dirty="0">
                <a:solidFill>
                  <a:schemeClr val="bg1"/>
                </a:solidFill>
                <a:latin typeface="Arial" panose="020B0604020202020204" pitchFamily="34" charset="0"/>
                <a:cs typeface="Arial" panose="020B0604020202020204" pitchFamily="34" charset="0"/>
              </a:rPr>
              <a:t>Points importants du module</a:t>
            </a:r>
          </a:p>
          <a:p>
            <a:pPr marL="342900" indent="-342900">
              <a:buFont typeface="Arial" panose="020B0604020202020204" pitchFamily="34" charset="0"/>
              <a:buChar char="•"/>
            </a:pPr>
            <a:r>
              <a:rPr lang="fr-FR" sz="2400" dirty="0">
                <a:solidFill>
                  <a:schemeClr val="bg1"/>
                </a:solidFill>
                <a:latin typeface="Arial" panose="020B0604020202020204" pitchFamily="34" charset="0"/>
                <a:cs typeface="Arial" panose="020B0604020202020204" pitchFamily="34" charset="0"/>
              </a:rPr>
              <a:t>Le Lions International propose des guides téléchargeables gratuits à imprimer et des articles en vente dans la boutique Lions Shop.</a:t>
            </a:r>
          </a:p>
          <a:p>
            <a:pPr marL="342900" indent="-342900">
              <a:buFont typeface="Arial" panose="020B0604020202020204" pitchFamily="34" charset="0"/>
              <a:buChar char="•"/>
            </a:pPr>
            <a:r>
              <a:rPr lang="fr-FR" sz="2400" dirty="0">
                <a:solidFill>
                  <a:schemeClr val="bg1"/>
                </a:solidFill>
                <a:latin typeface="Arial" panose="020B0604020202020204" pitchFamily="34" charset="0"/>
                <a:cs typeface="Arial" panose="020B0604020202020204" pitchFamily="34" charset="0"/>
              </a:rPr>
              <a:t>La communication du Lions International avec les Leo clubs s’effectue via l'e-mail leo@lionsclubs.org et la page Facebook du programme Leo clubs.</a:t>
            </a:r>
          </a:p>
          <a:p>
            <a:pPr marL="342900" indent="-342900">
              <a:buFont typeface="Arial" panose="020B0604020202020204" pitchFamily="34" charset="0"/>
              <a:buChar char="•"/>
            </a:pPr>
            <a:r>
              <a:rPr lang="fr-FR" sz="2400" dirty="0">
                <a:solidFill>
                  <a:schemeClr val="bg1"/>
                </a:solidFill>
                <a:latin typeface="Arial" panose="020B0604020202020204" pitchFamily="34" charset="0"/>
                <a:cs typeface="Arial" panose="020B0604020202020204" pitchFamily="34" charset="0"/>
              </a:rPr>
              <a:t>Il existe 20 formes de reconnaissance pour </a:t>
            </a:r>
            <a:r>
              <a:rPr lang="fr-FR" sz="2400" dirty="0" err="1">
                <a:solidFill>
                  <a:schemeClr val="bg1"/>
                </a:solidFill>
                <a:latin typeface="Arial" panose="020B0604020202020204" pitchFamily="34" charset="0"/>
                <a:cs typeface="Arial" panose="020B0604020202020204" pitchFamily="34" charset="0"/>
              </a:rPr>
              <a:t>Leos</a:t>
            </a:r>
            <a:r>
              <a:rPr lang="fr-FR" sz="2400" dirty="0">
                <a:solidFill>
                  <a:schemeClr val="bg1"/>
                </a:solidFill>
                <a:latin typeface="Arial" panose="020B0604020202020204" pitchFamily="34" charset="0"/>
                <a:cs typeface="Arial" panose="020B0604020202020204" pitchFamily="34" charset="0"/>
              </a:rPr>
              <a:t> exceptionnels.</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fr-FR" sz="2400" dirty="0">
                <a:solidFill>
                  <a:schemeClr val="bg1"/>
                </a:solidFill>
                <a:latin typeface="Arial" panose="020B0604020202020204" pitchFamily="34" charset="0"/>
                <a:cs typeface="Arial" panose="020B0604020202020204" pitchFamily="34" charset="0"/>
              </a:rPr>
              <a:t>Activité de récapitulation</a:t>
            </a:r>
          </a:p>
          <a:p>
            <a:pPr marL="342900" indent="-342900">
              <a:buFont typeface="Arial" panose="020B0604020202020204" pitchFamily="34" charset="0"/>
              <a:buChar char="•"/>
            </a:pPr>
            <a:r>
              <a:rPr lang="fr-FR" sz="2400" dirty="0">
                <a:solidFill>
                  <a:schemeClr val="bg1"/>
                </a:solidFill>
                <a:latin typeface="Arial" panose="020B0604020202020204" pitchFamily="34" charset="0"/>
                <a:cs typeface="Arial" panose="020B0604020202020204" pitchFamily="34" charset="0"/>
              </a:rPr>
              <a:t>Référez-vous au plan élaboré à la fin du module 2. Quelles ressources utiliserez-vous pour réaliser ou augmenter la portée de ce plan ?</a:t>
            </a:r>
          </a:p>
        </p:txBody>
      </p:sp>
      <p:pic>
        <p:nvPicPr>
          <p:cNvPr id="8" name="Picture 7">
            <a:extLst>
              <a:ext uri="{FF2B5EF4-FFF2-40B4-BE49-F238E27FC236}">
                <a16:creationId xmlns:a16="http://schemas.microsoft.com/office/drawing/2014/main" id="{F2FE4FA6-76F3-1041-8912-7ADB2954544B}"/>
              </a:ext>
            </a:extLst>
          </p:cNvPr>
          <p:cNvPicPr>
            <a:picLocks noChangeAspect="1"/>
          </p:cNvPicPr>
          <p:nvPr/>
        </p:nvPicPr>
        <p:blipFill>
          <a:blip r:embed="rId4"/>
          <a:stretch>
            <a:fillRect/>
          </a:stretch>
        </p:blipFill>
        <p:spPr>
          <a:xfrm>
            <a:off x="3108063" y="527295"/>
            <a:ext cx="1326937" cy="663469"/>
          </a:xfrm>
          <a:prstGeom prst="rect">
            <a:avLst/>
          </a:prstGeom>
        </p:spPr>
      </p:pic>
    </p:spTree>
    <p:extLst>
      <p:ext uri="{BB962C8B-B14F-4D97-AF65-F5344CB8AC3E}">
        <p14:creationId xmlns:p14="http://schemas.microsoft.com/office/powerpoint/2010/main" val="3937810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59</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r-FR" sz="6000"/>
              <a:t>Module 5</a:t>
            </a:r>
          </a:p>
          <a:p>
            <a:pPr>
              <a:spcBef>
                <a:spcPts val="0"/>
              </a:spcBef>
            </a:pPr>
            <a:r>
              <a:rPr lang="fr-FR" sz="4000" b="0"/>
              <a:t>Un parcours de service continu</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4232023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BBED3819-FAE7-AD45-B403-4E0D4B681E1F}"/>
              </a:ext>
            </a:extLst>
          </p:cNvPr>
          <p:cNvPicPr>
            <a:picLocks noChangeAspect="1"/>
          </p:cNvPicPr>
          <p:nvPr/>
        </p:nvPicPr>
        <p:blipFill>
          <a:blip r:embed="rId3"/>
          <a:stretch>
            <a:fillRect/>
          </a:stretch>
        </p:blipFill>
        <p:spPr>
          <a:xfrm>
            <a:off x="8334375" y="0"/>
            <a:ext cx="3857625" cy="6858000"/>
          </a:xfrm>
          <a:prstGeom prst="rect">
            <a:avLst/>
          </a:prstGeom>
        </p:spPr>
      </p:pic>
      <p:pic>
        <p:nvPicPr>
          <p:cNvPr id="11" name="Picture 10">
            <a:extLst>
              <a:ext uri="{FF2B5EF4-FFF2-40B4-BE49-F238E27FC236}">
                <a16:creationId xmlns:a16="http://schemas.microsoft.com/office/drawing/2014/main" id="{5C582622-8BAF-2940-84F1-8C90B13D96F3}"/>
              </a:ext>
            </a:extLst>
          </p:cNvPr>
          <p:cNvPicPr>
            <a:picLocks noChangeAspect="1"/>
          </p:cNvPicPr>
          <p:nvPr/>
        </p:nvPicPr>
        <p:blipFill rotWithShape="1">
          <a:blip r:embed="rId4"/>
          <a:srcRect l="68604" t="4387" r="-7305" b="37925"/>
          <a:stretch/>
        </p:blipFill>
        <p:spPr>
          <a:xfrm rot="10800000">
            <a:off x="10508066" y="0"/>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3477084" y="2003215"/>
            <a:ext cx="3857625" cy="3523860"/>
          </a:xfrm>
          <a:prstGeom prst="rect">
            <a:avLst/>
          </a:prstGeom>
        </p:spPr>
        <p:txBody>
          <a:bodyPr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lnSpc>
                <a:spcPct val="150000"/>
              </a:lnSpc>
            </a:pPr>
            <a:r>
              <a:rPr lang="fr-FR" sz="4000" b="1">
                <a:solidFill>
                  <a:srgbClr val="00AC69"/>
                </a:solidFill>
                <a:latin typeface="Arial Black" panose="020B0604020202020204" pitchFamily="34" charset="0"/>
                <a:cs typeface="Arial Black" panose="020B0604020202020204" pitchFamily="34" charset="0"/>
              </a:rPr>
              <a:t>Leadership </a:t>
            </a:r>
          </a:p>
          <a:p>
            <a:pPr algn="ctr">
              <a:lnSpc>
                <a:spcPct val="150000"/>
              </a:lnSpc>
            </a:pPr>
            <a:r>
              <a:rPr lang="fr-FR" sz="4000" b="1">
                <a:solidFill>
                  <a:srgbClr val="00AC69"/>
                </a:solidFill>
                <a:latin typeface="Arial Black" panose="020B0604020202020204" pitchFamily="34" charset="0"/>
                <a:cs typeface="Arial Black" panose="020B0604020202020204" pitchFamily="34" charset="0"/>
              </a:rPr>
              <a:t>Expérience </a:t>
            </a:r>
          </a:p>
          <a:p>
            <a:pPr algn="ctr">
              <a:lnSpc>
                <a:spcPct val="150000"/>
              </a:lnSpc>
            </a:pPr>
            <a:r>
              <a:rPr lang="fr-FR" sz="4000" b="1">
                <a:solidFill>
                  <a:srgbClr val="00AC69"/>
                </a:solidFill>
                <a:latin typeface="Arial Black" panose="020B0604020202020204" pitchFamily="34" charset="0"/>
                <a:cs typeface="Arial Black" panose="020B0604020202020204" pitchFamily="34" charset="0"/>
              </a:rPr>
              <a:t>Opportunités</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91895" y="91816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Objectif des Leo clubs</a:t>
            </a:r>
          </a:p>
        </p:txBody>
      </p:sp>
      <p:pic>
        <p:nvPicPr>
          <p:cNvPr id="16" name="Picture 15">
            <a:extLst>
              <a:ext uri="{FF2B5EF4-FFF2-40B4-BE49-F238E27FC236}">
                <a16:creationId xmlns:a16="http://schemas.microsoft.com/office/drawing/2014/main" id="{E36BB3E6-B9BC-3849-A15D-CDFFEE44AFF9}"/>
              </a:ext>
            </a:extLst>
          </p:cNvPr>
          <p:cNvPicPr>
            <a:picLocks noChangeAspect="1"/>
          </p:cNvPicPr>
          <p:nvPr/>
        </p:nvPicPr>
        <p:blipFill rotWithShape="1">
          <a:blip r:embed="rId5"/>
          <a:srcRect l="15744" b="4901"/>
          <a:stretch/>
        </p:blipFill>
        <p:spPr>
          <a:xfrm rot="10800000" flipH="1">
            <a:off x="1" y="-3785"/>
            <a:ext cx="991893" cy="1679305"/>
          </a:xfrm>
          <a:prstGeom prst="rect">
            <a:avLst/>
          </a:prstGeom>
        </p:spPr>
      </p:pic>
      <p:pic>
        <p:nvPicPr>
          <p:cNvPr id="18" name="Picture 17">
            <a:extLst>
              <a:ext uri="{FF2B5EF4-FFF2-40B4-BE49-F238E27FC236}">
                <a16:creationId xmlns:a16="http://schemas.microsoft.com/office/drawing/2014/main" id="{CD02E65A-00DE-3547-8F86-EE1324189F92}"/>
              </a:ext>
            </a:extLst>
          </p:cNvPr>
          <p:cNvPicPr>
            <a:picLocks noChangeAspect="1"/>
          </p:cNvPicPr>
          <p:nvPr/>
        </p:nvPicPr>
        <p:blipFill rotWithShape="1">
          <a:blip r:embed="rId6"/>
          <a:srcRect l="16530" t="2053" r="10928" b="4800"/>
          <a:stretch/>
        </p:blipFill>
        <p:spPr>
          <a:xfrm>
            <a:off x="0" y="2360950"/>
            <a:ext cx="2334818" cy="4497050"/>
          </a:xfrm>
          <a:prstGeom prst="rect">
            <a:avLst/>
          </a:prstGeom>
        </p:spPr>
      </p:pic>
      <p:pic>
        <p:nvPicPr>
          <p:cNvPr id="19" name="Picture 18">
            <a:extLst>
              <a:ext uri="{FF2B5EF4-FFF2-40B4-BE49-F238E27FC236}">
                <a16:creationId xmlns:a16="http://schemas.microsoft.com/office/drawing/2014/main" id="{E6568189-0227-D14B-BF49-46F5293AD796}"/>
              </a:ext>
            </a:extLst>
          </p:cNvPr>
          <p:cNvPicPr>
            <a:picLocks noChangeAspect="1"/>
          </p:cNvPicPr>
          <p:nvPr/>
        </p:nvPicPr>
        <p:blipFill>
          <a:blip r:embed="rId7"/>
          <a:stretch>
            <a:fillRect/>
          </a:stretch>
        </p:blipFill>
        <p:spPr>
          <a:xfrm>
            <a:off x="1493040" y="2599264"/>
            <a:ext cx="2113397" cy="2113397"/>
          </a:xfrm>
          <a:prstGeom prst="rect">
            <a:avLst/>
          </a:prstGeom>
        </p:spPr>
      </p:pic>
      <p:pic>
        <p:nvPicPr>
          <p:cNvPr id="22" name="Picture 21">
            <a:extLst>
              <a:ext uri="{FF2B5EF4-FFF2-40B4-BE49-F238E27FC236}">
                <a16:creationId xmlns:a16="http://schemas.microsoft.com/office/drawing/2014/main" id="{AB4194CD-7E8A-1B47-96D7-383EC0E157B8}"/>
              </a:ext>
            </a:extLst>
          </p:cNvPr>
          <p:cNvPicPr>
            <a:picLocks noChangeAspect="1"/>
          </p:cNvPicPr>
          <p:nvPr/>
        </p:nvPicPr>
        <p:blipFill>
          <a:blip r:embed="rId8"/>
          <a:stretch>
            <a:fillRect/>
          </a:stretch>
        </p:blipFill>
        <p:spPr>
          <a:xfrm>
            <a:off x="7670905" y="5737257"/>
            <a:ext cx="1326937" cy="663469"/>
          </a:xfrm>
          <a:prstGeom prst="rect">
            <a:avLst/>
          </a:prstGeom>
        </p:spPr>
      </p:pic>
    </p:spTree>
    <p:extLst>
      <p:ext uri="{BB962C8B-B14F-4D97-AF65-F5344CB8AC3E}">
        <p14:creationId xmlns:p14="http://schemas.microsoft.com/office/powerpoint/2010/main" val="1045250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A8FDEAE-3AC2-5240-8119-D3B72B5EAF0D}"/>
              </a:ext>
            </a:extLst>
          </p:cNvPr>
          <p:cNvPicPr>
            <a:picLocks/>
          </p:cNvPicPr>
          <p:nvPr/>
        </p:nvPicPr>
        <p:blipFill rotWithShape="1">
          <a:blip r:embed="rId3">
            <a:extLst>
              <a:ext uri="{28A0092B-C50C-407E-A947-70E740481C1C}">
                <a14:useLocalDpi xmlns:a14="http://schemas.microsoft.com/office/drawing/2010/main" val="0"/>
              </a:ext>
            </a:extLst>
          </a:blip>
          <a:srcRect l="2876" t="18747" r="9596" b="7585"/>
          <a:stretch/>
        </p:blipFill>
        <p:spPr>
          <a:xfrm>
            <a:off x="0" y="0"/>
            <a:ext cx="12192000" cy="6858000"/>
          </a:xfrm>
          <a:prstGeom prst="rect">
            <a:avLst/>
          </a:prstGeom>
        </p:spPr>
      </p:pic>
      <p:sp>
        <p:nvSpPr>
          <p:cNvPr id="17" name="Title 1">
            <a:extLst>
              <a:ext uri="{FF2B5EF4-FFF2-40B4-BE49-F238E27FC236}">
                <a16:creationId xmlns:a16="http://schemas.microsoft.com/office/drawing/2014/main" id="{F77340C4-742B-034D-8D04-777E45F35890}"/>
              </a:ext>
            </a:extLst>
          </p:cNvPr>
          <p:cNvSpPr>
            <a:spLocks noGrp="1"/>
          </p:cNvSpPr>
          <p:nvPr>
            <p:ph type="ctrTitle"/>
          </p:nvPr>
        </p:nvSpPr>
        <p:spPr>
          <a:xfrm>
            <a:off x="519779" y="3611880"/>
            <a:ext cx="6216302" cy="2851982"/>
          </a:xfrm>
          <a:solidFill>
            <a:schemeClr val="bg1">
              <a:alpha val="90000"/>
            </a:schemeClr>
          </a:solidFill>
        </p:spPr>
        <p:txBody>
          <a:bodyPr>
            <a:normAutofit fontScale="90000"/>
          </a:bodyPr>
          <a:lstStyle/>
          <a:p>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b="1">
                <a:solidFill>
                  <a:schemeClr val="bg1"/>
                </a:solidFill>
                <a:latin typeface="Arial" panose="020B0604020202020204" pitchFamily="34" charset="0"/>
                <a:cs typeface="Arial" panose="020B0604020202020204" pitchFamily="34" charset="0"/>
              </a:rPr>
            </a:br>
            <a:br>
              <a:rPr lang="fr-FR">
                <a:solidFill>
                  <a:schemeClr val="bg1"/>
                </a:solidFill>
              </a:rPr>
            </a:br>
            <a:br>
              <a:rPr lang="fr-FR">
                <a:solidFill>
                  <a:schemeClr val="bg1"/>
                </a:solidFill>
              </a:rPr>
            </a:br>
            <a:br>
              <a:rPr lang="fr-FR">
                <a:solidFill>
                  <a:schemeClr val="bg1"/>
                </a:solidFill>
              </a:rPr>
            </a:br>
            <a:br>
              <a:rPr lang="fr-FR">
                <a:solidFill>
                  <a:schemeClr val="bg1"/>
                </a:solidFill>
              </a:rPr>
            </a:br>
            <a:br>
              <a:rPr lang="fr-FR"/>
            </a:br>
            <a:r>
              <a:rPr lang="fr-FR"/>
              <a:t>                                                         </a:t>
            </a:r>
          </a:p>
        </p:txBody>
      </p:sp>
      <p:sp>
        <p:nvSpPr>
          <p:cNvPr id="2" name="Rectangle: Rounded Corners 1">
            <a:extLst>
              <a:ext uri="{FF2B5EF4-FFF2-40B4-BE49-F238E27FC236}">
                <a16:creationId xmlns:a16="http://schemas.microsoft.com/office/drawing/2014/main" id="{79DC0438-7E87-4787-ADF5-856C2A0A664E}"/>
              </a:ext>
            </a:extLst>
          </p:cNvPr>
          <p:cNvSpPr/>
          <p:nvPr/>
        </p:nvSpPr>
        <p:spPr>
          <a:xfrm>
            <a:off x="648710" y="3611880"/>
            <a:ext cx="5716921" cy="2753751"/>
          </a:xfrm>
          <a:prstGeom prst="roundRect">
            <a:avLst/>
          </a:prstGeom>
          <a:solidFill>
            <a:srgbClr val="FFFFFF">
              <a:alpha val="7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494124-DBD6-49F8-9AC1-D327F1CB093C}"/>
              </a:ext>
            </a:extLst>
          </p:cNvPr>
          <p:cNvSpPr txBox="1"/>
          <p:nvPr/>
        </p:nvSpPr>
        <p:spPr>
          <a:xfrm>
            <a:off x="847165" y="3727599"/>
            <a:ext cx="5373332" cy="1323439"/>
          </a:xfrm>
          <a:prstGeom prst="rect">
            <a:avLst/>
          </a:prstGeom>
          <a:noFill/>
        </p:spPr>
        <p:txBody>
          <a:bodyPr wrap="square" rtlCol="0" anchor="b" anchorCtr="0">
            <a:spAutoFit/>
          </a:bodyPr>
          <a:lstStyle/>
          <a:p>
            <a:r>
              <a:rPr lang="fr-FR" sz="4000" b="1" dirty="0">
                <a:solidFill>
                  <a:srgbClr val="00338D"/>
                </a:solidFill>
                <a:latin typeface="Arial" panose="020B0604020202020204" pitchFamily="34" charset="0"/>
                <a:cs typeface="Arial" panose="020B0604020202020204" pitchFamily="34" charset="0"/>
              </a:rPr>
              <a:t>Un parcours de service continu</a:t>
            </a:r>
          </a:p>
        </p:txBody>
      </p:sp>
      <p:pic>
        <p:nvPicPr>
          <p:cNvPr id="19" name="Picture 18">
            <a:extLst>
              <a:ext uri="{FF2B5EF4-FFF2-40B4-BE49-F238E27FC236}">
                <a16:creationId xmlns:a16="http://schemas.microsoft.com/office/drawing/2014/main" id="{2F339693-9449-BF41-B3AC-527EFB6A4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953" y="3182680"/>
            <a:ext cx="1405047" cy="702523"/>
          </a:xfrm>
          <a:prstGeom prst="rect">
            <a:avLst/>
          </a:prstGeom>
          <a:effectLst/>
        </p:spPr>
      </p:pic>
      <p:sp>
        <p:nvSpPr>
          <p:cNvPr id="9" name="TextBox 8">
            <a:extLst>
              <a:ext uri="{FF2B5EF4-FFF2-40B4-BE49-F238E27FC236}">
                <a16:creationId xmlns:a16="http://schemas.microsoft.com/office/drawing/2014/main" id="{15A2AFD3-EFE3-6B49-A3E9-FB2A2ADAC346}"/>
              </a:ext>
            </a:extLst>
          </p:cNvPr>
          <p:cNvSpPr txBox="1"/>
          <p:nvPr/>
        </p:nvSpPr>
        <p:spPr>
          <a:xfrm>
            <a:off x="847165" y="4975827"/>
            <a:ext cx="5716921" cy="1261884"/>
          </a:xfrm>
          <a:prstGeom prst="rect">
            <a:avLst/>
          </a:prstGeom>
          <a:noFill/>
        </p:spPr>
        <p:txBody>
          <a:bodyPr wrap="square" rtlCol="0" anchor="b" anchorCtr="0">
            <a:spAutoFit/>
          </a:bodyPr>
          <a:lstStyle/>
          <a:p>
            <a:r>
              <a:rPr lang="fr-FR" sz="2000" b="1" dirty="0">
                <a:solidFill>
                  <a:srgbClr val="55565A"/>
                </a:solidFill>
                <a:latin typeface="Arial" charset="0"/>
                <a:ea typeface="Arial" charset="0"/>
                <a:cs typeface="Arial" charset="0"/>
              </a:rPr>
              <a:t>Votre soutien sur la voie qui mène de Leo</a:t>
            </a:r>
            <a:br>
              <a:rPr lang="fr-FR" sz="2000" b="1" dirty="0">
                <a:solidFill>
                  <a:srgbClr val="55565A"/>
                </a:solidFill>
                <a:latin typeface="Arial" charset="0"/>
                <a:ea typeface="Arial" charset="0"/>
                <a:cs typeface="Arial" charset="0"/>
              </a:rPr>
            </a:br>
            <a:r>
              <a:rPr lang="fr-FR" sz="2000" b="1" dirty="0">
                <a:solidFill>
                  <a:srgbClr val="55565A"/>
                </a:solidFill>
                <a:latin typeface="Arial" charset="0"/>
                <a:ea typeface="Arial" charset="0"/>
                <a:cs typeface="Arial" charset="0"/>
              </a:rPr>
              <a:t>à Lion</a:t>
            </a:r>
          </a:p>
          <a:p>
            <a:r>
              <a:rPr lang="fr-FR" dirty="0">
                <a:solidFill>
                  <a:srgbClr val="55565A"/>
                </a:solidFill>
                <a:latin typeface="Arial" panose="020B0604020202020204" pitchFamily="34" charset="0"/>
                <a:cs typeface="Arial" panose="020B0604020202020204" pitchFamily="34" charset="0"/>
              </a:rPr>
              <a:t>Formation pour conseiller de Leo club et président de commission Leo</a:t>
            </a:r>
          </a:p>
        </p:txBody>
      </p:sp>
    </p:spTree>
    <p:extLst>
      <p:ext uri="{BB962C8B-B14F-4D97-AF65-F5344CB8AC3E}">
        <p14:creationId xmlns:p14="http://schemas.microsoft.com/office/powerpoint/2010/main" val="3083740518"/>
      </p:ext>
    </p:extLst>
  </p:cSld>
  <p:clrMapOvr>
    <a:masterClrMapping/>
  </p:clrMapOvr>
  <mc:AlternateContent xmlns:mc="http://schemas.openxmlformats.org/markup-compatibility/2006" xmlns:p14="http://schemas.microsoft.com/office/powerpoint/2010/main">
    <mc:Choice Requires="p14">
      <p:transition spd="slow" p14:dur="2000" advTm="28505"/>
    </mc:Choice>
    <mc:Fallback xmlns="">
      <p:transition spd="slow" advTm="28505"/>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0"/>
            <a:ext cx="8993083" cy="830997"/>
          </a:xfrm>
          <a:prstGeom prst="rect">
            <a:avLst/>
          </a:prstGeom>
          <a:noFill/>
        </p:spPr>
        <p:txBody>
          <a:bodyPr wrap="square" rtlCol="0" anchor="ctr" anchorCtr="0">
            <a:spAutoFit/>
          </a:bodyPr>
          <a:lstStyle/>
          <a:p>
            <a:pPr algn="ctr"/>
            <a:r>
              <a:rPr lang="fr-FR" sz="4800" b="1">
                <a:solidFill>
                  <a:schemeClr val="bg1"/>
                </a:solidFill>
                <a:latin typeface="Arial" panose="020B0604020202020204" pitchFamily="34" charset="0"/>
                <a:ea typeface="Arial" charset="0"/>
                <a:cs typeface="Arial" panose="020B0604020202020204" pitchFamily="34" charset="0"/>
              </a:rPr>
              <a:t>Objectifs</a:t>
            </a:r>
          </a:p>
        </p:txBody>
      </p:sp>
    </p:spTree>
    <p:extLst>
      <p:ext uri="{BB962C8B-B14F-4D97-AF65-F5344CB8AC3E}">
        <p14:creationId xmlns:p14="http://schemas.microsoft.com/office/powerpoint/2010/main" val="16109674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fr-FR" sz="4800" b="1">
                <a:solidFill>
                  <a:schemeClr val="bg1"/>
                </a:solidFill>
                <a:latin typeface="Arial" panose="020B0604020202020204" pitchFamily="34" charset="0"/>
                <a:ea typeface="Arial" charset="0"/>
                <a:cs typeface="Arial" panose="020B0604020202020204" pitchFamily="34" charset="0"/>
              </a:rPr>
              <a:t>Importance de votre soutien</a:t>
            </a:r>
          </a:p>
        </p:txBody>
      </p:sp>
    </p:spTree>
    <p:extLst>
      <p:ext uri="{BB962C8B-B14F-4D97-AF65-F5344CB8AC3E}">
        <p14:creationId xmlns:p14="http://schemas.microsoft.com/office/powerpoint/2010/main" val="13691591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fr-FR" sz="4800" b="1" dirty="0">
                <a:solidFill>
                  <a:schemeClr val="bg1"/>
                </a:solidFill>
                <a:latin typeface="Arial" panose="020B0604020202020204" pitchFamily="34" charset="0"/>
                <a:ea typeface="Arial" charset="0"/>
                <a:cs typeface="Arial" panose="020B0604020202020204" pitchFamily="34" charset="0"/>
              </a:rPr>
              <a:t>Enregistrez vos </a:t>
            </a:r>
            <a:r>
              <a:rPr lang="fr-FR" sz="4800" b="1" dirty="0" err="1">
                <a:solidFill>
                  <a:schemeClr val="bg1"/>
                </a:solidFill>
                <a:latin typeface="Arial" panose="020B0604020202020204" pitchFamily="34" charset="0"/>
                <a:ea typeface="Arial" charset="0"/>
                <a:cs typeface="Arial" panose="020B0604020202020204" pitchFamily="34" charset="0"/>
              </a:rPr>
              <a:t>Leos</a:t>
            </a:r>
            <a:r>
              <a:rPr lang="fr-FR" sz="4800" b="1" dirty="0">
                <a:solidFill>
                  <a:schemeClr val="bg1"/>
                </a:solidFill>
                <a:latin typeface="Arial" panose="020B0604020202020204" pitchFamily="34" charset="0"/>
                <a:ea typeface="Arial" charset="0"/>
                <a:cs typeface="Arial" panose="020B0604020202020204" pitchFamily="34" charset="0"/>
              </a:rPr>
              <a:t> </a:t>
            </a:r>
          </a:p>
          <a:p>
            <a:pPr algn="ctr"/>
            <a:r>
              <a:rPr lang="fr-FR" sz="4800" b="1" dirty="0">
                <a:solidFill>
                  <a:schemeClr val="bg1"/>
                </a:solidFill>
                <a:latin typeface="Arial" panose="020B0604020202020204" pitchFamily="34" charset="0"/>
                <a:ea typeface="Arial" charset="0"/>
                <a:cs typeface="Arial" panose="020B0604020202020204" pitchFamily="34" charset="0"/>
              </a:rPr>
              <a:t>sans délai</a:t>
            </a:r>
          </a:p>
        </p:txBody>
      </p:sp>
    </p:spTree>
    <p:extLst>
      <p:ext uri="{BB962C8B-B14F-4D97-AF65-F5344CB8AC3E}">
        <p14:creationId xmlns:p14="http://schemas.microsoft.com/office/powerpoint/2010/main" val="30066970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fr-FR" sz="4800" b="1" dirty="0">
                <a:solidFill>
                  <a:schemeClr val="bg1"/>
                </a:solidFill>
                <a:latin typeface="Arial" panose="020B0604020202020204" pitchFamily="34" charset="0"/>
                <a:ea typeface="Arial" charset="0"/>
                <a:cs typeface="Arial" panose="020B0604020202020204" pitchFamily="34" charset="0"/>
              </a:rPr>
              <a:t>Planifier un parcours</a:t>
            </a:r>
          </a:p>
        </p:txBody>
      </p:sp>
    </p:spTree>
    <p:extLst>
      <p:ext uri="{BB962C8B-B14F-4D97-AF65-F5344CB8AC3E}">
        <p14:creationId xmlns:p14="http://schemas.microsoft.com/office/powerpoint/2010/main" val="243861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240353" y="2054749"/>
            <a:ext cx="77723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Les </a:t>
            </a:r>
            <a:r>
              <a:rPr lang="fr-FR" sz="2400" dirty="0" err="1">
                <a:solidFill>
                  <a:srgbClr val="55565A"/>
                </a:solidFill>
                <a:latin typeface="Arial" charset="0"/>
                <a:cs typeface="Arial" charset="0"/>
              </a:rPr>
              <a:t>Leos</a:t>
            </a:r>
            <a:r>
              <a:rPr lang="fr-FR" sz="2400" dirty="0">
                <a:solidFill>
                  <a:srgbClr val="55565A"/>
                </a:solidFill>
                <a:latin typeface="Arial" charset="0"/>
                <a:cs typeface="Arial" charset="0"/>
              </a:rPr>
              <a:t> bénéficient de leurs liens avec les Lions dès le début de leur parcours personnel.</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L’enregistrement de vos </a:t>
            </a:r>
            <a:r>
              <a:rPr lang="fr-FR" sz="2400" dirty="0" err="1">
                <a:solidFill>
                  <a:srgbClr val="55565A"/>
                </a:solidFill>
                <a:latin typeface="Arial" charset="0"/>
                <a:cs typeface="Arial" charset="0"/>
              </a:rPr>
              <a:t>Leos</a:t>
            </a:r>
            <a:r>
              <a:rPr lang="fr-FR" sz="2400" dirty="0">
                <a:solidFill>
                  <a:srgbClr val="55565A"/>
                </a:solidFill>
                <a:latin typeface="Arial" charset="0"/>
                <a:cs typeface="Arial" charset="0"/>
              </a:rPr>
              <a:t> auprès du Lions Clubs International garantit une bonne communication, l’enregistrement des années de service et l'admissibilité au statut de Leo-Lion.</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Aidez vos </a:t>
            </a:r>
            <a:r>
              <a:rPr lang="fr-FR" sz="2400" dirty="0" err="1">
                <a:solidFill>
                  <a:srgbClr val="55565A"/>
                </a:solidFill>
                <a:latin typeface="Arial" charset="0"/>
                <a:cs typeface="Arial" charset="0"/>
              </a:rPr>
              <a:t>Leos</a:t>
            </a:r>
            <a:r>
              <a:rPr lang="fr-FR" sz="2400" dirty="0">
                <a:solidFill>
                  <a:srgbClr val="55565A"/>
                </a:solidFill>
                <a:latin typeface="Arial" charset="0"/>
                <a:cs typeface="Arial" charset="0"/>
              </a:rPr>
              <a:t> à planifier la continuité de leur parcours au sein du Lions Clubs International. </a:t>
            </a:r>
          </a:p>
        </p:txBody>
      </p:sp>
      <p:sp>
        <p:nvSpPr>
          <p:cNvPr id="7" name="TextBox 6">
            <a:extLst>
              <a:ext uri="{FF2B5EF4-FFF2-40B4-BE49-F238E27FC236}">
                <a16:creationId xmlns:a16="http://schemas.microsoft.com/office/drawing/2014/main" id="{4A0F263E-D02A-E84C-9F14-761471A5A44B}"/>
              </a:ext>
            </a:extLst>
          </p:cNvPr>
          <p:cNvSpPr txBox="1"/>
          <p:nvPr/>
        </p:nvSpPr>
        <p:spPr>
          <a:xfrm>
            <a:off x="2240353" y="983317"/>
            <a:ext cx="7579610"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Points importants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2825084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875002"/>
            <a:ext cx="8993083" cy="1107996"/>
          </a:xfrm>
          <a:prstGeom prst="rect">
            <a:avLst/>
          </a:prstGeom>
          <a:noFill/>
        </p:spPr>
        <p:txBody>
          <a:bodyPr wrap="square" rtlCol="0" anchor="ctr" anchorCtr="0">
            <a:spAutoFit/>
          </a:bodyPr>
          <a:lstStyle/>
          <a:p>
            <a:pPr algn="ctr"/>
            <a:r>
              <a:rPr lang="fr-FR" sz="6600" b="1">
                <a:solidFill>
                  <a:schemeClr val="bg1"/>
                </a:solidFill>
                <a:latin typeface="Arial" panose="020B0604020202020204" pitchFamily="34" charset="0"/>
                <a:ea typeface="Arial" charset="0"/>
                <a:cs typeface="Arial" panose="020B0604020202020204" pitchFamily="34" charset="0"/>
              </a:rPr>
              <a:t>Programme Leo-Lion</a:t>
            </a:r>
          </a:p>
        </p:txBody>
      </p:sp>
    </p:spTree>
    <p:extLst>
      <p:ext uri="{BB962C8B-B14F-4D97-AF65-F5344CB8AC3E}">
        <p14:creationId xmlns:p14="http://schemas.microsoft.com/office/powerpoint/2010/main" val="40994579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3089463"/>
            <a:ext cx="3887425" cy="290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fr-FR" sz="2400" b="1" dirty="0">
                <a:solidFill>
                  <a:srgbClr val="55565A"/>
                </a:solidFill>
                <a:latin typeface="Arial" charset="0"/>
                <a:ea typeface="Arial" charset="0"/>
                <a:cs typeface="Arial" charset="0"/>
              </a:rPr>
              <a:t>Admissibilité </a:t>
            </a:r>
          </a:p>
          <a:p>
            <a:pPr>
              <a:spcBef>
                <a:spcPts val="0"/>
              </a:spcBef>
              <a:spcAft>
                <a:spcPts val="1200"/>
              </a:spcAft>
              <a:buClr>
                <a:srgbClr val="EBB700"/>
              </a:buClr>
            </a:pPr>
            <a:r>
              <a:rPr lang="fr-FR" sz="2400" dirty="0">
                <a:solidFill>
                  <a:srgbClr val="55565A"/>
                </a:solidFill>
                <a:latin typeface="Arial" charset="0"/>
                <a:ea typeface="Arial" charset="0"/>
                <a:cs typeface="Arial" charset="0"/>
              </a:rPr>
              <a:t>Être ancien Leo</a:t>
            </a:r>
          </a:p>
          <a:p>
            <a:pPr>
              <a:spcBef>
                <a:spcPts val="0"/>
              </a:spcBef>
              <a:spcAft>
                <a:spcPts val="1200"/>
              </a:spcAft>
              <a:buClr>
                <a:srgbClr val="EBB700"/>
              </a:buClr>
            </a:pPr>
            <a:r>
              <a:rPr lang="fr-FR" sz="2400" dirty="0">
                <a:solidFill>
                  <a:srgbClr val="55565A"/>
                </a:solidFill>
                <a:latin typeface="Arial" charset="0"/>
                <a:ea typeface="Arial" charset="0"/>
                <a:cs typeface="Arial" charset="0"/>
              </a:rPr>
              <a:t>Leo pendant plus d’un an</a:t>
            </a:r>
          </a:p>
          <a:p>
            <a:pPr>
              <a:spcBef>
                <a:spcPts val="0"/>
              </a:spcBef>
              <a:spcAft>
                <a:spcPts val="1200"/>
              </a:spcAft>
              <a:buClr>
                <a:srgbClr val="EBB700"/>
              </a:buClr>
            </a:pPr>
            <a:r>
              <a:rPr lang="fr-FR" sz="2400" dirty="0">
                <a:solidFill>
                  <a:srgbClr val="55565A"/>
                </a:solidFill>
                <a:latin typeface="Arial" charset="0"/>
                <a:ea typeface="Arial" charset="0"/>
                <a:cs typeface="Arial" charset="0"/>
              </a:rPr>
              <a:t>De l’âge de la majorité à 35 ans</a:t>
            </a:r>
          </a:p>
          <a:p>
            <a:pPr marL="0" indent="0">
              <a:spcBef>
                <a:spcPts val="0"/>
              </a:spcBef>
              <a:spcAft>
                <a:spcPts val="1200"/>
              </a:spcAft>
              <a:buClr>
                <a:srgbClr val="EBB700"/>
              </a:buClr>
              <a:buNone/>
            </a:pPr>
            <a:r>
              <a:rPr lang="fr-FR" sz="2000" u="sng" dirty="0">
                <a:solidFill>
                  <a:srgbClr val="407CCA"/>
                </a:solidFill>
                <a:latin typeface="Arial" charset="0"/>
                <a:ea typeface="Arial" charset="0"/>
                <a:cs typeface="Arial" charset="0"/>
                <a:hlinkClick r:id="rId4"/>
              </a:rPr>
              <a:t>En savoir plus.</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615698"/>
            <a:ext cx="4139581" cy="2308324"/>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a:solidFill>
                  <a:srgbClr val="00338D"/>
                </a:solidFill>
                <a:latin typeface="Arial" panose="020B0604020202020204" pitchFamily="34" charset="0"/>
                <a:cs typeface="Arial" panose="020B0604020202020204" pitchFamily="34" charset="0"/>
              </a:rPr>
              <a:t>Un programme d'affiliation pour les Leos prêts à devenir Lions</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6">
            <a:extLst>
              <a:ext uri="{28A0092B-C50C-407E-A947-70E740481C1C}">
                <a14:useLocalDpi xmlns:a14="http://schemas.microsoft.com/office/drawing/2010/main" val="0"/>
              </a:ext>
            </a:extLst>
          </a:blip>
          <a:srcRect l="21075" t="6661" r="2480" b="11487"/>
          <a:stretch/>
        </p:blipFill>
        <p:spPr>
          <a:xfrm>
            <a:off x="7923302" y="1295400"/>
            <a:ext cx="3756790" cy="2680695"/>
          </a:xfrm>
          <a:prstGeom prst="rect">
            <a:avLst/>
          </a:prstGeom>
          <a:effectLst>
            <a:outerShdw blurRad="584200" dist="38100" dir="2700000" algn="tl" rotWithShape="0">
              <a:prstClr val="black">
                <a:alpha val="18000"/>
              </a:prstClr>
            </a:outerShdw>
          </a:effectLst>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7">
            <a:extLst>
              <a:ext uri="{28A0092B-C50C-407E-A947-70E740481C1C}">
                <a14:useLocalDpi xmlns:a14="http://schemas.microsoft.com/office/drawing/2010/main" val="0"/>
              </a:ext>
            </a:extLst>
          </a:blip>
          <a:srcRect l="75" t="6011" r="75" b="6206"/>
          <a:stretch/>
        </p:blipFill>
        <p:spPr>
          <a:xfrm>
            <a:off x="6745853" y="3429000"/>
            <a:ext cx="2798585" cy="1842495"/>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426514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B3A87B-4ABB-5740-B352-9F1DCFF57E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Large #">
            <a:extLst>
              <a:ext uri="{FF2B5EF4-FFF2-40B4-BE49-F238E27FC236}">
                <a16:creationId xmlns:a16="http://schemas.microsoft.com/office/drawing/2014/main" id="{5258ADF1-8EDF-4A48-BA3D-D66888E0C00E}"/>
              </a:ext>
            </a:extLst>
          </p:cNvPr>
          <p:cNvSpPr txBox="1"/>
          <p:nvPr/>
        </p:nvSpPr>
        <p:spPr>
          <a:xfrm>
            <a:off x="385465" y="2151727"/>
            <a:ext cx="4277549" cy="2554545"/>
          </a:xfrm>
          <a:prstGeom prst="rect">
            <a:avLst/>
          </a:prstGeom>
          <a:noFill/>
        </p:spPr>
        <p:txBody>
          <a:bodyPr wrap="square" rtlCol="0" anchor="b">
            <a:spAutoFit/>
          </a:bodyPr>
          <a:lstStyle/>
          <a:p>
            <a:pPr algn="ctr"/>
            <a:r>
              <a:rPr lang="fr-FR" sz="4000" b="1">
                <a:solidFill>
                  <a:schemeClr val="bg1"/>
                </a:solidFill>
                <a:latin typeface="Arial" panose="020B0604020202020204" pitchFamily="34" charset="0"/>
                <a:ea typeface="Arial" charset="0"/>
                <a:cs typeface="Arial" panose="020B0604020202020204" pitchFamily="34" charset="0"/>
              </a:rPr>
              <a:t>Un programme conçu pour répondre aux intérêts des Leos</a:t>
            </a:r>
          </a:p>
        </p:txBody>
      </p:sp>
      <p:sp>
        <p:nvSpPr>
          <p:cNvPr id="5" name="Rectangle 4">
            <a:extLst>
              <a:ext uri="{FF2B5EF4-FFF2-40B4-BE49-F238E27FC236}">
                <a16:creationId xmlns:a16="http://schemas.microsoft.com/office/drawing/2014/main" id="{636DC1E7-5585-EF45-B643-AD35B6A36C8D}"/>
              </a:ext>
            </a:extLst>
          </p:cNvPr>
          <p:cNvSpPr/>
          <p:nvPr/>
        </p:nvSpPr>
        <p:spPr bwMode="auto">
          <a:xfrm>
            <a:off x="6323527" y="823192"/>
            <a:ext cx="1365160" cy="396007"/>
          </a:xfrm>
          <a:prstGeom prst="rect">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7338" indent="-287338" fontAlgn="base">
              <a:spcAft>
                <a:spcPct val="0"/>
              </a:spcAft>
            </a:pPr>
            <a:r>
              <a:rPr lang="fr-FR" b="1" dirty="0">
                <a:solidFill>
                  <a:schemeClr val="bg1"/>
                </a:solidFill>
                <a:latin typeface="Arial" panose="020B0604020202020204" pitchFamily="34" charset="0"/>
                <a:cs typeface="Arial" panose="020B0604020202020204" pitchFamily="34" charset="0"/>
              </a:rPr>
              <a:t>Avantages</a:t>
            </a:r>
          </a:p>
        </p:txBody>
      </p:sp>
      <p:sp>
        <p:nvSpPr>
          <p:cNvPr id="6" name="TextBox 5">
            <a:extLst>
              <a:ext uri="{FF2B5EF4-FFF2-40B4-BE49-F238E27FC236}">
                <a16:creationId xmlns:a16="http://schemas.microsoft.com/office/drawing/2014/main" id="{113CAB45-24AE-B248-BBBD-FCF86E375D37}"/>
              </a:ext>
            </a:extLst>
          </p:cNvPr>
          <p:cNvSpPr txBox="1"/>
          <p:nvPr/>
        </p:nvSpPr>
        <p:spPr>
          <a:xfrm>
            <a:off x="6232307" y="1445272"/>
            <a:ext cx="5745045" cy="5355312"/>
          </a:xfrm>
          <a:prstGeom prst="rect">
            <a:avLst/>
          </a:prstGeom>
          <a:noFill/>
        </p:spPr>
        <p:txBody>
          <a:bodyPr wrap="square" rtlCol="0">
            <a:spAutoFit/>
          </a:bodyPr>
          <a:lstStyle/>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50 % de réduction sur les cotisations internationales</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 Exonération des droits d'entrée/de charte</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 Années de service Leo créditées à son dossier Lion</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Insigne de boutonnière Leo-Lion exclusif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 Reconnaissance du statut « Leo-Lion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Groupe de réseautage professionnel LinkedIn </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Opportunités de bourses</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marL="180975" indent="-180975">
              <a:buClr>
                <a:srgbClr val="EBB700"/>
              </a:buClr>
              <a:buSzPct val="50000"/>
              <a:buFont typeface="Lucida Grande" panose="020B0600040502020204" pitchFamily="34" charset="0"/>
              <a:buChar char="▶"/>
            </a:pPr>
            <a:r>
              <a:rPr lang="fr-FR" dirty="0">
                <a:solidFill>
                  <a:srgbClr val="55565A"/>
                </a:solidFill>
                <a:latin typeface="Arial" charset="0"/>
                <a:ea typeface="Arial" charset="0"/>
                <a:cs typeface="Arial" charset="0"/>
              </a:rPr>
              <a:t>Éligible en tant qu’agent de liaison Leo-Lion avec le conseil d'administration</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a:p>
            <a:pPr algn="r">
              <a:buClr>
                <a:srgbClr val="EBB700"/>
              </a:buClr>
              <a:buSzPct val="50000"/>
            </a:pPr>
            <a:r>
              <a:rPr lang="fr-FR" u="sng" dirty="0">
                <a:solidFill>
                  <a:srgbClr val="407CCA"/>
                </a:solidFill>
                <a:latin typeface="Arial" charset="0"/>
                <a:ea typeface="Arial" charset="0"/>
                <a:cs typeface="Arial" charset="0"/>
                <a:hlinkClick r:id="rId4"/>
              </a:rPr>
              <a:t>En savoir plus.</a:t>
            </a:r>
          </a:p>
          <a:p>
            <a:pPr marL="180975" indent="-180975">
              <a:buClr>
                <a:srgbClr val="EBB700"/>
              </a:buClr>
              <a:buSzPct val="50000"/>
              <a:buFont typeface="Lucida Grande" panose="020B0600040502020204" pitchFamily="34" charset="0"/>
              <a:buChar char="▶"/>
            </a:pPr>
            <a:endParaRPr lang="en-US" dirty="0">
              <a:solidFill>
                <a:srgbClr val="55565A"/>
              </a:solidFill>
              <a:latin typeface="Arial" charset="0"/>
              <a:ea typeface="Arial" charset="0"/>
              <a:cs typeface="Arial" charset="0"/>
            </a:endParaRPr>
          </a:p>
        </p:txBody>
      </p:sp>
      <p:pic>
        <p:nvPicPr>
          <p:cNvPr id="14" name="Picture 13">
            <a:extLst>
              <a:ext uri="{FF2B5EF4-FFF2-40B4-BE49-F238E27FC236}">
                <a16:creationId xmlns:a16="http://schemas.microsoft.com/office/drawing/2014/main" id="{3757EA92-9923-6C4F-98B2-B492A6A66E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0040" y="5669280"/>
            <a:ext cx="1463040" cy="1024129"/>
          </a:xfrm>
          <a:prstGeom prst="rect">
            <a:avLst/>
          </a:prstGeom>
        </p:spPr>
      </p:pic>
    </p:spTree>
    <p:extLst>
      <p:ext uri="{BB962C8B-B14F-4D97-AF65-F5344CB8AC3E}">
        <p14:creationId xmlns:p14="http://schemas.microsoft.com/office/powerpoint/2010/main" val="5414175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760281"/>
            <a:ext cx="4139581" cy="2908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200"/>
              </a:spcAft>
              <a:buClr>
                <a:srgbClr val="EBB700"/>
              </a:buClr>
            </a:pPr>
            <a:r>
              <a:rPr lang="fr-FR" sz="2400" dirty="0">
                <a:solidFill>
                  <a:srgbClr val="55565A"/>
                </a:solidFill>
                <a:latin typeface="Arial" charset="0"/>
                <a:ea typeface="Arial" charset="0"/>
                <a:cs typeface="Arial" charset="0"/>
              </a:rPr>
              <a:t>Exclusif aux Leo-Lions</a:t>
            </a:r>
          </a:p>
          <a:p>
            <a:pPr>
              <a:spcBef>
                <a:spcPts val="0"/>
              </a:spcBef>
              <a:spcAft>
                <a:spcPts val="1200"/>
              </a:spcAft>
              <a:buClr>
                <a:srgbClr val="EBB700"/>
              </a:buClr>
            </a:pPr>
            <a:r>
              <a:rPr lang="fr-FR" sz="2400" dirty="0">
                <a:solidFill>
                  <a:srgbClr val="55565A"/>
                </a:solidFill>
                <a:latin typeface="Arial" charset="0"/>
                <a:ea typeface="Arial" charset="0"/>
                <a:cs typeface="Arial" charset="0"/>
              </a:rPr>
              <a:t>Réservé aux Leo-Lions en activité</a:t>
            </a:r>
          </a:p>
          <a:p>
            <a:pPr>
              <a:spcBef>
                <a:spcPts val="0"/>
              </a:spcBef>
              <a:spcAft>
                <a:spcPts val="1200"/>
              </a:spcAft>
              <a:buClr>
                <a:srgbClr val="EBB700"/>
              </a:buClr>
            </a:pPr>
            <a:r>
              <a:rPr lang="fr-FR" sz="2400" dirty="0">
                <a:solidFill>
                  <a:srgbClr val="55565A"/>
                </a:solidFill>
                <a:latin typeface="Arial" charset="0"/>
                <a:ea typeface="Arial" charset="0"/>
                <a:cs typeface="Arial" charset="0"/>
              </a:rPr>
              <a:t>Non conçu pour l’échange</a:t>
            </a:r>
          </a:p>
          <a:p>
            <a:pPr marL="0" indent="0">
              <a:spcBef>
                <a:spcPts val="0"/>
              </a:spcBef>
              <a:spcAft>
                <a:spcPts val="1200"/>
              </a:spcAft>
              <a:buClr>
                <a:srgbClr val="EBB700"/>
              </a:buClr>
              <a:buNone/>
            </a:pPr>
            <a:r>
              <a:rPr lang="fr-FR" sz="2000" u="sng" dirty="0">
                <a:solidFill>
                  <a:srgbClr val="407CCA"/>
                </a:solidFill>
                <a:latin typeface="Arial" charset="0"/>
                <a:ea typeface="Arial" charset="0"/>
                <a:cs typeface="Arial" charset="0"/>
                <a:hlinkClick r:id="rId4"/>
              </a:rPr>
              <a:t>En savoir plus.</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1377072"/>
            <a:ext cx="413958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a:solidFill>
                  <a:srgbClr val="00338D"/>
                </a:solidFill>
                <a:latin typeface="Arial" panose="020B0604020202020204" pitchFamily="34" charset="0"/>
                <a:cs typeface="Arial" panose="020B0604020202020204" pitchFamily="34" charset="0"/>
              </a:rPr>
              <a:t>Insigne Leo-Lion</a:t>
            </a:r>
          </a:p>
        </p:txBody>
      </p:sp>
      <p:pic>
        <p:nvPicPr>
          <p:cNvPr id="9" name="Picture 8">
            <a:extLst>
              <a:ext uri="{FF2B5EF4-FFF2-40B4-BE49-F238E27FC236}">
                <a16:creationId xmlns:a16="http://schemas.microsoft.com/office/drawing/2014/main" id="{F6B1E70A-76EA-5144-A3B8-9D7306C3CB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91158" y="1126168"/>
            <a:ext cx="3786879" cy="4605664"/>
          </a:xfrm>
          <a:prstGeom prst="rect">
            <a:avLst/>
          </a:prstGeom>
          <a:effectLst>
            <a:outerShdw blurRad="622300" dist="330200" dir="8100000" algn="tr" rotWithShape="0">
              <a:prstClr val="black">
                <a:alpha val="21000"/>
              </a:prstClr>
            </a:outerShdw>
          </a:effectLst>
        </p:spPr>
      </p:pic>
    </p:spTree>
    <p:extLst>
      <p:ext uri="{BB962C8B-B14F-4D97-AF65-F5344CB8AC3E}">
        <p14:creationId xmlns:p14="http://schemas.microsoft.com/office/powerpoint/2010/main" val="404520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7</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spcBef>
                <a:spcPts val="0"/>
              </a:spcBef>
              <a:spcAft>
                <a:spcPts val="1200"/>
              </a:spcAft>
              <a:buFontTx/>
              <a:buAutoNum type="alphaUcPeriod"/>
              <a:defRPr/>
            </a:pPr>
            <a:r>
              <a:rPr lang="fr-FR" sz="2400" dirty="0">
                <a:solidFill>
                  <a:srgbClr val="55565A"/>
                </a:solidFill>
              </a:rPr>
              <a:t>Permettre aux Lions clubs d’offrir des activités formatrices aux jeunes de leur région</a:t>
            </a:r>
          </a:p>
          <a:p>
            <a:pPr marL="514350" indent="-514350">
              <a:spcBef>
                <a:spcPts val="0"/>
              </a:spcBef>
              <a:spcAft>
                <a:spcPts val="1200"/>
              </a:spcAft>
              <a:buFontTx/>
              <a:buAutoNum type="alphaUcPeriod"/>
              <a:defRPr/>
            </a:pPr>
            <a:r>
              <a:rPr lang="fr-FR" sz="2400" dirty="0">
                <a:solidFill>
                  <a:srgbClr val="55565A"/>
                </a:solidFill>
              </a:rPr>
              <a:t>Ouvrir pour des jeunes du monde entier des voies de développement individuel par une contribution collective au bien de la société au plan local, national et mondial</a:t>
            </a:r>
          </a:p>
          <a:p>
            <a:pPr marL="514350" indent="-514350">
              <a:spcBef>
                <a:spcPts val="0"/>
              </a:spcBef>
              <a:spcAft>
                <a:spcPts val="1200"/>
              </a:spcAft>
              <a:buFontTx/>
              <a:buAutoNum type="alphaUcPeriod"/>
              <a:defRPr/>
            </a:pPr>
            <a:r>
              <a:rPr lang="fr-FR" sz="2400" dirty="0">
                <a:solidFill>
                  <a:srgbClr val="55565A"/>
                </a:solidFill>
              </a:rPr>
              <a:t>Promouvoir le service caritatif auprès des jeunes et leur offrir l'opportunité de développer leurs qualités de leadership et leur expérience</a:t>
            </a:r>
          </a:p>
          <a:p>
            <a:pPr>
              <a:spcBef>
                <a:spcPts val="0"/>
              </a:spcBef>
              <a:spcAft>
                <a:spcPts val="1200"/>
              </a:spcAft>
              <a:defRPr/>
            </a:pPr>
            <a:r>
              <a:rPr lang="fr-FR" sz="2400" dirty="0">
                <a:solidFill>
                  <a:srgbClr val="55565A"/>
                </a:solidFill>
                <a:latin typeface="Arial"/>
                <a:cs typeface="Arial"/>
              </a:rPr>
              <a:t>Manuel du règlement du conseil, chapitre XXII</a:t>
            </a:r>
          </a:p>
          <a:p>
            <a:pPr>
              <a:spcBef>
                <a:spcPts val="0"/>
              </a:spcBef>
              <a:spcAft>
                <a:spcPts val="1200"/>
              </a:spcAft>
              <a:defRPr/>
            </a:pPr>
            <a:endParaRPr lang="en-US" sz="2400" kern="0" dirty="0">
              <a:solidFill>
                <a:srgbClr val="81827C"/>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Objectifs du programme Leo clubs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97101" y="436785"/>
            <a:ext cx="1558206" cy="1558206"/>
          </a:xfrm>
          <a:prstGeom prst="rect">
            <a:avLst/>
          </a:prstGeom>
        </p:spPr>
      </p:pic>
    </p:spTree>
    <p:extLst>
      <p:ext uri="{BB962C8B-B14F-4D97-AF65-F5344CB8AC3E}">
        <p14:creationId xmlns:p14="http://schemas.microsoft.com/office/powerpoint/2010/main" val="9389290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90284A-19D8-B242-9CC1-4E91709F55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2529913" y="2054748"/>
            <a:ext cx="8610527" cy="4408495"/>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fr-FR" sz="2000" b="1">
                <a:solidFill>
                  <a:srgbClr val="55565A"/>
                </a:solidFill>
                <a:latin typeface="Arial" charset="0"/>
                <a:cs typeface="Arial" charset="0"/>
              </a:rPr>
              <a:t>Bourse Ambassadeur culturel Leo-Lion</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a:solidFill>
                  <a:srgbClr val="55565A"/>
                </a:solidFill>
                <a:latin typeface="Arial" charset="0"/>
                <a:cs typeface="Arial" charset="0"/>
              </a:rPr>
              <a:t>Une bourse attribuée par région constitutionnelle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a:solidFill>
                  <a:srgbClr val="55565A"/>
                </a:solidFill>
                <a:latin typeface="Arial" charset="0"/>
                <a:cs typeface="Arial" charset="0"/>
              </a:rPr>
              <a:t>Soutien financier pour assister à un forum en dehors de la région constitutionnelle du bénéficiaire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a:solidFill>
                  <a:srgbClr val="55565A"/>
                </a:solidFill>
                <a:latin typeface="Arial" charset="0"/>
                <a:cs typeface="Arial" charset="0"/>
              </a:rPr>
              <a:t>Possibilités de service international</a:t>
            </a:r>
          </a:p>
          <a:p>
            <a:pPr marL="0" indent="0" algn="r" fontAlgn="base">
              <a:lnSpc>
                <a:spcPct val="100000"/>
              </a:lnSpc>
              <a:spcBef>
                <a:spcPts val="0"/>
              </a:spcBef>
              <a:spcAft>
                <a:spcPts val="1500"/>
              </a:spcAft>
              <a:buClr>
                <a:srgbClr val="EBB700"/>
              </a:buClr>
              <a:buSzPct val="80000"/>
              <a:buNone/>
            </a:pPr>
            <a:r>
              <a:rPr lang="fr-FR" sz="2000" u="sng">
                <a:solidFill>
                  <a:srgbClr val="407CCA"/>
                </a:solidFill>
                <a:latin typeface="Arial" charset="0"/>
                <a:ea typeface="Arial" charset="0"/>
                <a:cs typeface="Arial" charset="0"/>
                <a:hlinkClick r:id="rId4"/>
              </a:rPr>
              <a:t>En savoir plus.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fr-FR" sz="2000" b="1">
                <a:solidFill>
                  <a:srgbClr val="55565A"/>
                </a:solidFill>
                <a:latin typeface="Arial" charset="0"/>
                <a:cs typeface="Arial" charset="0"/>
              </a:rPr>
              <a:t>Bourse Institut de formation avancée des responsables Lions (IFARL) </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a:solidFill>
                  <a:srgbClr val="55565A"/>
                </a:solidFill>
                <a:latin typeface="Arial" charset="0"/>
                <a:cs typeface="Arial" charset="0"/>
              </a:rPr>
              <a:t>Une bourse attribuée par région constitutionnelle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a:solidFill>
                  <a:srgbClr val="55565A"/>
                </a:solidFill>
                <a:latin typeface="Arial" charset="0"/>
                <a:cs typeface="Arial" charset="0"/>
              </a:rPr>
              <a:t>Aide financière pour participer à un IFARL</a:t>
            </a:r>
          </a:p>
          <a:p>
            <a:pPr marL="0" indent="0" algn="r" fontAlgn="base">
              <a:lnSpc>
                <a:spcPct val="100000"/>
              </a:lnSpc>
              <a:spcBef>
                <a:spcPts val="0"/>
              </a:spcBef>
              <a:spcAft>
                <a:spcPts val="1500"/>
              </a:spcAft>
              <a:buClr>
                <a:srgbClr val="EBB700"/>
              </a:buClr>
              <a:buSzPct val="80000"/>
              <a:buNone/>
            </a:pPr>
            <a:r>
              <a:rPr lang="fr-FR" sz="2000" u="sng">
                <a:solidFill>
                  <a:srgbClr val="407CCA"/>
                </a:solidFill>
                <a:latin typeface="Arial" charset="0"/>
                <a:ea typeface="Arial" charset="0"/>
                <a:cs typeface="Arial" charset="0"/>
                <a:hlinkClick r:id="rId5"/>
              </a:rPr>
              <a:t>En savoir plus.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2529913" y="983317"/>
            <a:ext cx="7579610"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Bourses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1212624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2126900"/>
            <a:ext cx="4429141" cy="2908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1200"/>
              </a:spcAft>
              <a:buClr>
                <a:srgbClr val="EBB700"/>
              </a:buClr>
              <a:buNone/>
            </a:pPr>
            <a:r>
              <a:rPr lang="fr-FR" sz="2300" b="1" dirty="0">
                <a:solidFill>
                  <a:srgbClr val="55565A"/>
                </a:solidFill>
                <a:latin typeface="Arial" charset="0"/>
                <a:ea typeface="Arial" charset="0"/>
                <a:cs typeface="Arial" charset="0"/>
              </a:rPr>
              <a:t>Groupe LinkedIn privé </a:t>
            </a:r>
          </a:p>
          <a:p>
            <a:pPr>
              <a:spcBef>
                <a:spcPts val="0"/>
              </a:spcBef>
              <a:spcAft>
                <a:spcPts val="1200"/>
              </a:spcAft>
              <a:buClr>
                <a:srgbClr val="EBB700"/>
              </a:buClr>
            </a:pPr>
            <a:r>
              <a:rPr lang="fr-FR" sz="2300" dirty="0">
                <a:solidFill>
                  <a:srgbClr val="55565A"/>
                </a:solidFill>
                <a:latin typeface="Arial" charset="0"/>
                <a:ea typeface="Arial" charset="0"/>
                <a:cs typeface="Arial" charset="0"/>
              </a:rPr>
              <a:t>Réseau mondial de Leo-Lions</a:t>
            </a:r>
          </a:p>
          <a:p>
            <a:pPr>
              <a:spcBef>
                <a:spcPts val="0"/>
              </a:spcBef>
              <a:spcAft>
                <a:spcPts val="1200"/>
              </a:spcAft>
              <a:buClr>
                <a:srgbClr val="EBB700"/>
              </a:buClr>
            </a:pPr>
            <a:r>
              <a:rPr lang="fr-FR" sz="2300" dirty="0">
                <a:solidFill>
                  <a:srgbClr val="55565A"/>
                </a:solidFill>
                <a:latin typeface="Arial" charset="0"/>
                <a:ea typeface="Arial" charset="0"/>
                <a:cs typeface="Arial" charset="0"/>
              </a:rPr>
              <a:t>Constituez votre liste de contacts professionnels</a:t>
            </a:r>
          </a:p>
          <a:p>
            <a:pPr>
              <a:spcBef>
                <a:spcPts val="0"/>
              </a:spcBef>
              <a:spcAft>
                <a:spcPts val="1200"/>
              </a:spcAft>
              <a:buClr>
                <a:srgbClr val="EBB700"/>
              </a:buClr>
            </a:pPr>
            <a:r>
              <a:rPr lang="fr-FR" sz="2300" dirty="0">
                <a:solidFill>
                  <a:srgbClr val="55565A"/>
                </a:solidFill>
                <a:latin typeface="Arial" charset="0"/>
                <a:ea typeface="Arial" charset="0"/>
                <a:cs typeface="Arial" charset="0"/>
              </a:rPr>
              <a:t>Partagez des idées de service</a:t>
            </a:r>
          </a:p>
          <a:p>
            <a:pPr>
              <a:spcBef>
                <a:spcPts val="0"/>
              </a:spcBef>
              <a:spcAft>
                <a:spcPts val="1200"/>
              </a:spcAft>
              <a:buClr>
                <a:srgbClr val="EBB700"/>
              </a:buClr>
            </a:pPr>
            <a:r>
              <a:rPr lang="fr-FR" sz="2300" dirty="0">
                <a:solidFill>
                  <a:srgbClr val="55565A"/>
                </a:solidFill>
                <a:latin typeface="Arial" charset="0"/>
                <a:ea typeface="Arial" charset="0"/>
                <a:cs typeface="Arial" charset="0"/>
              </a:rPr>
              <a:t>Discussions sur les ressources et compétences en leadership</a:t>
            </a: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768098"/>
            <a:ext cx="413958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a:solidFill>
                  <a:srgbClr val="00338D"/>
                </a:solidFill>
                <a:latin typeface="Arial" panose="020B0604020202020204" pitchFamily="34" charset="0"/>
                <a:cs typeface="Arial" panose="020B0604020202020204" pitchFamily="34" charset="0"/>
              </a:rPr>
              <a:t>Réseautage professionnel</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9" name="Picture 8">
            <a:extLst>
              <a:ext uri="{FF2B5EF4-FFF2-40B4-BE49-F238E27FC236}">
                <a16:creationId xmlns:a16="http://schemas.microsoft.com/office/drawing/2014/main" id="{28D46F65-E87B-AB48-B6C2-3F55CB4612B2}"/>
              </a:ext>
            </a:extLst>
          </p:cNvPr>
          <p:cNvPicPr>
            <a:picLocks noChangeAspect="1"/>
          </p:cNvPicPr>
          <p:nvPr/>
        </p:nvPicPr>
        <p:blipFill rotWithShape="1">
          <a:blip r:embed="rId5">
            <a:extLst>
              <a:ext uri="{28A0092B-C50C-407E-A947-70E740481C1C}">
                <a14:useLocalDpi xmlns:a14="http://schemas.microsoft.com/office/drawing/2010/main" val="0"/>
              </a:ext>
            </a:extLst>
          </a:blip>
          <a:srcRect l="19201" t="11669" r="2" b="7535"/>
          <a:stretch/>
        </p:blipFill>
        <p:spPr>
          <a:xfrm>
            <a:off x="7979553" y="861980"/>
            <a:ext cx="3681792" cy="2453640"/>
          </a:xfrm>
          <a:prstGeom prst="rect">
            <a:avLst/>
          </a:prstGeom>
          <a:effectLst>
            <a:outerShdw blurRad="584200" dist="38100" dir="2700000" algn="tl" rotWithShape="0">
              <a:prstClr val="black">
                <a:alpha val="18000"/>
              </a:prstClr>
            </a:outerShdw>
          </a:effectLst>
        </p:spPr>
      </p:pic>
      <p:pic>
        <p:nvPicPr>
          <p:cNvPr id="11" name="Picture 10" descr="ODI Connect: member networking event (26 March, 2014) | Flickr">
            <a:extLst>
              <a:ext uri="{FF2B5EF4-FFF2-40B4-BE49-F238E27FC236}">
                <a16:creationId xmlns:a16="http://schemas.microsoft.com/office/drawing/2014/main" id="{DC0F5C74-C4F5-884D-896C-CBE13C32E01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1" r="31"/>
          <a:stretch/>
        </p:blipFill>
        <p:spPr>
          <a:xfrm>
            <a:off x="7357457" y="3051047"/>
            <a:ext cx="3681792" cy="2453640"/>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57378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F7AF9-5803-8644-9735-8E35C40ADB9E}"/>
              </a:ext>
            </a:extLst>
          </p:cNvPr>
          <p:cNvPicPr>
            <a:picLocks noChangeAspect="1"/>
          </p:cNvPicPr>
          <p:nvPr/>
        </p:nvPicPr>
        <p:blipFill rotWithShape="1">
          <a:blip r:embed="rId3">
            <a:extLst>
              <a:ext uri="{28A0092B-C50C-407E-A947-70E740481C1C}">
                <a14:useLocalDpi xmlns:a14="http://schemas.microsoft.com/office/drawing/2010/main" val="0"/>
              </a:ext>
            </a:extLst>
          </a:blip>
          <a:srcRect l="1924" t="7026" r="1924" b="8596"/>
          <a:stretch/>
        </p:blipFill>
        <p:spPr>
          <a:xfrm>
            <a:off x="1" y="0"/>
            <a:ext cx="12192000" cy="6858000"/>
          </a:xfrm>
          <a:prstGeom prst="rect">
            <a:avLst/>
          </a:prstGeom>
        </p:spPr>
      </p:pic>
      <p:sp>
        <p:nvSpPr>
          <p:cNvPr id="10" name="Title 1">
            <a:extLst>
              <a:ext uri="{FF2B5EF4-FFF2-40B4-BE49-F238E27FC236}">
                <a16:creationId xmlns:a16="http://schemas.microsoft.com/office/drawing/2014/main" id="{A63B4503-5DBA-404D-B3F1-2F80B3E87836}"/>
              </a:ext>
            </a:extLst>
          </p:cNvPr>
          <p:cNvSpPr txBox="1">
            <a:spLocks/>
          </p:cNvSpPr>
          <p:nvPr/>
        </p:nvSpPr>
        <p:spPr>
          <a:xfrm>
            <a:off x="519779" y="3840480"/>
            <a:ext cx="6736080" cy="2405109"/>
          </a:xfrm>
          <a:prstGeom prst="rect">
            <a:avLst/>
          </a:prstGeom>
          <a:solidFill>
            <a:schemeClr val="bg1">
              <a:alpha val="90000"/>
            </a:schemeClr>
          </a:solidFill>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sz="5400" b="1">
                <a:solidFill>
                  <a:schemeClr val="bg1"/>
                </a:solidFill>
                <a:latin typeface="Arial" panose="020B0604020202020204" pitchFamily="34" charset="0"/>
                <a:cs typeface="Arial" panose="020B0604020202020204" pitchFamily="34" charset="0"/>
              </a:rPr>
            </a:br>
            <a:br>
              <a:rPr lang="fr-FR" b="1">
                <a:solidFill>
                  <a:schemeClr val="bg1"/>
                </a:solidFill>
                <a:latin typeface="Arial" panose="020B0604020202020204" pitchFamily="34" charset="0"/>
                <a:cs typeface="Arial" panose="020B0604020202020204" pitchFamily="34" charset="0"/>
              </a:rPr>
            </a:br>
            <a:br>
              <a:rPr lang="fr-FR">
                <a:solidFill>
                  <a:schemeClr val="bg1"/>
                </a:solidFill>
              </a:rPr>
            </a:br>
            <a:br>
              <a:rPr lang="fr-FR">
                <a:solidFill>
                  <a:schemeClr val="bg1"/>
                </a:solidFill>
              </a:rPr>
            </a:br>
            <a:br>
              <a:rPr lang="fr-FR">
                <a:solidFill>
                  <a:schemeClr val="bg1"/>
                </a:solidFill>
              </a:rPr>
            </a:br>
            <a:br>
              <a:rPr lang="fr-FR">
                <a:solidFill>
                  <a:schemeClr val="bg1"/>
                </a:solidFill>
              </a:rPr>
            </a:br>
            <a:br>
              <a:rPr lang="fr-FR"/>
            </a:br>
            <a:r>
              <a:rPr lang="fr-FR"/>
              <a:t>                                                         </a:t>
            </a:r>
          </a:p>
        </p:txBody>
      </p:sp>
      <p:sp>
        <p:nvSpPr>
          <p:cNvPr id="11" name="TextBox 10">
            <a:extLst>
              <a:ext uri="{FF2B5EF4-FFF2-40B4-BE49-F238E27FC236}">
                <a16:creationId xmlns:a16="http://schemas.microsoft.com/office/drawing/2014/main" id="{E76A8AC7-4451-204F-A2D6-8A870675CB8B}"/>
              </a:ext>
            </a:extLst>
          </p:cNvPr>
          <p:cNvSpPr txBox="1"/>
          <p:nvPr/>
        </p:nvSpPr>
        <p:spPr>
          <a:xfrm>
            <a:off x="847165" y="4120931"/>
            <a:ext cx="6408694" cy="1477328"/>
          </a:xfrm>
          <a:prstGeom prst="rect">
            <a:avLst/>
          </a:prstGeom>
          <a:noFill/>
        </p:spPr>
        <p:txBody>
          <a:bodyPr wrap="square" rtlCol="0" anchor="b" anchorCtr="0">
            <a:spAutoFit/>
          </a:bodyPr>
          <a:lstStyle/>
          <a:p>
            <a:pPr>
              <a:lnSpc>
                <a:spcPts val="5400"/>
              </a:lnSpc>
            </a:pPr>
            <a:r>
              <a:rPr lang="fr-FR" sz="5400" b="1">
                <a:solidFill>
                  <a:srgbClr val="00338D"/>
                </a:solidFill>
                <a:latin typeface="Arial" panose="020B0604020202020204" pitchFamily="34" charset="0"/>
                <a:cs typeface="Arial" panose="020B0604020202020204" pitchFamily="34" charset="0"/>
              </a:rPr>
              <a:t>Affiliation double Leo-Lion</a:t>
            </a:r>
          </a:p>
        </p:txBody>
      </p:sp>
      <p:pic>
        <p:nvPicPr>
          <p:cNvPr id="12" name="Picture 11">
            <a:extLst>
              <a:ext uri="{FF2B5EF4-FFF2-40B4-BE49-F238E27FC236}">
                <a16:creationId xmlns:a16="http://schemas.microsoft.com/office/drawing/2014/main" id="{4E62084E-9F5D-0243-8606-F7AE516B3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039" y="5769883"/>
            <a:ext cx="1405047" cy="702523"/>
          </a:xfrm>
          <a:prstGeom prst="rect">
            <a:avLst/>
          </a:prstGeom>
          <a:effectLst/>
        </p:spPr>
      </p:pic>
      <p:sp>
        <p:nvSpPr>
          <p:cNvPr id="13" name="TextBox 12">
            <a:extLst>
              <a:ext uri="{FF2B5EF4-FFF2-40B4-BE49-F238E27FC236}">
                <a16:creationId xmlns:a16="http://schemas.microsoft.com/office/drawing/2014/main" id="{4180FDF7-75A0-8E4B-B8DE-F588E7782333}"/>
              </a:ext>
            </a:extLst>
          </p:cNvPr>
          <p:cNvSpPr txBox="1"/>
          <p:nvPr/>
        </p:nvSpPr>
        <p:spPr>
          <a:xfrm>
            <a:off x="847165" y="5596590"/>
            <a:ext cx="5716921" cy="400110"/>
          </a:xfrm>
          <a:prstGeom prst="rect">
            <a:avLst/>
          </a:prstGeom>
          <a:noFill/>
        </p:spPr>
        <p:txBody>
          <a:bodyPr wrap="square" rtlCol="0" anchor="b" anchorCtr="0">
            <a:spAutoFit/>
          </a:bodyPr>
          <a:lstStyle/>
          <a:p>
            <a:r>
              <a:rPr lang="fr-FR" sz="2000" u="sng">
                <a:solidFill>
                  <a:srgbClr val="407CCA"/>
                </a:solidFill>
                <a:latin typeface="Arial" charset="0"/>
                <a:ea typeface="Arial" charset="0"/>
                <a:cs typeface="Arial" charset="0"/>
                <a:hlinkClick r:id="rId5"/>
              </a:rPr>
              <a:t>En savoir plus</a:t>
            </a:r>
          </a:p>
        </p:txBody>
      </p:sp>
    </p:spTree>
    <p:extLst>
      <p:ext uri="{BB962C8B-B14F-4D97-AF65-F5344CB8AC3E}">
        <p14:creationId xmlns:p14="http://schemas.microsoft.com/office/powerpoint/2010/main" val="31297932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fr-FR" sz="4800" b="1">
                <a:solidFill>
                  <a:schemeClr val="bg1"/>
                </a:solidFill>
                <a:latin typeface="Arial" panose="020B0604020202020204" pitchFamily="34" charset="0"/>
                <a:ea typeface="Arial" charset="0"/>
                <a:cs typeface="Arial" panose="020B0604020202020204" pitchFamily="34" charset="0"/>
              </a:rPr>
              <a:t>Types de Lions club</a:t>
            </a:r>
          </a:p>
          <a:p>
            <a:pPr algn="ctr"/>
            <a:r>
              <a:rPr lang="fr-FR" sz="4800">
                <a:solidFill>
                  <a:schemeClr val="bg1"/>
                </a:solidFill>
                <a:latin typeface="Arial" panose="020B0604020202020204" pitchFamily="34" charset="0"/>
                <a:ea typeface="Arial" charset="0"/>
                <a:cs typeface="Arial" panose="020B0604020202020204" pitchFamily="34" charset="0"/>
              </a:rPr>
              <a:t>attrayants pour jeunes Lions</a:t>
            </a:r>
          </a:p>
        </p:txBody>
      </p:sp>
    </p:spTree>
    <p:extLst>
      <p:ext uri="{BB962C8B-B14F-4D97-AF65-F5344CB8AC3E}">
        <p14:creationId xmlns:p14="http://schemas.microsoft.com/office/powerpoint/2010/main" val="2003253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115709"/>
            <a:ext cx="57149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L’effectif minimum de 20 membres fondateurs doit comporter un minimum de 10 anciens Leos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Service entre anciens Leos et amis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Constitution de communautés Leo-Lions et jeunes Lions</a:t>
            </a:r>
          </a:p>
          <a:p>
            <a:pPr marL="0" indent="0" fontAlgn="base">
              <a:lnSpc>
                <a:spcPct val="100000"/>
              </a:lnSpc>
              <a:spcBef>
                <a:spcPts val="0"/>
              </a:spcBef>
              <a:spcAft>
                <a:spcPts val="2400"/>
              </a:spcAft>
              <a:buClr>
                <a:srgbClr val="EBB700"/>
              </a:buClr>
              <a:buSzPct val="80000"/>
              <a:buNone/>
            </a:pPr>
            <a:r>
              <a:rPr lang="fr-FR" sz="2400" u="sng">
                <a:solidFill>
                  <a:srgbClr val="407CCA"/>
                </a:solidFill>
                <a:latin typeface="Arial" charset="0"/>
                <a:cs typeface="Arial" charset="0"/>
                <a:hlinkClick r:id="rId4"/>
              </a:rPr>
              <a:t>En savoir plus</a:t>
            </a: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1044277"/>
            <a:ext cx="6308271"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Club Leo-Lion</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6" name="Picture 5">
            <a:extLst>
              <a:ext uri="{FF2B5EF4-FFF2-40B4-BE49-F238E27FC236}">
                <a16:creationId xmlns:a16="http://schemas.microsoft.com/office/drawing/2014/main" id="{947BBC5E-30A7-814D-B218-FAE82605DDA6}"/>
              </a:ext>
            </a:extLst>
          </p:cNvPr>
          <p:cNvPicPr>
            <a:picLocks noChangeAspect="1"/>
          </p:cNvPicPr>
          <p:nvPr/>
        </p:nvPicPr>
        <p:blipFill rotWithShape="1">
          <a:blip r:embed="rId6">
            <a:extLst>
              <a:ext uri="{28A0092B-C50C-407E-A947-70E740481C1C}">
                <a14:useLocalDpi xmlns:a14="http://schemas.microsoft.com/office/drawing/2010/main" val="0"/>
              </a:ext>
            </a:extLst>
          </a:blip>
          <a:srcRect l="16691" r="33912"/>
          <a:stretch/>
        </p:blipFill>
        <p:spPr>
          <a:xfrm>
            <a:off x="8168640" y="1219200"/>
            <a:ext cx="3078480" cy="4156007"/>
          </a:xfrm>
          <a:prstGeom prst="rect">
            <a:avLst/>
          </a:prstGeom>
        </p:spPr>
      </p:pic>
    </p:spTree>
    <p:extLst>
      <p:ext uri="{BB962C8B-B14F-4D97-AF65-F5344CB8AC3E}">
        <p14:creationId xmlns:p14="http://schemas.microsoft.com/office/powerpoint/2010/main" val="21873127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45129" y="2450989"/>
            <a:ext cx="5714927"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Excellente option pour Leo-Lions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L’effectif minimum de 20 membres fondateurs doit comporter un minimum de 5 membres étudiants.</a:t>
            </a:r>
          </a:p>
          <a:p>
            <a:pPr marL="342900" indent="-342900" fontAlgn="base">
              <a:lnSpc>
                <a:spcPct val="100000"/>
              </a:lnSpc>
              <a:spcBef>
                <a:spcPts val="0"/>
              </a:spcBef>
              <a:spcAft>
                <a:spcPts val="2400"/>
              </a:spcAft>
              <a:buClr>
                <a:srgbClr val="EBB700"/>
              </a:buClr>
              <a:buSzPct val="80000"/>
              <a:buFont typeface="Lucida Grande" panose="020B0600040502020204" pitchFamily="34" charset="0"/>
              <a:buChar char="▶"/>
            </a:pPr>
            <a:r>
              <a:rPr lang="fr-FR" sz="2400">
                <a:solidFill>
                  <a:srgbClr val="55565A"/>
                </a:solidFill>
                <a:latin typeface="Arial" charset="0"/>
                <a:cs typeface="Arial" charset="0"/>
              </a:rPr>
              <a:t>Remises spéciales d'affiliation Étudiant</a:t>
            </a:r>
          </a:p>
          <a:p>
            <a:pPr marL="0" indent="0" fontAlgn="base">
              <a:lnSpc>
                <a:spcPct val="100000"/>
              </a:lnSpc>
              <a:spcBef>
                <a:spcPts val="0"/>
              </a:spcBef>
              <a:spcAft>
                <a:spcPts val="2400"/>
              </a:spcAft>
              <a:buClr>
                <a:srgbClr val="EBB700"/>
              </a:buClr>
              <a:buSzPct val="80000"/>
              <a:buNone/>
            </a:pPr>
            <a:r>
              <a:rPr lang="fr-FR" sz="2400" u="sng">
                <a:solidFill>
                  <a:srgbClr val="407CCA"/>
                </a:solidFill>
                <a:latin typeface="Arial" charset="0"/>
                <a:cs typeface="Arial" charset="0"/>
                <a:hlinkClick r:id="rId4"/>
              </a:rPr>
              <a:t>En savoir plus</a:t>
            </a:r>
          </a:p>
        </p:txBody>
      </p:sp>
      <p:sp>
        <p:nvSpPr>
          <p:cNvPr id="7" name="TextBox 6">
            <a:extLst>
              <a:ext uri="{FF2B5EF4-FFF2-40B4-BE49-F238E27FC236}">
                <a16:creationId xmlns:a16="http://schemas.microsoft.com/office/drawing/2014/main" id="{4A0F263E-D02A-E84C-9F14-761471A5A44B}"/>
              </a:ext>
            </a:extLst>
          </p:cNvPr>
          <p:cNvSpPr txBox="1"/>
          <p:nvPr/>
        </p:nvSpPr>
        <p:spPr>
          <a:xfrm>
            <a:off x="1845129" y="733226"/>
            <a:ext cx="6948351" cy="1384995"/>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Lions clubs universitaires</a:t>
            </a:r>
          </a:p>
          <a:p>
            <a:r>
              <a:rPr lang="fr-FR" sz="4200" b="1">
                <a:solidFill>
                  <a:srgbClr val="00338D"/>
                </a:solidFill>
                <a:latin typeface="Arial" panose="020B0604020202020204" pitchFamily="34" charset="0"/>
                <a:cs typeface="Arial" panose="020B0604020202020204" pitchFamily="34" charset="0"/>
              </a:rPr>
              <a:t>et affiliation Étudiant </a:t>
            </a:r>
          </a:p>
        </p:txBody>
      </p:sp>
      <p:pic>
        <p:nvPicPr>
          <p:cNvPr id="9" name="Picture 8">
            <a:extLst>
              <a:ext uri="{FF2B5EF4-FFF2-40B4-BE49-F238E27FC236}">
                <a16:creationId xmlns:a16="http://schemas.microsoft.com/office/drawing/2014/main" id="{4956D8A2-7BB8-3242-8F4A-D8B9258AE6E2}"/>
              </a:ext>
            </a:extLst>
          </p:cNvPr>
          <p:cNvPicPr>
            <a:picLocks noChangeAspect="1"/>
          </p:cNvPicPr>
          <p:nvPr/>
        </p:nvPicPr>
        <p:blipFill rotWithShape="1">
          <a:blip r:embed="rId5"/>
          <a:srcRect l="528" t="1841" r="20781" b="6082"/>
          <a:stretch/>
        </p:blipFill>
        <p:spPr>
          <a:xfrm>
            <a:off x="7802178" y="2714287"/>
            <a:ext cx="3551622" cy="3124339"/>
          </a:xfrm>
          <a:prstGeom prst="rect">
            <a:avLst/>
          </a:prstGeom>
        </p:spPr>
      </p:pic>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4348" y="2297847"/>
            <a:ext cx="1405046" cy="702523"/>
          </a:xfrm>
          <a:prstGeom prst="rect">
            <a:avLst/>
          </a:prstGeom>
          <a:effectLst/>
        </p:spPr>
      </p:pic>
    </p:spTree>
    <p:extLst>
      <p:ext uri="{BB962C8B-B14F-4D97-AF65-F5344CB8AC3E}">
        <p14:creationId xmlns:p14="http://schemas.microsoft.com/office/powerpoint/2010/main" val="2257208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76992F-86FF-3B4B-9C80-3D7E384C4742}"/>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615513" y="2344309"/>
            <a:ext cx="9662087" cy="2684891"/>
          </a:xfrm>
          <a:prstGeom prst="rect">
            <a:avLst/>
          </a:prstGeom>
        </p:spPr>
        <p:txBody>
          <a:bodyPr vert="horz" lIns="91440" tIns="45720" rIns="91440" bIns="45720" numCol="2" spcCol="2743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500"/>
              </a:spcAft>
              <a:buClr>
                <a:srgbClr val="EBB700"/>
              </a:buClr>
              <a:buSzPct val="80000"/>
              <a:buNone/>
            </a:pPr>
            <a:r>
              <a:rPr lang="fr-FR" sz="2000" b="1" dirty="0">
                <a:solidFill>
                  <a:srgbClr val="55565A"/>
                </a:solidFill>
                <a:latin typeface="Arial" charset="0"/>
                <a:cs typeface="Arial" charset="0"/>
              </a:rPr>
              <a:t>Branche de club</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dirty="0">
                <a:solidFill>
                  <a:srgbClr val="55565A"/>
                </a:solidFill>
                <a:latin typeface="Arial" charset="0"/>
                <a:cs typeface="Arial" charset="0"/>
              </a:rPr>
              <a:t>Cinq membres suffisent pour former une branche de club.</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dirty="0">
                <a:solidFill>
                  <a:srgbClr val="55565A"/>
                </a:solidFill>
                <a:latin typeface="Arial" charset="0"/>
                <a:cs typeface="Arial" charset="0"/>
              </a:rPr>
              <a:t>Les réunions et actions de service des Leo-Lions et autres jeunes Lions ont lieu de manière autonome.</a:t>
            </a:r>
          </a:p>
          <a:p>
            <a:pPr marL="0" indent="0" fontAlgn="base">
              <a:lnSpc>
                <a:spcPct val="100000"/>
              </a:lnSpc>
              <a:spcBef>
                <a:spcPts val="0"/>
              </a:spcBef>
              <a:spcAft>
                <a:spcPts val="1500"/>
              </a:spcAft>
              <a:buClr>
                <a:srgbClr val="EBB700"/>
              </a:buClr>
              <a:buSzPct val="80000"/>
              <a:buNone/>
            </a:pPr>
            <a:r>
              <a:rPr lang="fr-FR" sz="2000" u="sng" dirty="0">
                <a:solidFill>
                  <a:srgbClr val="407CCA"/>
                </a:solidFill>
                <a:latin typeface="Arial" charset="0"/>
                <a:ea typeface="Arial" charset="0"/>
                <a:cs typeface="Arial" charset="0"/>
                <a:hlinkClick r:id="rId4"/>
              </a:rPr>
              <a:t>En savoir plus</a:t>
            </a:r>
          </a:p>
          <a:p>
            <a:pPr marL="0" indent="0" fontAlgn="base">
              <a:lnSpc>
                <a:spcPct val="100000"/>
              </a:lnSpc>
              <a:spcBef>
                <a:spcPts val="0"/>
              </a:spcBef>
              <a:spcAft>
                <a:spcPts val="1500"/>
              </a:spcAft>
              <a:buClr>
                <a:srgbClr val="EBB700"/>
              </a:buClr>
              <a:buSzPct val="80000"/>
              <a:buNone/>
            </a:pPr>
            <a:endParaRPr lang="en-US" sz="2000" b="1" kern="0" dirty="0">
              <a:solidFill>
                <a:srgbClr val="55565A"/>
              </a:solidFill>
              <a:latin typeface="Arial" charset="0"/>
              <a:cs typeface="Arial" charset="0"/>
            </a:endParaRPr>
          </a:p>
          <a:p>
            <a:pPr marL="0" indent="0" fontAlgn="base">
              <a:lnSpc>
                <a:spcPct val="100000"/>
              </a:lnSpc>
              <a:spcBef>
                <a:spcPts val="0"/>
              </a:spcBef>
              <a:spcAft>
                <a:spcPts val="1500"/>
              </a:spcAft>
              <a:buClr>
                <a:srgbClr val="EBB700"/>
              </a:buClr>
              <a:buSzPct val="80000"/>
              <a:buNone/>
            </a:pPr>
            <a:r>
              <a:rPr lang="fr-FR" sz="2000" b="1" dirty="0">
                <a:solidFill>
                  <a:srgbClr val="55565A"/>
                </a:solidFill>
                <a:latin typeface="Arial" charset="0"/>
                <a:cs typeface="Arial" charset="0"/>
              </a:rPr>
              <a:t>Club spécialisé</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dirty="0">
                <a:solidFill>
                  <a:srgbClr val="55565A"/>
                </a:solidFill>
                <a:latin typeface="Arial" charset="0"/>
                <a:cs typeface="Arial" charset="0"/>
              </a:rPr>
              <a:t>Uni autour d’un intérêt, d’une profession, d’une culture, d’un type d’expérience personnelle.</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r>
              <a:rPr lang="fr-FR" sz="2000" dirty="0">
                <a:solidFill>
                  <a:srgbClr val="55565A"/>
                </a:solidFill>
                <a:latin typeface="Arial" charset="0"/>
                <a:cs typeface="Arial" charset="0"/>
              </a:rPr>
              <a:t>Choisissez une spécialité qui définisse l’effectif du club ou son service.</a:t>
            </a:r>
          </a:p>
          <a:p>
            <a:pPr marL="0" indent="0" fontAlgn="base">
              <a:lnSpc>
                <a:spcPct val="100000"/>
              </a:lnSpc>
              <a:spcBef>
                <a:spcPts val="0"/>
              </a:spcBef>
              <a:spcAft>
                <a:spcPts val="1500"/>
              </a:spcAft>
              <a:buClr>
                <a:srgbClr val="EBB700"/>
              </a:buClr>
              <a:buSzPct val="80000"/>
              <a:buNone/>
            </a:pPr>
            <a:r>
              <a:rPr lang="fr-FR" sz="2000" u="sng" dirty="0">
                <a:solidFill>
                  <a:srgbClr val="407CCA"/>
                </a:solidFill>
                <a:latin typeface="Arial" charset="0"/>
                <a:ea typeface="Arial" charset="0"/>
                <a:cs typeface="Arial" charset="0"/>
                <a:hlinkClick r:id="rId5"/>
              </a:rPr>
              <a:t>En savoir plus</a:t>
            </a:r>
          </a:p>
          <a:p>
            <a:pPr marL="342900" indent="-342900" fontAlgn="base">
              <a:lnSpc>
                <a:spcPct val="100000"/>
              </a:lnSpc>
              <a:spcBef>
                <a:spcPts val="0"/>
              </a:spcBef>
              <a:spcAft>
                <a:spcPts val="1500"/>
              </a:spcAft>
              <a:buClr>
                <a:srgbClr val="EBB700"/>
              </a:buClr>
              <a:buSzPct val="80000"/>
              <a:buFont typeface="Lucida Grande" panose="020B0600040502020204" pitchFamily="34" charset="0"/>
              <a:buChar char="▶"/>
            </a:pPr>
            <a:endParaRPr lang="en-US" sz="2000" kern="0" dirty="0">
              <a:solidFill>
                <a:srgbClr val="55565A"/>
              </a:solidFill>
              <a:latin typeface="Arial" charset="0"/>
              <a:cs typeface="Arial" charset="0"/>
            </a:endParaRPr>
          </a:p>
        </p:txBody>
      </p:sp>
      <p:sp>
        <p:nvSpPr>
          <p:cNvPr id="7" name="TextBox 6">
            <a:extLst>
              <a:ext uri="{FF2B5EF4-FFF2-40B4-BE49-F238E27FC236}">
                <a16:creationId xmlns:a16="http://schemas.microsoft.com/office/drawing/2014/main" id="{4A0F263E-D02A-E84C-9F14-761471A5A44B}"/>
              </a:ext>
            </a:extLst>
          </p:cNvPr>
          <p:cNvSpPr txBox="1"/>
          <p:nvPr/>
        </p:nvSpPr>
        <p:spPr>
          <a:xfrm>
            <a:off x="1615513" y="1272877"/>
            <a:ext cx="7579610"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Options ouvertes aux clubs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spTree>
    <p:extLst>
      <p:ext uri="{BB962C8B-B14F-4D97-AF65-F5344CB8AC3E}">
        <p14:creationId xmlns:p14="http://schemas.microsoft.com/office/powerpoint/2010/main" val="10898008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fr-FR" sz="4800" b="1">
                <a:solidFill>
                  <a:schemeClr val="bg1"/>
                </a:solidFill>
                <a:latin typeface="Arial" panose="020B0604020202020204" pitchFamily="34" charset="0"/>
                <a:ea typeface="Arial" charset="0"/>
                <a:cs typeface="Arial" panose="020B0604020202020204" pitchFamily="34" charset="0"/>
              </a:rPr>
              <a:t>De Leo à Leo-Lion </a:t>
            </a:r>
          </a:p>
          <a:p>
            <a:pPr algn="ctr"/>
            <a:r>
              <a:rPr lang="fr-FR" sz="4800">
                <a:solidFill>
                  <a:schemeClr val="bg1"/>
                </a:solidFill>
                <a:latin typeface="Arial" panose="020B0604020202020204" pitchFamily="34" charset="0"/>
                <a:ea typeface="Arial" charset="0"/>
                <a:cs typeface="Arial" panose="020B0604020202020204" pitchFamily="34" charset="0"/>
              </a:rPr>
              <a:t>Une transition aisée</a:t>
            </a:r>
          </a:p>
        </p:txBody>
      </p:sp>
    </p:spTree>
    <p:extLst>
      <p:ext uri="{BB962C8B-B14F-4D97-AF65-F5344CB8AC3E}">
        <p14:creationId xmlns:p14="http://schemas.microsoft.com/office/powerpoint/2010/main" val="19490438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39A93-EFE3-9843-8EC3-9B8428C35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6">
            <a:extLst>
              <a:ext uri="{FF2B5EF4-FFF2-40B4-BE49-F238E27FC236}">
                <a16:creationId xmlns:a16="http://schemas.microsoft.com/office/drawing/2014/main" id="{7726AC3A-E2CE-E64D-BFFC-3B82AF3AF97A}"/>
              </a:ext>
            </a:extLst>
          </p:cNvPr>
          <p:cNvSpPr txBox="1">
            <a:spLocks/>
          </p:cNvSpPr>
          <p:nvPr/>
        </p:nvSpPr>
        <p:spPr bwMode="auto">
          <a:xfrm>
            <a:off x="813419" y="1736434"/>
            <a:ext cx="3887425" cy="3803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spcBef>
                <a:spcPts val="0"/>
              </a:spcBef>
              <a:spcAft>
                <a:spcPts val="1200"/>
              </a:spcAft>
              <a:buClr>
                <a:srgbClr val="55565A"/>
              </a:buClr>
              <a:buFont typeface="+mj-lt"/>
              <a:buAutoNum type="arabicPeriod"/>
            </a:pPr>
            <a:r>
              <a:rPr lang="fr-FR" sz="2400" dirty="0">
                <a:solidFill>
                  <a:srgbClr val="55565A"/>
                </a:solidFill>
                <a:latin typeface="Arial" charset="0"/>
                <a:ea typeface="Arial" charset="0"/>
                <a:cs typeface="Arial" charset="0"/>
              </a:rPr>
              <a:t>Vérifier que les critères d’admission soient remplis</a:t>
            </a:r>
          </a:p>
          <a:p>
            <a:pPr marL="457200" indent="-457200">
              <a:spcBef>
                <a:spcPts val="0"/>
              </a:spcBef>
              <a:spcAft>
                <a:spcPts val="1200"/>
              </a:spcAft>
              <a:buClr>
                <a:srgbClr val="55565A"/>
              </a:buClr>
              <a:buFont typeface="+mj-lt"/>
              <a:buAutoNum type="arabicPeriod"/>
            </a:pPr>
            <a:r>
              <a:rPr lang="fr-FR" sz="2400" dirty="0">
                <a:solidFill>
                  <a:srgbClr val="55565A"/>
                </a:solidFill>
                <a:latin typeface="Arial" charset="0"/>
                <a:ea typeface="Arial" charset="0"/>
                <a:cs typeface="Arial" charset="0"/>
              </a:rPr>
              <a:t>Décider du type de club qui corresponde le mieux à chaque membre</a:t>
            </a:r>
          </a:p>
          <a:p>
            <a:pPr marL="3174" indent="0">
              <a:spcBef>
                <a:spcPts val="600"/>
              </a:spcBef>
              <a:spcAft>
                <a:spcPts val="1200"/>
              </a:spcAft>
              <a:buClr>
                <a:srgbClr val="EBB700"/>
              </a:buClr>
              <a:buNone/>
            </a:pPr>
            <a:r>
              <a:rPr lang="fr-FR" b="1" dirty="0">
                <a:solidFill>
                  <a:srgbClr val="55565A"/>
                </a:solidFill>
                <a:latin typeface="Arial" charset="0"/>
                <a:ea typeface="Arial" charset="0"/>
                <a:cs typeface="Arial" charset="0"/>
              </a:rPr>
              <a:t>IMPORTANT : N'oubliez pas de rappeler à votre président ou secrétaire de Lions club d'indiquer « Leo-Lion » comme type d’affiliation sur </a:t>
            </a:r>
            <a:r>
              <a:rPr lang="fr-FR" b="1" dirty="0" err="1">
                <a:solidFill>
                  <a:srgbClr val="55565A"/>
                </a:solidFill>
                <a:latin typeface="Arial" charset="0"/>
                <a:ea typeface="Arial" charset="0"/>
                <a:cs typeface="Arial" charset="0"/>
              </a:rPr>
              <a:t>MyLCI</a:t>
            </a:r>
            <a:r>
              <a:rPr lang="fr-FR" b="1" dirty="0">
                <a:solidFill>
                  <a:srgbClr val="55565A"/>
                </a:solidFill>
                <a:latin typeface="Arial" charset="0"/>
                <a:ea typeface="Arial" charset="0"/>
                <a:cs typeface="Arial" charset="0"/>
              </a:rPr>
              <a:t> ou votre système local de rapport.</a:t>
            </a:r>
          </a:p>
          <a:p>
            <a:pPr marL="0" indent="0">
              <a:spcBef>
                <a:spcPts val="0"/>
              </a:spcBef>
              <a:spcAft>
                <a:spcPts val="1200"/>
              </a:spcAft>
              <a:buClr>
                <a:srgbClr val="EBB700"/>
              </a:buClr>
              <a:buNone/>
            </a:pPr>
            <a:endParaRPr lang="en-US" sz="2000" u="sng" kern="0" dirty="0">
              <a:solidFill>
                <a:srgbClr val="407CCA"/>
              </a:solidFill>
              <a:latin typeface="Arial" charset="0"/>
              <a:ea typeface="Arial" charset="0"/>
              <a:cs typeface="Arial" charset="0"/>
            </a:endParaRPr>
          </a:p>
        </p:txBody>
      </p:sp>
      <p:sp>
        <p:nvSpPr>
          <p:cNvPr id="4" name="Headline">
            <a:extLst>
              <a:ext uri="{FF2B5EF4-FFF2-40B4-BE49-F238E27FC236}">
                <a16:creationId xmlns:a16="http://schemas.microsoft.com/office/drawing/2014/main" id="{2DBC83C0-87A2-8841-93B1-F01B957594B0}"/>
              </a:ext>
            </a:extLst>
          </p:cNvPr>
          <p:cNvSpPr txBox="1">
            <a:spLocks/>
          </p:cNvSpPr>
          <p:nvPr/>
        </p:nvSpPr>
        <p:spPr>
          <a:xfrm>
            <a:off x="813419" y="426913"/>
            <a:ext cx="4383421" cy="1200329"/>
          </a:xfrm>
          <a:prstGeom prst="rect">
            <a:avLst/>
          </a:prstGeom>
        </p:spPr>
        <p:txBody>
          <a:bodyPr wrap="square">
            <a:sp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pPr>
            <a:r>
              <a:rPr lang="fr-FR" dirty="0">
                <a:solidFill>
                  <a:srgbClr val="00338D"/>
                </a:solidFill>
                <a:latin typeface="Arial" panose="020B0604020202020204" pitchFamily="34" charset="0"/>
                <a:cs typeface="Arial" panose="020B0604020202020204" pitchFamily="34" charset="0"/>
              </a:rPr>
              <a:t>Devenir Leo-Lion est facile</a:t>
            </a:r>
          </a:p>
        </p:txBody>
      </p:sp>
      <p:pic>
        <p:nvPicPr>
          <p:cNvPr id="7" name="Picture 6">
            <a:extLst>
              <a:ext uri="{FF2B5EF4-FFF2-40B4-BE49-F238E27FC236}">
                <a16:creationId xmlns:a16="http://schemas.microsoft.com/office/drawing/2014/main" id="{193FA12D-594C-744A-BCD7-392AE9806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1" y="5669280"/>
            <a:ext cx="1463038" cy="1024127"/>
          </a:xfrm>
          <a:prstGeom prst="rect">
            <a:avLst/>
          </a:prstGeom>
        </p:spPr>
      </p:pic>
      <p:pic>
        <p:nvPicPr>
          <p:cNvPr id="8" name="Picture 7">
            <a:extLst>
              <a:ext uri="{FF2B5EF4-FFF2-40B4-BE49-F238E27FC236}">
                <a16:creationId xmlns:a16="http://schemas.microsoft.com/office/drawing/2014/main" id="{865F7A38-6AB5-274F-9B21-1E41988A40C4}"/>
              </a:ext>
            </a:extLst>
          </p:cNvPr>
          <p:cNvPicPr>
            <a:picLocks noChangeAspect="1"/>
          </p:cNvPicPr>
          <p:nvPr/>
        </p:nvPicPr>
        <p:blipFill rotWithShape="1">
          <a:blip r:embed="rId5">
            <a:extLst>
              <a:ext uri="{28A0092B-C50C-407E-A947-70E740481C1C}">
                <a14:useLocalDpi xmlns:a14="http://schemas.microsoft.com/office/drawing/2010/main" val="0"/>
              </a:ext>
            </a:extLst>
          </a:blip>
          <a:srcRect l="12012" r="24319" b="18085"/>
          <a:stretch/>
        </p:blipFill>
        <p:spPr>
          <a:xfrm>
            <a:off x="6898021" y="1452748"/>
            <a:ext cx="4602480" cy="3952503"/>
          </a:xfrm>
          <a:prstGeom prst="rect">
            <a:avLst/>
          </a:prstGeom>
          <a:effectLst>
            <a:outerShdw blurRad="584200" dist="38100" dir="2700000" algn="tl" rotWithShape="0">
              <a:prstClr val="black">
                <a:alpha val="18000"/>
              </a:prstClr>
            </a:outerShdw>
          </a:effectLst>
        </p:spPr>
      </p:pic>
    </p:spTree>
    <p:extLst>
      <p:ext uri="{BB962C8B-B14F-4D97-AF65-F5344CB8AC3E}">
        <p14:creationId xmlns:p14="http://schemas.microsoft.com/office/powerpoint/2010/main" val="421525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9498F5-9788-4117-A472-0D631884DCFF}"/>
              </a:ext>
            </a:extLst>
          </p:cNvPr>
          <p:cNvSpPr txBox="1"/>
          <p:nvPr/>
        </p:nvSpPr>
        <p:spPr>
          <a:xfrm>
            <a:off x="459412" y="1397552"/>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a:solidFill>
                  <a:srgbClr val="E7E6E6">
                    <a:lumMod val="50000"/>
                  </a:srgbClr>
                </a:solidFill>
                <a:latin typeface="Arial" panose="020B0604020202020204" pitchFamily="34" charset="0"/>
                <a:cs typeface="Arial" panose="020B0604020202020204" pitchFamily="34" charset="0"/>
              </a:rPr>
              <a:t>1)</a:t>
            </a:r>
          </a:p>
        </p:txBody>
      </p:sp>
      <p:sp>
        <p:nvSpPr>
          <p:cNvPr id="17" name="TextBox 16">
            <a:extLst>
              <a:ext uri="{FF2B5EF4-FFF2-40B4-BE49-F238E27FC236}">
                <a16:creationId xmlns:a16="http://schemas.microsoft.com/office/drawing/2014/main" id="{5BA9277C-1473-4A60-8B09-287EDDB4B3A4}"/>
              </a:ext>
            </a:extLst>
          </p:cNvPr>
          <p:cNvSpPr txBox="1"/>
          <p:nvPr/>
        </p:nvSpPr>
        <p:spPr>
          <a:xfrm flipH="1">
            <a:off x="459412" y="4046694"/>
            <a:ext cx="6161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a:solidFill>
                  <a:srgbClr val="E7E6E6">
                    <a:lumMod val="50000"/>
                  </a:srgbClr>
                </a:solidFill>
                <a:latin typeface="Arial" panose="020B0604020202020204" pitchFamily="34" charset="0"/>
                <a:cs typeface="Arial" panose="020B0604020202020204" pitchFamily="34" charset="0"/>
              </a:rPr>
              <a:t>2)</a:t>
            </a:r>
          </a:p>
        </p:txBody>
      </p:sp>
      <p:pic>
        <p:nvPicPr>
          <p:cNvPr id="12" name="Picture 11">
            <a:extLst>
              <a:ext uri="{FF2B5EF4-FFF2-40B4-BE49-F238E27FC236}">
                <a16:creationId xmlns:a16="http://schemas.microsoft.com/office/drawing/2014/main" id="{71EFD65C-C1F8-0F4E-B0A8-F405D454FC24}"/>
              </a:ext>
            </a:extLst>
          </p:cNvPr>
          <p:cNvPicPr>
            <a:picLocks noChangeAspect="1"/>
          </p:cNvPicPr>
          <p:nvPr/>
        </p:nvPicPr>
        <p:blipFill rotWithShape="1">
          <a:blip r:embed="rId3">
            <a:extLst>
              <a:ext uri="{28A0092B-C50C-407E-A947-70E740481C1C}">
                <a14:useLocalDpi xmlns:a14="http://schemas.microsoft.com/office/drawing/2010/main" val="0"/>
              </a:ext>
            </a:extLst>
          </a:blip>
          <a:srcRect l="81964"/>
          <a:stretch/>
        </p:blipFill>
        <p:spPr>
          <a:xfrm>
            <a:off x="9993086" y="0"/>
            <a:ext cx="2198914" cy="6858000"/>
          </a:xfrm>
          <a:prstGeom prst="rect">
            <a:avLst/>
          </a:prstGeom>
        </p:spPr>
      </p:pic>
      <p:pic>
        <p:nvPicPr>
          <p:cNvPr id="13" name="Picture 12">
            <a:extLst>
              <a:ext uri="{FF2B5EF4-FFF2-40B4-BE49-F238E27FC236}">
                <a16:creationId xmlns:a16="http://schemas.microsoft.com/office/drawing/2014/main" id="{D52E64E8-146F-4CA9-838D-5E865C879321}"/>
              </a:ext>
            </a:extLst>
          </p:cNvPr>
          <p:cNvPicPr/>
          <p:nvPr/>
        </p:nvPicPr>
        <p:blipFill>
          <a:blip r:embed="rId4"/>
          <a:stretch>
            <a:fillRect/>
          </a:stretch>
        </p:blipFill>
        <p:spPr>
          <a:xfrm>
            <a:off x="1191426" y="2012399"/>
            <a:ext cx="2723752" cy="1799747"/>
          </a:xfrm>
          <a:prstGeom prst="rect">
            <a:avLst/>
          </a:prstGeom>
        </p:spPr>
      </p:pic>
      <p:sp>
        <p:nvSpPr>
          <p:cNvPr id="2" name="TextBox 1">
            <a:extLst>
              <a:ext uri="{FF2B5EF4-FFF2-40B4-BE49-F238E27FC236}">
                <a16:creationId xmlns:a16="http://schemas.microsoft.com/office/drawing/2014/main" id="{60CF0ABD-500F-495A-90BE-5A09C4E6874F}"/>
              </a:ext>
            </a:extLst>
          </p:cNvPr>
          <p:cNvSpPr txBox="1"/>
          <p:nvPr/>
        </p:nvSpPr>
        <p:spPr>
          <a:xfrm>
            <a:off x="1094927" y="1459106"/>
            <a:ext cx="8019097" cy="400110"/>
          </a:xfrm>
          <a:prstGeom prst="rect">
            <a:avLst/>
          </a:prstGeom>
          <a:noFill/>
        </p:spPr>
        <p:txBody>
          <a:bodyPr wrap="square" rtlCol="0">
            <a:spAutoFit/>
          </a:bodyPr>
          <a:lstStyle/>
          <a:p>
            <a:r>
              <a:rPr lang="fr-FR" sz="2000">
                <a:solidFill>
                  <a:srgbClr val="55565A"/>
                </a:solidFill>
                <a:latin typeface="Arial" charset="0"/>
                <a:cs typeface="Arial" charset="0"/>
              </a:rPr>
              <a:t>Dans le menu </a:t>
            </a:r>
            <a:r>
              <a:rPr lang="fr-FR" sz="2000" b="1">
                <a:solidFill>
                  <a:schemeClr val="accent1"/>
                </a:solidFill>
                <a:latin typeface="Arial" charset="0"/>
                <a:cs typeface="Arial" charset="0"/>
              </a:rPr>
              <a:t>Mon Lions Club</a:t>
            </a:r>
            <a:r>
              <a:rPr lang="fr-FR" sz="2000">
                <a:solidFill>
                  <a:srgbClr val="55565A"/>
                </a:solidFill>
                <a:latin typeface="Arial" charset="0"/>
                <a:cs typeface="Arial" charset="0"/>
              </a:rPr>
              <a:t>, sélectionnez « Membres ».</a:t>
            </a:r>
          </a:p>
        </p:txBody>
      </p:sp>
      <p:sp>
        <p:nvSpPr>
          <p:cNvPr id="16" name="TextBox 15">
            <a:extLst>
              <a:ext uri="{FF2B5EF4-FFF2-40B4-BE49-F238E27FC236}">
                <a16:creationId xmlns:a16="http://schemas.microsoft.com/office/drawing/2014/main" id="{5DF6D40E-445E-41F0-AFC9-2BD801E8447E}"/>
              </a:ext>
            </a:extLst>
          </p:cNvPr>
          <p:cNvSpPr txBox="1"/>
          <p:nvPr/>
        </p:nvSpPr>
        <p:spPr>
          <a:xfrm>
            <a:off x="1877489" y="198327"/>
            <a:ext cx="8019097" cy="1077218"/>
          </a:xfrm>
          <a:prstGeom prst="rect">
            <a:avLst/>
          </a:prstGeom>
          <a:noFill/>
        </p:spPr>
        <p:txBody>
          <a:bodyPr wrap="square">
            <a:spAutoFit/>
          </a:bodyPr>
          <a:lstStyle/>
          <a:p>
            <a:pPr marL="0" marR="0" algn="ctr">
              <a:spcBef>
                <a:spcPts val="0"/>
              </a:spcBef>
              <a:spcAft>
                <a:spcPts val="0"/>
              </a:spcAft>
            </a:pPr>
            <a:r>
              <a:rPr lang="fr-FR" sz="3200" b="1" dirty="0">
                <a:solidFill>
                  <a:srgbClr val="00338D"/>
                </a:solidFill>
                <a:latin typeface="Arial" panose="020B0604020202020204" pitchFamily="34" charset="0"/>
                <a:cs typeface="Arial" panose="020B0604020202020204" pitchFamily="34" charset="0"/>
              </a:rPr>
              <a:t>Effectuer le transfert de Leo à Lion </a:t>
            </a:r>
          </a:p>
          <a:p>
            <a:pPr marL="0" marR="0" algn="ctr">
              <a:spcBef>
                <a:spcPts val="0"/>
              </a:spcBef>
              <a:spcAft>
                <a:spcPts val="0"/>
              </a:spcAft>
            </a:pPr>
            <a:r>
              <a:rPr lang="fr-FR" sz="3200" b="1" dirty="0">
                <a:solidFill>
                  <a:srgbClr val="00338D"/>
                </a:solidFill>
                <a:latin typeface="Arial" panose="020B0604020202020204" pitchFamily="34" charset="0"/>
                <a:cs typeface="Arial" panose="020B0604020202020204" pitchFamily="34" charset="0"/>
              </a:rPr>
              <a:t>sur </a:t>
            </a:r>
            <a:r>
              <a:rPr lang="fr-FR" sz="3200" b="1" dirty="0" err="1">
                <a:solidFill>
                  <a:srgbClr val="00338D"/>
                </a:solidFill>
                <a:latin typeface="Arial" panose="020B0604020202020204" pitchFamily="34" charset="0"/>
                <a:cs typeface="Arial" panose="020B0604020202020204" pitchFamily="34" charset="0"/>
              </a:rPr>
              <a:t>MyLCI</a:t>
            </a:r>
            <a:endParaRPr lang="fr-FR" sz="3200" b="1" dirty="0">
              <a:solidFill>
                <a:srgbClr val="00338D"/>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4970D5C-E717-4D45-87AA-A6A2C148842D}"/>
              </a:ext>
            </a:extLst>
          </p:cNvPr>
          <p:cNvSpPr txBox="1"/>
          <p:nvPr/>
        </p:nvSpPr>
        <p:spPr>
          <a:xfrm>
            <a:off x="1083149" y="4031306"/>
            <a:ext cx="8902376" cy="707886"/>
          </a:xfrm>
          <a:prstGeom prst="rect">
            <a:avLst/>
          </a:prstGeom>
          <a:noFill/>
        </p:spPr>
        <p:txBody>
          <a:bodyPr wrap="square">
            <a:spAutoFit/>
          </a:bodyPr>
          <a:lstStyle/>
          <a:p>
            <a:pPr marR="0" lvl="0">
              <a:spcBef>
                <a:spcPts val="0"/>
              </a:spcBef>
              <a:spcAft>
                <a:spcPts val="0"/>
              </a:spcAft>
            </a:pPr>
            <a:r>
              <a:rPr lang="fr-FR" sz="2000">
                <a:solidFill>
                  <a:srgbClr val="55565A"/>
                </a:solidFill>
                <a:latin typeface="Arial" charset="0"/>
                <a:cs typeface="Arial" charset="0"/>
              </a:rPr>
              <a:t>Sur la pages Membres, cliquez sur « Ajouter un membre » et sélectionnez « Membre transféré ».</a:t>
            </a:r>
          </a:p>
        </p:txBody>
      </p:sp>
      <p:pic>
        <p:nvPicPr>
          <p:cNvPr id="21" name="Picture 20">
            <a:extLst>
              <a:ext uri="{FF2B5EF4-FFF2-40B4-BE49-F238E27FC236}">
                <a16:creationId xmlns:a16="http://schemas.microsoft.com/office/drawing/2014/main" id="{CA94FDE8-2614-4E15-8C08-70B37199A17C}"/>
              </a:ext>
            </a:extLst>
          </p:cNvPr>
          <p:cNvPicPr/>
          <p:nvPr/>
        </p:nvPicPr>
        <p:blipFill>
          <a:blip r:embed="rId5"/>
          <a:stretch>
            <a:fillRect/>
          </a:stretch>
        </p:blipFill>
        <p:spPr>
          <a:xfrm>
            <a:off x="1083149" y="4878258"/>
            <a:ext cx="2958105" cy="1509663"/>
          </a:xfrm>
          <a:prstGeom prst="rect">
            <a:avLst/>
          </a:prstGeom>
        </p:spPr>
      </p:pic>
      <p:sp>
        <p:nvSpPr>
          <p:cNvPr id="22" name="TextBox 21">
            <a:extLst>
              <a:ext uri="{FF2B5EF4-FFF2-40B4-BE49-F238E27FC236}">
                <a16:creationId xmlns:a16="http://schemas.microsoft.com/office/drawing/2014/main" id="{FBA435C9-A38B-4F1B-A673-130DBD36A653}"/>
              </a:ext>
            </a:extLst>
          </p:cNvPr>
          <p:cNvSpPr txBox="1"/>
          <p:nvPr/>
        </p:nvSpPr>
        <p:spPr>
          <a:xfrm>
            <a:off x="4041254" y="5987811"/>
            <a:ext cx="1815548" cy="400110"/>
          </a:xfrm>
          <a:prstGeom prst="rect">
            <a:avLst/>
          </a:prstGeom>
          <a:noFill/>
        </p:spPr>
        <p:txBody>
          <a:bodyPr wrap="square">
            <a:spAutoFit/>
          </a:bodyPr>
          <a:lstStyle/>
          <a:p>
            <a:pPr marL="0" indent="0" fontAlgn="base">
              <a:lnSpc>
                <a:spcPct val="100000"/>
              </a:lnSpc>
              <a:spcBef>
                <a:spcPts val="0"/>
              </a:spcBef>
              <a:spcAft>
                <a:spcPts val="1500"/>
              </a:spcAft>
              <a:buClr>
                <a:srgbClr val="EBB700"/>
              </a:buClr>
              <a:buSzPct val="80000"/>
              <a:buNone/>
            </a:pPr>
            <a:r>
              <a:rPr lang="fr-FR" sz="2000" u="sng" dirty="0">
                <a:solidFill>
                  <a:srgbClr val="407CCA"/>
                </a:solidFill>
                <a:latin typeface="Arial" charset="0"/>
                <a:ea typeface="Arial" charset="0"/>
                <a:cs typeface="Arial" charset="0"/>
                <a:hlinkClick r:id="rId6"/>
              </a:rPr>
              <a:t>En savoir plus</a:t>
            </a:r>
            <a:endParaRPr lang="fr-FR" sz="2000" u="sng" dirty="0">
              <a:solidFill>
                <a:srgbClr val="407CCA"/>
              </a:solidFill>
              <a:latin typeface="Arial" charset="0"/>
              <a:ea typeface="Arial" charset="0"/>
              <a:cs typeface="Arial" charset="0"/>
            </a:endParaRPr>
          </a:p>
        </p:txBody>
      </p:sp>
    </p:spTree>
    <p:extLst>
      <p:ext uri="{BB962C8B-B14F-4D97-AF65-F5344CB8AC3E}">
        <p14:creationId xmlns:p14="http://schemas.microsoft.com/office/powerpoint/2010/main" val="2654228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056D9397-8354-2540-BA75-4F5FFA8E2948}"/>
              </a:ext>
            </a:extLst>
          </p:cNvPr>
          <p:cNvSpPr/>
          <p:nvPr/>
        </p:nvSpPr>
        <p:spPr>
          <a:xfrm>
            <a:off x="-24467" y="0"/>
            <a:ext cx="12216467"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3"/>
          <a:srcRect l="68604" t="4387" r="-7305" b="37925"/>
          <a:stretch/>
        </p:blipFill>
        <p:spPr>
          <a:xfrm>
            <a:off x="-24467" y="-383650"/>
            <a:ext cx="3241800" cy="7248414"/>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932769" y="842127"/>
            <a:ext cx="10326461" cy="5173746"/>
          </a:xfrm>
          <a:prstGeom prst="rect">
            <a:avLst/>
          </a:prstGeom>
          <a:solidFill>
            <a:schemeClr val="bg1">
              <a:alpha val="93000"/>
            </a:schemeClr>
          </a:solidFill>
          <a:ln>
            <a:noFill/>
          </a:ln>
          <a:effectLst>
            <a:outerShdw blurRad="800100" sx="103000" sy="103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nchorCtr="0"/>
          <a:lstStyle/>
          <a:p>
            <a:pPr algn="ctr">
              <a:spcAft>
                <a:spcPts val="600"/>
              </a:spcAft>
            </a:pPr>
            <a:endParaRPr lang="en-US" sz="3200" b="1" kern="0" dirty="0">
              <a:solidFill>
                <a:srgbClr val="55565A"/>
              </a:solidFill>
              <a:latin typeface="Arial" panose="020B0604020202020204" pitchFamily="34" charset="0"/>
              <a:cs typeface="Arial" panose="020B0604020202020204" pitchFamily="34" charset="0"/>
            </a:endParaRPr>
          </a:p>
          <a:p>
            <a:pPr>
              <a:lnSpc>
                <a:spcPct val="150000"/>
              </a:lnSpc>
              <a:spcAft>
                <a:spcPts val="600"/>
              </a:spcAft>
            </a:pPr>
            <a:endParaRPr lang="en-US" sz="3200" b="1" kern="0" dirty="0">
              <a:solidFill>
                <a:srgbClr val="55565A"/>
              </a:solidFill>
              <a:latin typeface="Arial" panose="020B0604020202020204" pitchFamily="34" charset="0"/>
              <a:cs typeface="Arial" panose="020B0604020202020204" pitchFamily="34" charset="0"/>
            </a:endParaRPr>
          </a:p>
          <a:p>
            <a:pPr>
              <a:lnSpc>
                <a:spcPct val="150000"/>
              </a:lnSpc>
              <a:spcAft>
                <a:spcPts val="600"/>
              </a:spcAft>
            </a:pPr>
            <a:r>
              <a:rPr lang="fr-FR" sz="3200" b="1">
                <a:solidFill>
                  <a:srgbClr val="55565A"/>
                </a:solidFill>
                <a:latin typeface="Arial" panose="020B0604020202020204" pitchFamily="34" charset="0"/>
                <a:cs typeface="Arial" panose="020B0604020202020204" pitchFamily="34" charset="0"/>
              </a:rPr>
              <a:t>Rôle du Lions club parrain</a:t>
            </a:r>
          </a:p>
          <a:p>
            <a:pPr marL="342900" indent="-342900">
              <a:lnSpc>
                <a:spcPct val="150000"/>
              </a:lnSpc>
              <a:buFont typeface="Arial" panose="020B0604020202020204" pitchFamily="34" charset="0"/>
              <a:buChar char="•"/>
            </a:pPr>
            <a:r>
              <a:rPr lang="fr-FR" sz="2000">
                <a:solidFill>
                  <a:srgbClr val="55565A"/>
                </a:solidFill>
                <a:latin typeface="Arial" panose="020B0604020202020204" pitchFamily="34" charset="0"/>
                <a:cs typeface="Arial" panose="020B0604020202020204" pitchFamily="34" charset="0"/>
              </a:rPr>
              <a:t>Prise en charge des droits de charte et des frais d'organisation annuels du Leo club </a:t>
            </a:r>
          </a:p>
          <a:p>
            <a:pPr marL="342900" indent="-342900">
              <a:lnSpc>
                <a:spcPct val="150000"/>
              </a:lnSpc>
              <a:buFont typeface="Arial" panose="020B0604020202020204" pitchFamily="34" charset="0"/>
              <a:buChar char="•"/>
            </a:pPr>
            <a:r>
              <a:rPr lang="fr-FR" sz="2000">
                <a:solidFill>
                  <a:srgbClr val="55565A"/>
                </a:solidFill>
                <a:latin typeface="Arial" panose="020B0604020202020204" pitchFamily="34" charset="0"/>
                <a:cs typeface="Arial" panose="020B0604020202020204" pitchFamily="34" charset="0"/>
              </a:rPr>
              <a:t>Couverture des Leos par le programme d'assurance responsabilité civile générale du LCI et toute assurance locale supplémentaire nécessaire</a:t>
            </a:r>
          </a:p>
          <a:p>
            <a:pPr marL="342900" indent="-342900">
              <a:lnSpc>
                <a:spcPct val="150000"/>
              </a:lnSpc>
              <a:buFont typeface="Arial" panose="020B0604020202020204" pitchFamily="34" charset="0"/>
              <a:buChar char="•"/>
            </a:pPr>
            <a:r>
              <a:rPr lang="fr-FR" sz="2000">
                <a:solidFill>
                  <a:srgbClr val="55565A"/>
                </a:solidFill>
                <a:latin typeface="Arial" panose="020B0604020202020204" pitchFamily="34" charset="0"/>
                <a:cs typeface="Arial" panose="020B0604020202020204" pitchFamily="34" charset="0"/>
              </a:rPr>
              <a:t>Conseiller le Leo club sur les questions d’administration et de service </a:t>
            </a:r>
          </a:p>
          <a:p>
            <a:pPr marL="342900" indent="-342900">
              <a:lnSpc>
                <a:spcPct val="150000"/>
              </a:lnSpc>
              <a:buFont typeface="Arial" panose="020B0604020202020204" pitchFamily="34" charset="0"/>
              <a:buChar char="•"/>
            </a:pPr>
            <a:r>
              <a:rPr lang="fr-FR" sz="2000">
                <a:solidFill>
                  <a:srgbClr val="55565A"/>
                </a:solidFill>
                <a:latin typeface="Arial" panose="020B0604020202020204" pitchFamily="34" charset="0"/>
                <a:cs typeface="Arial" panose="020B0604020202020204" pitchFamily="34" charset="0"/>
              </a:rPr>
              <a:t>Mise en place des comptes bancaires, de la comptabilité et de partenariats locaux pour le Leo club </a:t>
            </a:r>
          </a:p>
          <a:p>
            <a:pPr marL="342900" indent="-342900">
              <a:lnSpc>
                <a:spcPct val="150000"/>
              </a:lnSpc>
              <a:spcAft>
                <a:spcPts val="600"/>
              </a:spcAft>
              <a:buFont typeface="Arial" panose="020B0604020202020204" pitchFamily="34" charset="0"/>
              <a:buChar char="•"/>
            </a:pPr>
            <a:r>
              <a:rPr lang="fr-FR" sz="2000">
                <a:solidFill>
                  <a:srgbClr val="55565A"/>
                </a:solidFill>
                <a:latin typeface="Arial" panose="020B0604020202020204" pitchFamily="34" charset="0"/>
                <a:cs typeface="Arial" panose="020B0604020202020204" pitchFamily="34" charset="0"/>
              </a:rPr>
              <a:t>Désigner un conseiller dynamique pour le Leo club, assister aux événements du Leo club</a:t>
            </a:r>
          </a:p>
          <a:p>
            <a:pPr>
              <a:lnSpc>
                <a:spcPct val="150000"/>
              </a:lnSpc>
              <a:spcAft>
                <a:spcPts val="600"/>
              </a:spcAft>
            </a:pPr>
            <a:endParaRPr lang="en-US" sz="2400" kern="0" dirty="0">
              <a:solidFill>
                <a:srgbClr val="55565A"/>
              </a:solidFill>
              <a:latin typeface="Arial" panose="020B0604020202020204" pitchFamily="34" charset="0"/>
              <a:cs typeface="Arial" panose="020B0604020202020204" pitchFamily="34" charset="0"/>
            </a:endParaRPr>
          </a:p>
          <a:p>
            <a:pPr algn="ctr">
              <a:spcAft>
                <a:spcPts val="600"/>
              </a:spcAft>
            </a:pPr>
            <a:endParaRPr lang="en-US" sz="2400" kern="0" dirty="0">
              <a:solidFill>
                <a:srgbClr val="55565A"/>
              </a:solidFill>
              <a:latin typeface="Arial" panose="020B0604020202020204" pitchFamily="34" charset="0"/>
              <a:cs typeface="Arial" panose="020B0604020202020204" pitchFamily="34" charset="0"/>
            </a:endParaRPr>
          </a:p>
          <a:p>
            <a:endParaRPr lang="en-US" sz="1600" kern="0" dirty="0">
              <a:solidFill>
                <a:srgbClr val="55565A"/>
              </a:solidFill>
              <a:latin typeface="Arial" panose="020B0604020202020204" pitchFamily="34" charset="0"/>
              <a:cs typeface="Arial" panose="020B0604020202020204" pitchFamily="34" charset="0"/>
            </a:endParaRPr>
          </a:p>
          <a:p>
            <a:endParaRPr lang="en-US" sz="2000" kern="0" dirty="0">
              <a:solidFill>
                <a:srgbClr val="55565A"/>
              </a:solidFill>
              <a:latin typeface="Arial" panose="020B0604020202020204" pitchFamily="34" charset="0"/>
              <a:cs typeface="Arial" panose="020B0604020202020204" pitchFamily="34" charset="0"/>
            </a:endParaRPr>
          </a:p>
          <a:p>
            <a:endParaRPr lang="en-US" sz="2000" kern="0" dirty="0">
              <a:solidFill>
                <a:srgbClr val="55565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D4F7E07-5D0D-774D-8420-572867E8774F}"/>
              </a:ext>
            </a:extLst>
          </p:cNvPr>
          <p:cNvPicPr>
            <a:picLocks noChangeAspect="1"/>
          </p:cNvPicPr>
          <p:nvPr/>
        </p:nvPicPr>
        <p:blipFill rotWithShape="1">
          <a:blip r:embed="rId4"/>
          <a:srcRect l="15744" b="4901"/>
          <a:stretch/>
        </p:blipFill>
        <p:spPr>
          <a:xfrm rot="10800000">
            <a:off x="11200107" y="2473"/>
            <a:ext cx="991893" cy="1679305"/>
          </a:xfrm>
          <a:prstGeom prst="rect">
            <a:avLst/>
          </a:prstGeom>
        </p:spPr>
      </p:pic>
      <p:pic>
        <p:nvPicPr>
          <p:cNvPr id="10" name="Picture 9">
            <a:extLst>
              <a:ext uri="{FF2B5EF4-FFF2-40B4-BE49-F238E27FC236}">
                <a16:creationId xmlns:a16="http://schemas.microsoft.com/office/drawing/2014/main" id="{CB88B962-8309-5647-8809-D9885697940C}"/>
              </a:ext>
            </a:extLst>
          </p:cNvPr>
          <p:cNvPicPr>
            <a:picLocks noChangeAspect="1"/>
          </p:cNvPicPr>
          <p:nvPr/>
        </p:nvPicPr>
        <p:blipFill>
          <a:blip r:embed="rId5"/>
          <a:stretch>
            <a:fillRect/>
          </a:stretch>
        </p:blipFill>
        <p:spPr>
          <a:xfrm>
            <a:off x="9268825" y="5684138"/>
            <a:ext cx="1326937" cy="663469"/>
          </a:xfrm>
          <a:prstGeom prst="rect">
            <a:avLst/>
          </a:prstGeom>
        </p:spPr>
      </p:pic>
    </p:spTree>
    <p:extLst>
      <p:ext uri="{BB962C8B-B14F-4D97-AF65-F5344CB8AC3E}">
        <p14:creationId xmlns:p14="http://schemas.microsoft.com/office/powerpoint/2010/main" val="31692228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2644170"/>
            <a:ext cx="8993083" cy="1569660"/>
          </a:xfrm>
          <a:prstGeom prst="rect">
            <a:avLst/>
          </a:prstGeom>
          <a:noFill/>
        </p:spPr>
        <p:txBody>
          <a:bodyPr wrap="square" rtlCol="0" anchor="ctr" anchorCtr="0">
            <a:spAutoFit/>
          </a:bodyPr>
          <a:lstStyle/>
          <a:p>
            <a:pPr algn="ctr"/>
            <a:r>
              <a:rPr lang="fr-FR" sz="4800" b="1" dirty="0">
                <a:solidFill>
                  <a:schemeClr val="bg1"/>
                </a:solidFill>
                <a:latin typeface="Arial" panose="020B0604020202020204" pitchFamily="34" charset="0"/>
                <a:ea typeface="Arial" charset="0"/>
                <a:cs typeface="Arial" panose="020B0604020202020204" pitchFamily="34" charset="0"/>
              </a:rPr>
              <a:t>Prix décernés dans le cadre du programme Leo-Lion</a:t>
            </a:r>
          </a:p>
        </p:txBody>
      </p:sp>
    </p:spTree>
    <p:extLst>
      <p:ext uri="{BB962C8B-B14F-4D97-AF65-F5344CB8AC3E}">
        <p14:creationId xmlns:p14="http://schemas.microsoft.com/office/powerpoint/2010/main" val="11433231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DF0E2D-94C8-E84D-822D-90342E8E528A}"/>
              </a:ext>
            </a:extLst>
          </p:cNvPr>
          <p:cNvPicPr>
            <a:picLocks noChangeAspect="1"/>
          </p:cNvPicPr>
          <p:nvPr/>
        </p:nvPicPr>
        <p:blipFill rotWithShape="1">
          <a:blip r:embed="rId3">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graphicFrame>
        <p:nvGraphicFramePr>
          <p:cNvPr id="6" name="Table 6">
            <a:extLst>
              <a:ext uri="{FF2B5EF4-FFF2-40B4-BE49-F238E27FC236}">
                <a16:creationId xmlns:a16="http://schemas.microsoft.com/office/drawing/2014/main" id="{AE14BDFE-0D01-4EF5-A7C5-BD99A85B1BD4}"/>
              </a:ext>
            </a:extLst>
          </p:cNvPr>
          <p:cNvGraphicFramePr>
            <a:graphicFrameLocks noGrp="1"/>
          </p:cNvGraphicFramePr>
          <p:nvPr/>
        </p:nvGraphicFramePr>
        <p:xfrm>
          <a:off x="488830" y="1480869"/>
          <a:ext cx="11272719" cy="3799068"/>
        </p:xfrm>
        <a:graphic>
          <a:graphicData uri="http://schemas.openxmlformats.org/drawingml/2006/table">
            <a:tbl>
              <a:tblPr firstRow="1" bandRow="1">
                <a:tableStyleId>{5C22544A-7EE6-4342-B048-85BDC9FD1C3A}</a:tableStyleId>
              </a:tblPr>
              <a:tblGrid>
                <a:gridCol w="3877108">
                  <a:extLst>
                    <a:ext uri="{9D8B030D-6E8A-4147-A177-3AD203B41FA5}">
                      <a16:colId xmlns:a16="http://schemas.microsoft.com/office/drawing/2014/main" val="2103514071"/>
                    </a:ext>
                  </a:extLst>
                </a:gridCol>
                <a:gridCol w="3638038">
                  <a:extLst>
                    <a:ext uri="{9D8B030D-6E8A-4147-A177-3AD203B41FA5}">
                      <a16:colId xmlns:a16="http://schemas.microsoft.com/office/drawing/2014/main" val="2443343216"/>
                    </a:ext>
                  </a:extLst>
                </a:gridCol>
                <a:gridCol w="3757573">
                  <a:extLst>
                    <a:ext uri="{9D8B030D-6E8A-4147-A177-3AD203B41FA5}">
                      <a16:colId xmlns:a16="http://schemas.microsoft.com/office/drawing/2014/main" val="715638110"/>
                    </a:ext>
                  </a:extLst>
                </a:gridCol>
              </a:tblGrid>
              <a:tr h="505975">
                <a:tc>
                  <a:txBody>
                    <a:bodyPr/>
                    <a:lstStyle/>
                    <a:p>
                      <a:r>
                        <a:rPr lang="fr-FR"/>
                        <a:t>Prix</a:t>
                      </a:r>
                    </a:p>
                  </a:txBody>
                  <a:tcPr/>
                </a:tc>
                <a:tc>
                  <a:txBody>
                    <a:bodyPr/>
                    <a:lstStyle/>
                    <a:p>
                      <a:r>
                        <a:rPr lang="fr-FR"/>
                        <a:t>Lauréat</a:t>
                      </a:r>
                    </a:p>
                  </a:txBody>
                  <a:tcPr/>
                </a:tc>
                <a:tc>
                  <a:txBody>
                    <a:bodyPr/>
                    <a:lstStyle/>
                    <a:p>
                      <a:r>
                        <a:rPr lang="fr-FR"/>
                        <a:t>Critères</a:t>
                      </a:r>
                    </a:p>
                  </a:txBody>
                  <a:tcPr/>
                </a:tc>
                <a:extLst>
                  <a:ext uri="{0D108BD9-81ED-4DB2-BD59-A6C34878D82A}">
                    <a16:rowId xmlns:a16="http://schemas.microsoft.com/office/drawing/2014/main" val="3940050264"/>
                  </a:ext>
                </a:extLst>
              </a:tr>
              <a:tr h="877025">
                <a:tc>
                  <a:txBody>
                    <a:bodyPr/>
                    <a:lstStyle/>
                    <a:p>
                      <a:r>
                        <a:rPr lang="fr-FR" sz="1600">
                          <a:solidFill>
                            <a:schemeClr val="bg2">
                              <a:lumMod val="25000"/>
                            </a:schemeClr>
                          </a:solidFill>
                        </a:rPr>
                        <a:t>Certificat de Prix Effectif Leo-Lion (club)</a:t>
                      </a:r>
                    </a:p>
                  </a:txBody>
                  <a:tcPr/>
                </a:tc>
                <a:tc>
                  <a:txBody>
                    <a:bodyPr/>
                    <a:lstStyle/>
                    <a:p>
                      <a:r>
                        <a:rPr lang="fr-FR" sz="1600">
                          <a:solidFill>
                            <a:schemeClr val="bg2">
                              <a:lumMod val="25000"/>
                            </a:schemeClr>
                          </a:solidFill>
                        </a:rPr>
                        <a:t>Conseiller Leo</a:t>
                      </a:r>
                    </a:p>
                  </a:txBody>
                  <a:tcPr/>
                </a:tc>
                <a:tc>
                  <a:txBody>
                    <a:bodyPr/>
                    <a:lstStyle/>
                    <a:p>
                      <a:r>
                        <a:rPr lang="fr-FR" sz="1600">
                          <a:solidFill>
                            <a:schemeClr val="bg2">
                              <a:lumMod val="25000"/>
                            </a:schemeClr>
                          </a:solidFill>
                        </a:rPr>
                        <a:t>5 nouveaux Leo-Lions parmi tous les Leo clubs parrainés</a:t>
                      </a:r>
                    </a:p>
                  </a:txBody>
                  <a:tcPr/>
                </a:tc>
                <a:extLst>
                  <a:ext uri="{0D108BD9-81ED-4DB2-BD59-A6C34878D82A}">
                    <a16:rowId xmlns:a16="http://schemas.microsoft.com/office/drawing/2014/main" val="1683200441"/>
                  </a:ext>
                </a:extLst>
              </a:tr>
              <a:tr h="674634">
                <a:tc>
                  <a:txBody>
                    <a:bodyPr/>
                    <a:lstStyle/>
                    <a:p>
                      <a:r>
                        <a:rPr lang="fr-FR" sz="1600">
                          <a:solidFill>
                            <a:schemeClr val="bg2">
                              <a:lumMod val="25000"/>
                            </a:schemeClr>
                          </a:solidFill>
                        </a:rPr>
                        <a:t>Certificat de Prix Effectif Leo-Lion (district)</a:t>
                      </a:r>
                    </a:p>
                  </a:txBody>
                  <a:tcPr/>
                </a:tc>
                <a:tc>
                  <a:txBody>
                    <a:bodyPr/>
                    <a:lstStyle/>
                    <a:p>
                      <a:r>
                        <a:rPr lang="fr-FR" sz="1600">
                          <a:solidFill>
                            <a:schemeClr val="bg2">
                              <a:lumMod val="25000"/>
                            </a:schemeClr>
                          </a:solidFill>
                        </a:rPr>
                        <a:t>Président de commission Leo de district</a:t>
                      </a:r>
                    </a:p>
                  </a:txBody>
                  <a:tcPr/>
                </a:tc>
                <a:tc>
                  <a:txBody>
                    <a:bodyPr/>
                    <a:lstStyle/>
                    <a:p>
                      <a:r>
                        <a:rPr lang="fr-FR" sz="1600">
                          <a:solidFill>
                            <a:schemeClr val="bg2">
                              <a:lumMod val="25000"/>
                            </a:schemeClr>
                          </a:solidFill>
                        </a:rPr>
                        <a:t>15 nouveaux Leo-Lions parmi tous les Leo clubs du district</a:t>
                      </a:r>
                    </a:p>
                  </a:txBody>
                  <a:tcPr/>
                </a:tc>
                <a:extLst>
                  <a:ext uri="{0D108BD9-81ED-4DB2-BD59-A6C34878D82A}">
                    <a16:rowId xmlns:a16="http://schemas.microsoft.com/office/drawing/2014/main" val="1370360521"/>
                  </a:ext>
                </a:extLst>
              </a:tr>
              <a:tr h="674634">
                <a:tc>
                  <a:txBody>
                    <a:bodyPr/>
                    <a:lstStyle/>
                    <a:p>
                      <a:pPr lvl="0">
                        <a:buNone/>
                      </a:pPr>
                      <a:r>
                        <a:rPr lang="fr-FR" sz="1600">
                          <a:solidFill>
                            <a:schemeClr val="bg2">
                              <a:lumMod val="25000"/>
                            </a:schemeClr>
                          </a:solidFill>
                        </a:rPr>
                        <a:t>Certificat de Prix Effectif Leo-Lion (district multiple)</a:t>
                      </a:r>
                    </a:p>
                  </a:txBody>
                  <a:tcPr/>
                </a:tc>
                <a:tc>
                  <a:txBody>
                    <a:bodyPr/>
                    <a:lstStyle/>
                    <a:p>
                      <a:pPr lvl="0">
                        <a:buNone/>
                      </a:pPr>
                      <a:r>
                        <a:rPr lang="fr-FR" sz="1600">
                          <a:solidFill>
                            <a:schemeClr val="bg2">
                              <a:lumMod val="25000"/>
                            </a:schemeClr>
                          </a:solidFill>
                        </a:rPr>
                        <a:t>Président de commission Leo de DM</a:t>
                      </a:r>
                    </a:p>
                  </a:txBody>
                  <a:tcPr/>
                </a:tc>
                <a:tc>
                  <a:txBody>
                    <a:bodyPr/>
                    <a:lstStyle/>
                    <a:p>
                      <a:pPr lvl="0">
                        <a:buNone/>
                      </a:pPr>
                      <a:r>
                        <a:rPr lang="fr-FR" sz="1600">
                          <a:solidFill>
                            <a:schemeClr val="bg2">
                              <a:lumMod val="25000"/>
                            </a:schemeClr>
                          </a:solidFill>
                        </a:rPr>
                        <a:t>30 nouveaux Leo-Lions parmi tous les districts du district multiple</a:t>
                      </a:r>
                    </a:p>
                  </a:txBody>
                  <a:tcPr/>
                </a:tc>
                <a:extLst>
                  <a:ext uri="{0D108BD9-81ED-4DB2-BD59-A6C34878D82A}">
                    <a16:rowId xmlns:a16="http://schemas.microsoft.com/office/drawing/2014/main" val="2210471224"/>
                  </a:ext>
                </a:extLst>
              </a:tr>
              <a:tr h="877025">
                <a:tc>
                  <a:txBody>
                    <a:bodyPr/>
                    <a:lstStyle/>
                    <a:p>
                      <a:pPr lvl="0">
                        <a:buNone/>
                      </a:pPr>
                      <a:r>
                        <a:rPr lang="fr-FR" sz="1600">
                          <a:solidFill>
                            <a:schemeClr val="bg2">
                              <a:lumMod val="25000"/>
                            </a:schemeClr>
                          </a:solidFill>
                        </a:rPr>
                        <a:t>Certificat de Prix Création de club Leo-Lion </a:t>
                      </a:r>
                    </a:p>
                  </a:txBody>
                  <a:tcPr/>
                </a:tc>
                <a:tc>
                  <a:txBody>
                    <a:bodyPr/>
                    <a:lstStyle/>
                    <a:p>
                      <a:pPr lvl="0">
                        <a:buNone/>
                      </a:pPr>
                      <a:r>
                        <a:rPr lang="fr-FR" sz="1600">
                          <a:solidFill>
                            <a:schemeClr val="bg2">
                              <a:lumMod val="25000"/>
                            </a:schemeClr>
                          </a:solidFill>
                        </a:rPr>
                        <a:t>Lions club parrain, gouverneur de district, président de commission Leo de district, président de commission Leo de district multiple</a:t>
                      </a:r>
                    </a:p>
                  </a:txBody>
                  <a:tcPr/>
                </a:tc>
                <a:tc>
                  <a:txBody>
                    <a:bodyPr/>
                    <a:lstStyle/>
                    <a:p>
                      <a:pPr lvl="0">
                        <a:buNone/>
                      </a:pPr>
                      <a:r>
                        <a:rPr lang="fr-FR" sz="1600" dirty="0">
                          <a:solidFill>
                            <a:schemeClr val="bg2">
                              <a:lumMod val="25000"/>
                            </a:schemeClr>
                          </a:solidFill>
                        </a:rPr>
                        <a:t>Parrainer au moins un nouveau club Leo-Lion du district/district multiple</a:t>
                      </a:r>
                    </a:p>
                  </a:txBody>
                  <a:tcPr/>
                </a:tc>
                <a:extLst>
                  <a:ext uri="{0D108BD9-81ED-4DB2-BD59-A6C34878D82A}">
                    <a16:rowId xmlns:a16="http://schemas.microsoft.com/office/drawing/2014/main" val="4086912582"/>
                  </a:ext>
                </a:extLst>
              </a:tr>
            </a:tbl>
          </a:graphicData>
        </a:graphic>
      </p:graphicFrame>
      <p:sp>
        <p:nvSpPr>
          <p:cNvPr id="2" name="Rectangle 1">
            <a:extLst>
              <a:ext uri="{FF2B5EF4-FFF2-40B4-BE49-F238E27FC236}">
                <a16:creationId xmlns:a16="http://schemas.microsoft.com/office/drawing/2014/main" id="{AF60C9D0-8EEA-B444-88F7-B3689ACF5229}"/>
              </a:ext>
            </a:extLst>
          </p:cNvPr>
          <p:cNvSpPr/>
          <p:nvPr/>
        </p:nvSpPr>
        <p:spPr>
          <a:xfrm>
            <a:off x="9829800" y="5292815"/>
            <a:ext cx="1873370" cy="369332"/>
          </a:xfrm>
          <a:prstGeom prst="rect">
            <a:avLst/>
          </a:prstGeom>
        </p:spPr>
        <p:txBody>
          <a:bodyPr wrap="square">
            <a:spAutoFit/>
          </a:bodyPr>
          <a:lstStyle/>
          <a:p>
            <a:pPr algn="r" fontAlgn="base">
              <a:spcAft>
                <a:spcPts val="2400"/>
              </a:spcAft>
              <a:buClr>
                <a:srgbClr val="EBB700"/>
              </a:buClr>
              <a:buSzPct val="80000"/>
            </a:pPr>
            <a:r>
              <a:rPr lang="fr-FR" u="sng">
                <a:solidFill>
                  <a:srgbClr val="407CCA"/>
                </a:solidFill>
                <a:latin typeface="Arial" charset="0"/>
                <a:cs typeface="Arial" charset="0"/>
                <a:hlinkClick r:id="rId4"/>
              </a:rPr>
              <a:t>En savoir plus</a:t>
            </a:r>
          </a:p>
        </p:txBody>
      </p:sp>
      <p:sp>
        <p:nvSpPr>
          <p:cNvPr id="10" name="TextBox 9">
            <a:extLst>
              <a:ext uri="{FF2B5EF4-FFF2-40B4-BE49-F238E27FC236}">
                <a16:creationId xmlns:a16="http://schemas.microsoft.com/office/drawing/2014/main" id="{4A17AB1E-549E-6B42-BB74-8FE0131C4CCE}"/>
              </a:ext>
            </a:extLst>
          </p:cNvPr>
          <p:cNvSpPr txBox="1"/>
          <p:nvPr/>
        </p:nvSpPr>
        <p:spPr>
          <a:xfrm>
            <a:off x="488830" y="512606"/>
            <a:ext cx="10058400"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Prix De leo à Leo-Lion</a:t>
            </a:r>
          </a:p>
        </p:txBody>
      </p:sp>
    </p:spTree>
    <p:extLst>
      <p:ext uri="{BB962C8B-B14F-4D97-AF65-F5344CB8AC3E}">
        <p14:creationId xmlns:p14="http://schemas.microsoft.com/office/powerpoint/2010/main" val="3363479624"/>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433C505-93CC-5948-B893-BA6EF9BB9B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69880" y="5669280"/>
            <a:ext cx="1463040" cy="1024127"/>
          </a:xfrm>
          <a:prstGeom prst="rect">
            <a:avLst/>
          </a:prstGeom>
        </p:spPr>
      </p:pic>
      <p:pic>
        <p:nvPicPr>
          <p:cNvPr id="14" name="Picture 13">
            <a:extLst>
              <a:ext uri="{FF2B5EF4-FFF2-40B4-BE49-F238E27FC236}">
                <a16:creationId xmlns:a16="http://schemas.microsoft.com/office/drawing/2014/main" id="{F7C23387-15CF-424F-9934-44AFE8AD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160" y="5760720"/>
            <a:ext cx="1405046" cy="702523"/>
          </a:xfrm>
          <a:prstGeom prst="rect">
            <a:avLst/>
          </a:prstGeom>
          <a:effectLst/>
        </p:spPr>
      </p:pic>
      <p:sp>
        <p:nvSpPr>
          <p:cNvPr id="6" name="Large #">
            <a:extLst>
              <a:ext uri="{FF2B5EF4-FFF2-40B4-BE49-F238E27FC236}">
                <a16:creationId xmlns:a16="http://schemas.microsoft.com/office/drawing/2014/main" id="{2F1B0455-A61E-3B4C-93B4-6C7D8B50DBB3}"/>
              </a:ext>
            </a:extLst>
          </p:cNvPr>
          <p:cNvSpPr txBox="1"/>
          <p:nvPr/>
        </p:nvSpPr>
        <p:spPr>
          <a:xfrm>
            <a:off x="859994" y="3013501"/>
            <a:ext cx="8993083" cy="830997"/>
          </a:xfrm>
          <a:prstGeom prst="rect">
            <a:avLst/>
          </a:prstGeom>
          <a:noFill/>
        </p:spPr>
        <p:txBody>
          <a:bodyPr wrap="square" rtlCol="0" anchor="ctr" anchorCtr="0">
            <a:spAutoFit/>
          </a:bodyPr>
          <a:lstStyle/>
          <a:p>
            <a:pPr algn="ctr"/>
            <a:r>
              <a:rPr lang="fr-FR" sz="4800" b="1">
                <a:solidFill>
                  <a:schemeClr val="bg1"/>
                </a:solidFill>
                <a:latin typeface="Arial" panose="020B0604020202020204" pitchFamily="34" charset="0"/>
                <a:ea typeface="Arial" charset="0"/>
                <a:cs typeface="Arial" panose="020B0604020202020204" pitchFamily="34" charset="0"/>
              </a:rPr>
              <a:t>Ressources supplémentaires</a:t>
            </a:r>
          </a:p>
        </p:txBody>
      </p:sp>
    </p:spTree>
    <p:extLst>
      <p:ext uri="{BB962C8B-B14F-4D97-AF65-F5344CB8AC3E}">
        <p14:creationId xmlns:p14="http://schemas.microsoft.com/office/powerpoint/2010/main" val="892920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8E23E-9A97-D849-8E35-4A611755B673}"/>
              </a:ext>
            </a:extLst>
          </p:cNvPr>
          <p:cNvPicPr>
            <a:picLocks noChangeAspect="1"/>
          </p:cNvPicPr>
          <p:nvPr/>
        </p:nvPicPr>
        <p:blipFill rotWithShape="1">
          <a:blip r:embed="rId3">
            <a:extLst>
              <a:ext uri="{28A0092B-C50C-407E-A947-70E740481C1C}">
                <a14:useLocalDpi xmlns:a14="http://schemas.microsoft.com/office/drawing/2010/main" val="0"/>
              </a:ext>
            </a:extLst>
          </a:blip>
          <a:srcRect l="-1" r="84867"/>
          <a:stretch/>
        </p:blipFill>
        <p:spPr>
          <a:xfrm>
            <a:off x="0" y="0"/>
            <a:ext cx="1845129" cy="6858000"/>
          </a:xfrm>
          <a:prstGeom prst="rect">
            <a:avLst/>
          </a:prstGeom>
        </p:spPr>
      </p:pic>
      <p:sp>
        <p:nvSpPr>
          <p:cNvPr id="4" name="Text Placeholder 1">
            <a:extLst>
              <a:ext uri="{FF2B5EF4-FFF2-40B4-BE49-F238E27FC236}">
                <a16:creationId xmlns:a16="http://schemas.microsoft.com/office/drawing/2014/main" id="{B5FB43FD-506A-5647-A841-1A11F1C99B69}"/>
              </a:ext>
            </a:extLst>
          </p:cNvPr>
          <p:cNvSpPr txBox="1">
            <a:spLocks/>
          </p:cNvSpPr>
          <p:nvPr/>
        </p:nvSpPr>
        <p:spPr>
          <a:xfrm>
            <a:off x="1829889" y="1521349"/>
            <a:ext cx="5504743" cy="3424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2400"/>
              </a:spcAft>
              <a:buClr>
                <a:srgbClr val="EBB700"/>
              </a:buClr>
              <a:buSzPct val="80000"/>
              <a:buNone/>
            </a:pPr>
            <a:r>
              <a:rPr lang="fr-FR" sz="2400" dirty="0">
                <a:solidFill>
                  <a:srgbClr val="55565A"/>
                </a:solidFill>
                <a:latin typeface="Arial" charset="0"/>
                <a:cs typeface="Arial" charset="0"/>
              </a:rPr>
              <a:t>Les jeunes Lions sont des membres dynamiques de notre organisation, aux alentours de la quarantaine, qui apportent à nos clubs leurs nouvelles perspectives et leurs compétences de leader.</a:t>
            </a:r>
          </a:p>
          <a:p>
            <a:pPr marL="0" indent="0" fontAlgn="base">
              <a:lnSpc>
                <a:spcPct val="100000"/>
              </a:lnSpc>
              <a:spcBef>
                <a:spcPts val="0"/>
              </a:spcBef>
              <a:spcAft>
                <a:spcPts val="1200"/>
              </a:spcAft>
              <a:buClr>
                <a:srgbClr val="EBB700"/>
              </a:buClr>
              <a:buSzPct val="80000"/>
              <a:buNone/>
            </a:pPr>
            <a:r>
              <a:rPr lang="fr-FR" sz="2400" b="1" dirty="0">
                <a:solidFill>
                  <a:srgbClr val="55565A"/>
                </a:solidFill>
                <a:latin typeface="Arial" charset="0"/>
                <a:cs typeface="Arial" charset="0"/>
              </a:rPr>
              <a:t>Ressources</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Communiquer avec les jeunes Lions</a:t>
            </a:r>
          </a:p>
          <a:p>
            <a:pPr marL="342900" indent="-342900" fontAlgn="base">
              <a:lnSpc>
                <a:spcPct val="100000"/>
              </a:lnSpc>
              <a:spcBef>
                <a:spcPts val="0"/>
              </a:spcBef>
              <a:spcAft>
                <a:spcPts val="1200"/>
              </a:spcAft>
              <a:buClr>
                <a:srgbClr val="EBB700"/>
              </a:buClr>
              <a:buSzPct val="80000"/>
              <a:buFont typeface="Lucida Grande" panose="020B0600040502020204" pitchFamily="34" charset="0"/>
              <a:buChar char="▶"/>
            </a:pPr>
            <a:r>
              <a:rPr lang="fr-FR" sz="2400" dirty="0">
                <a:solidFill>
                  <a:srgbClr val="55565A"/>
                </a:solidFill>
                <a:latin typeface="Arial" charset="0"/>
                <a:cs typeface="Arial" charset="0"/>
              </a:rPr>
              <a:t>Guide Affiliation Jeunes Lions</a:t>
            </a:r>
          </a:p>
          <a:p>
            <a:pPr marL="0" indent="0" fontAlgn="base">
              <a:lnSpc>
                <a:spcPct val="100000"/>
              </a:lnSpc>
              <a:spcBef>
                <a:spcPts val="0"/>
              </a:spcBef>
              <a:spcAft>
                <a:spcPts val="2400"/>
              </a:spcAft>
              <a:buClr>
                <a:srgbClr val="EBB700"/>
              </a:buClr>
              <a:buSzPct val="80000"/>
              <a:buNone/>
            </a:pPr>
            <a:r>
              <a:rPr lang="fr-FR" sz="2400" u="sng" dirty="0">
                <a:solidFill>
                  <a:srgbClr val="407CCA"/>
                </a:solidFill>
                <a:latin typeface="Arial" charset="0"/>
                <a:cs typeface="Arial" charset="0"/>
                <a:hlinkClick r:id="rId4"/>
              </a:rPr>
              <a:t>En savoir plus</a:t>
            </a:r>
          </a:p>
        </p:txBody>
      </p:sp>
      <p:sp>
        <p:nvSpPr>
          <p:cNvPr id="7" name="TextBox 6">
            <a:extLst>
              <a:ext uri="{FF2B5EF4-FFF2-40B4-BE49-F238E27FC236}">
                <a16:creationId xmlns:a16="http://schemas.microsoft.com/office/drawing/2014/main" id="{4A0F263E-D02A-E84C-9F14-761471A5A44B}"/>
              </a:ext>
            </a:extLst>
          </p:cNvPr>
          <p:cNvSpPr txBox="1"/>
          <p:nvPr/>
        </p:nvSpPr>
        <p:spPr>
          <a:xfrm>
            <a:off x="1829889" y="632797"/>
            <a:ext cx="5210991" cy="738664"/>
          </a:xfrm>
          <a:prstGeom prst="rect">
            <a:avLst/>
          </a:prstGeom>
          <a:noFill/>
        </p:spPr>
        <p:txBody>
          <a:bodyPr wrap="square" rtlCol="0" anchor="b" anchorCtr="0">
            <a:spAutoFit/>
          </a:bodyPr>
          <a:lstStyle/>
          <a:p>
            <a:r>
              <a:rPr lang="fr-FR" sz="4200" b="1">
                <a:solidFill>
                  <a:srgbClr val="00338D"/>
                </a:solidFill>
                <a:latin typeface="Arial" panose="020B0604020202020204" pitchFamily="34" charset="0"/>
                <a:cs typeface="Arial" panose="020B0604020202020204" pitchFamily="34" charset="0"/>
              </a:rPr>
              <a:t>Jeunes Lions</a:t>
            </a:r>
          </a:p>
        </p:txBody>
      </p:sp>
      <p:pic>
        <p:nvPicPr>
          <p:cNvPr id="8" name="Picture 7">
            <a:extLst>
              <a:ext uri="{FF2B5EF4-FFF2-40B4-BE49-F238E27FC236}">
                <a16:creationId xmlns:a16="http://schemas.microsoft.com/office/drawing/2014/main" id="{4C105213-A1D2-524C-B77B-512069734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720" y="5760720"/>
            <a:ext cx="1405046" cy="702523"/>
          </a:xfrm>
          <a:prstGeom prst="rect">
            <a:avLst/>
          </a:prstGeom>
          <a:effectLst/>
        </p:spPr>
      </p:pic>
      <p:pic>
        <p:nvPicPr>
          <p:cNvPr id="9" name="Content Placeholder 9" descr="A person holding a frisbee&#10;&#10;Description automatically generated">
            <a:extLst>
              <a:ext uri="{FF2B5EF4-FFF2-40B4-BE49-F238E27FC236}">
                <a16:creationId xmlns:a16="http://schemas.microsoft.com/office/drawing/2014/main" id="{8D331EC7-5F9A-794F-8E46-BCAC3D865071}"/>
              </a:ext>
            </a:extLst>
          </p:cNvPr>
          <p:cNvPicPr>
            <a:picLocks noChangeAspect="1"/>
          </p:cNvPicPr>
          <p:nvPr/>
        </p:nvPicPr>
        <p:blipFill rotWithShape="1">
          <a:blip r:embed="rId6">
            <a:extLst>
              <a:ext uri="{28A0092B-C50C-407E-A947-70E740481C1C}">
                <a14:useLocalDpi xmlns:a14="http://schemas.microsoft.com/office/drawing/2010/main" val="0"/>
              </a:ext>
            </a:extLst>
          </a:blip>
          <a:srcRect l="17664" r="9017"/>
          <a:stretch/>
        </p:blipFill>
        <p:spPr>
          <a:xfrm>
            <a:off x="7334632" y="1600061"/>
            <a:ext cx="4222670" cy="3291979"/>
          </a:xfrm>
          <a:prstGeom prst="rect">
            <a:avLst/>
          </a:prstGeom>
        </p:spPr>
      </p:pic>
    </p:spTree>
    <p:extLst>
      <p:ext uri="{BB962C8B-B14F-4D97-AF65-F5344CB8AC3E}">
        <p14:creationId xmlns:p14="http://schemas.microsoft.com/office/powerpoint/2010/main" val="28684257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CEDBB-7754-49B2-8149-E0F7FB8C0328}"/>
              </a:ext>
            </a:extLst>
          </p:cNvPr>
          <p:cNvSpPr>
            <a:spLocks noGrp="1"/>
          </p:cNvSpPr>
          <p:nvPr>
            <p:ph sz="half" idx="2"/>
          </p:nvPr>
        </p:nvSpPr>
        <p:spPr>
          <a:xfrm>
            <a:off x="6659821" y="513406"/>
            <a:ext cx="4719408" cy="4131132"/>
          </a:xfrm>
        </p:spPr>
        <p:txBody>
          <a:bodyPr vert="horz" lIns="91440" tIns="45720" rIns="91440" bIns="45720" rtlCol="0" anchor="t">
            <a:normAutofit/>
          </a:bodyPr>
          <a:lstStyle/>
          <a:p>
            <a:pPr marL="0" indent="0">
              <a:buNone/>
            </a:pPr>
            <a:endParaRPr lang="en-US" dirty="0">
              <a:solidFill>
                <a:srgbClr val="4472C4"/>
              </a:solidFill>
              <a:latin typeface="Arial"/>
              <a:cs typeface="Arial"/>
            </a:endParaRPr>
          </a:p>
          <a:p>
            <a:pPr marL="0" indent="0">
              <a:buNone/>
            </a:pPr>
            <a:endParaRPr lang="en-US" dirty="0">
              <a:solidFill>
                <a:srgbClr val="4472C4"/>
              </a:solidFill>
              <a:latin typeface="Arial"/>
              <a:cs typeface="Arial"/>
            </a:endParaRPr>
          </a:p>
          <a:p>
            <a:pPr marL="0" indent="0">
              <a:buNone/>
            </a:pPr>
            <a:endParaRPr lang="en-US" sz="800" dirty="0">
              <a:solidFill>
                <a:srgbClr val="4472C4"/>
              </a:solidFill>
              <a:latin typeface="Arial" panose="020B0604020202020204" pitchFamily="34" charset="0"/>
              <a:cs typeface="Arial" panose="020B0604020202020204" pitchFamily="34" charset="0"/>
            </a:endParaRPr>
          </a:p>
          <a:p>
            <a:pPr marL="0" indent="0">
              <a:buNone/>
            </a:pPr>
            <a:endParaRPr lang="de-DE" sz="3000" dirty="0">
              <a:solidFill>
                <a:schemeClr val="bg2">
                  <a:lumMod val="50000"/>
                </a:schemeClr>
              </a:solidFill>
              <a:latin typeface="Arial" panose="020B0604020202020204" pitchFamily="34" charset="0"/>
              <a:cs typeface="Arial" panose="020B0604020202020204" pitchFamily="34" charset="0"/>
            </a:endParaRPr>
          </a:p>
          <a:p>
            <a:pPr marL="0" indent="0">
              <a:buNone/>
            </a:pPr>
            <a:endParaRPr lang="de-DE" sz="2200" dirty="0">
              <a:solidFill>
                <a:schemeClr val="bg2">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7F912A5-9042-4836-AD35-3CE7A8378E50}"/>
              </a:ext>
            </a:extLst>
          </p:cNvPr>
          <p:cNvPicPr>
            <a:picLocks noChangeAspect="1"/>
          </p:cNvPicPr>
          <p:nvPr/>
        </p:nvPicPr>
        <p:blipFill>
          <a:blip r:embed="rId3"/>
          <a:stretch>
            <a:fillRect/>
          </a:stretch>
        </p:blipFill>
        <p:spPr>
          <a:xfrm>
            <a:off x="9022990" y="1958154"/>
            <a:ext cx="2730595" cy="1995945"/>
          </a:xfrm>
          <a:prstGeom prst="rect">
            <a:avLst/>
          </a:prstGeom>
        </p:spPr>
      </p:pic>
      <p:pic>
        <p:nvPicPr>
          <p:cNvPr id="16" name="Picture 15">
            <a:extLst>
              <a:ext uri="{FF2B5EF4-FFF2-40B4-BE49-F238E27FC236}">
                <a16:creationId xmlns:a16="http://schemas.microsoft.com/office/drawing/2014/main" id="{970D8FEE-9B99-4A8C-90B8-EF30F085445A}"/>
              </a:ext>
            </a:extLst>
          </p:cNvPr>
          <p:cNvPicPr>
            <a:picLocks noChangeAspect="1"/>
          </p:cNvPicPr>
          <p:nvPr/>
        </p:nvPicPr>
        <p:blipFill>
          <a:blip r:embed="rId4"/>
          <a:stretch>
            <a:fillRect/>
          </a:stretch>
        </p:blipFill>
        <p:spPr>
          <a:xfrm>
            <a:off x="585817" y="2233341"/>
            <a:ext cx="2345103" cy="1720758"/>
          </a:xfrm>
          <a:prstGeom prst="rect">
            <a:avLst/>
          </a:prstGeom>
        </p:spPr>
      </p:pic>
      <p:sp>
        <p:nvSpPr>
          <p:cNvPr id="19" name="TextBox 18">
            <a:extLst>
              <a:ext uri="{FF2B5EF4-FFF2-40B4-BE49-F238E27FC236}">
                <a16:creationId xmlns:a16="http://schemas.microsoft.com/office/drawing/2014/main" id="{8C588709-738E-4721-A408-8F854EBDE9E3}"/>
              </a:ext>
            </a:extLst>
          </p:cNvPr>
          <p:cNvSpPr txBox="1"/>
          <p:nvPr/>
        </p:nvSpPr>
        <p:spPr>
          <a:xfrm>
            <a:off x="2930921" y="1400800"/>
            <a:ext cx="6092070" cy="4154984"/>
          </a:xfrm>
          <a:prstGeom prst="rect">
            <a:avLst/>
          </a:prstGeom>
          <a:noFill/>
        </p:spPr>
        <p:txBody>
          <a:bodyPr wrap="square">
            <a:spAutoFit/>
          </a:bodyPr>
          <a:lstStyle/>
          <a:p>
            <a:pPr marL="0" algn="ctr"/>
            <a:r>
              <a:rPr lang="fr-FR" sz="2400">
                <a:solidFill>
                  <a:srgbClr val="55565A"/>
                </a:solidFill>
                <a:latin typeface="Arial" panose="020B0604020202020204" pitchFamily="34" charset="0"/>
                <a:cs typeface="Arial" panose="020B0604020202020204" pitchFamily="34" charset="0"/>
              </a:rPr>
              <a:t>Vous trouverez sur </a:t>
            </a:r>
            <a:r>
              <a:rPr lang="fr-FR" sz="240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lionsclubs.org/fr/leo-lion</a:t>
            </a:r>
            <a:r>
              <a:rPr lang="fr-FR" sz="2400">
                <a:solidFill>
                  <a:srgbClr val="55565A"/>
                </a:solidFill>
                <a:latin typeface="Arial" panose="020B0604020202020204" pitchFamily="34" charset="0"/>
                <a:cs typeface="Arial" panose="020B0604020202020204" pitchFamily="34" charset="0"/>
              </a:rPr>
              <a:t> plus d’informations sur les prérogatives du programme Leo-Lion, ainsi qu’une </a:t>
            </a:r>
            <a:r>
              <a:rPr lang="fr-FR" sz="2400">
                <a:solidFill>
                  <a:srgbClr val="407CC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Foire aux questions</a:t>
            </a:r>
            <a:r>
              <a:rPr lang="fr-FR" sz="2400">
                <a:solidFill>
                  <a:srgbClr val="55565A"/>
                </a:solidFill>
                <a:latin typeface="Arial" panose="020B0604020202020204" pitchFamily="34" charset="0"/>
                <a:cs typeface="Arial" panose="020B0604020202020204" pitchFamily="34" charset="0"/>
              </a:rPr>
              <a:t> sur le sujet. </a:t>
            </a:r>
          </a:p>
          <a:p>
            <a:pPr marL="0" algn="ctr"/>
            <a:endParaRPr lang="en-US" sz="2400" dirty="0">
              <a:solidFill>
                <a:srgbClr val="55565A"/>
              </a:solidFill>
              <a:latin typeface="Arial" panose="020B0604020202020204" pitchFamily="34" charset="0"/>
              <a:cs typeface="Arial" panose="020B0604020202020204" pitchFamily="34" charset="0"/>
            </a:endParaRPr>
          </a:p>
          <a:p>
            <a:pPr marL="0" algn="ctr"/>
            <a:endParaRPr lang="en-US" sz="2400" dirty="0">
              <a:solidFill>
                <a:srgbClr val="55565A"/>
              </a:solidFill>
              <a:latin typeface="Arial" panose="020B0604020202020204" pitchFamily="34" charset="0"/>
              <a:cs typeface="Arial" panose="020B0604020202020204" pitchFamily="34" charset="0"/>
            </a:endParaRPr>
          </a:p>
          <a:p>
            <a:pPr marL="0" algn="ctr"/>
            <a:r>
              <a:rPr lang="fr-FR" sz="2400" b="1">
                <a:solidFill>
                  <a:srgbClr val="55565A"/>
                </a:solidFill>
                <a:latin typeface="Arial" panose="020B0604020202020204" pitchFamily="34" charset="0"/>
                <a:cs typeface="Arial" panose="020B0604020202020204" pitchFamily="34" charset="0"/>
              </a:rPr>
              <a:t>Activité de récapitulation : </a:t>
            </a:r>
            <a:r>
              <a:rPr lang="fr-FR" sz="2400">
                <a:solidFill>
                  <a:srgbClr val="55565A"/>
                </a:solidFill>
                <a:latin typeface="Arial" panose="020B0604020202020204" pitchFamily="34" charset="0"/>
                <a:cs typeface="Arial" panose="020B0604020202020204" pitchFamily="34" charset="0"/>
              </a:rPr>
              <a:t>Discutez des voies d'affiliation Lions les plus à même de convenir aux Leos de votre club. Expliquez comment vous envisagez de présenter cette possibilité aux Leos admissibles.</a:t>
            </a:r>
          </a:p>
        </p:txBody>
      </p:sp>
      <p:pic>
        <p:nvPicPr>
          <p:cNvPr id="7" name="Picture 6">
            <a:extLst>
              <a:ext uri="{FF2B5EF4-FFF2-40B4-BE49-F238E27FC236}">
                <a16:creationId xmlns:a16="http://schemas.microsoft.com/office/drawing/2014/main" id="{6CE79CAD-46A3-4344-8AC6-8B9B986C3914}"/>
              </a:ext>
            </a:extLst>
          </p:cNvPr>
          <p:cNvPicPr>
            <a:picLocks noChangeAspect="1"/>
          </p:cNvPicPr>
          <p:nvPr/>
        </p:nvPicPr>
        <p:blipFill rotWithShape="1">
          <a:blip r:embed="rId7">
            <a:extLst>
              <a:ext uri="{28A0092B-C50C-407E-A947-70E740481C1C}">
                <a14:useLocalDpi xmlns:a14="http://schemas.microsoft.com/office/drawing/2010/main" val="0"/>
              </a:ext>
            </a:extLst>
          </a:blip>
          <a:srcRect l="12666" t="7924" r="12665" b="9374"/>
          <a:stretch/>
        </p:blipFill>
        <p:spPr>
          <a:xfrm>
            <a:off x="0" y="5662147"/>
            <a:ext cx="12191999" cy="945235"/>
          </a:xfrm>
          <a:prstGeom prst="rect">
            <a:avLst/>
          </a:prstGeom>
        </p:spPr>
      </p:pic>
    </p:spTree>
    <p:extLst>
      <p:ext uri="{BB962C8B-B14F-4D97-AF65-F5344CB8AC3E}">
        <p14:creationId xmlns:p14="http://schemas.microsoft.com/office/powerpoint/2010/main" val="1682261013"/>
      </p:ext>
    </p:extLst>
  </p:cSld>
  <p:clrMapOvr>
    <a:masterClrMapping/>
  </p:clrMapOvr>
  <mc:AlternateContent xmlns:mc="http://schemas.openxmlformats.org/markup-compatibility/2006" xmlns:p14="http://schemas.microsoft.com/office/powerpoint/2010/main">
    <mc:Choice Requires="p14">
      <p:transition spd="slow" p14:dur="2000" advTm="15510"/>
    </mc:Choice>
    <mc:Fallback xmlns="">
      <p:transition spd="slow" advTm="1551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85</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3"/>
          <a:srcRect l="9873" t="10769" r="64229" b="50895"/>
          <a:stretch/>
        </p:blipFill>
        <p:spPr>
          <a:xfrm>
            <a:off x="10865062" y="0"/>
            <a:ext cx="1326938" cy="2946400"/>
          </a:xfrm>
          <a:prstGeom prst="rect">
            <a:avLst/>
          </a:prstGeom>
        </p:spPr>
      </p:pic>
      <p:sp>
        <p:nvSpPr>
          <p:cNvPr id="10" name="Headline">
            <a:extLst>
              <a:ext uri="{FF2B5EF4-FFF2-40B4-BE49-F238E27FC236}">
                <a16:creationId xmlns:a16="http://schemas.microsoft.com/office/drawing/2014/main" id="{AABAD8D0-5BDB-BC49-AF32-288AED58FC17}"/>
              </a:ext>
            </a:extLst>
          </p:cNvPr>
          <p:cNvSpPr txBox="1">
            <a:spLocks/>
          </p:cNvSpPr>
          <p:nvPr/>
        </p:nvSpPr>
        <p:spPr>
          <a:xfrm>
            <a:off x="2383845" y="3756674"/>
            <a:ext cx="7424303" cy="99674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fr-FR" sz="4800" dirty="0"/>
              <a:t>Formation de </a:t>
            </a:r>
            <a:br>
              <a:rPr lang="fr-FR" sz="4800" dirty="0"/>
            </a:br>
            <a:r>
              <a:rPr lang="fr-FR" sz="4800" dirty="0"/>
              <a:t>conseiller de Leo club</a:t>
            </a:r>
          </a:p>
        </p:txBody>
      </p:sp>
      <p:pic>
        <p:nvPicPr>
          <p:cNvPr id="11" name="Picture 10">
            <a:extLst>
              <a:ext uri="{FF2B5EF4-FFF2-40B4-BE49-F238E27FC236}">
                <a16:creationId xmlns:a16="http://schemas.microsoft.com/office/drawing/2014/main" id="{452A85CD-EF90-E24C-ACB9-CEC7C2079ACC}"/>
              </a:ext>
            </a:extLst>
          </p:cNvPr>
          <p:cNvPicPr>
            <a:picLocks noChangeAspect="1"/>
          </p:cNvPicPr>
          <p:nvPr/>
        </p:nvPicPr>
        <p:blipFill>
          <a:blip r:embed="rId4"/>
          <a:stretch>
            <a:fillRect/>
          </a:stretch>
        </p:blipFill>
        <p:spPr>
          <a:xfrm>
            <a:off x="5075038" y="1894182"/>
            <a:ext cx="2041919" cy="2041919"/>
          </a:xfrm>
          <a:prstGeom prst="rect">
            <a:avLst/>
          </a:prstGeom>
        </p:spPr>
      </p:pic>
      <p:pic>
        <p:nvPicPr>
          <p:cNvPr id="12" name="Picture 11">
            <a:extLst>
              <a:ext uri="{FF2B5EF4-FFF2-40B4-BE49-F238E27FC236}">
                <a16:creationId xmlns:a16="http://schemas.microsoft.com/office/drawing/2014/main" id="{390468D0-8D40-594B-8081-4D8C4F4EBCA9}"/>
              </a:ext>
            </a:extLst>
          </p:cNvPr>
          <p:cNvPicPr>
            <a:picLocks noChangeAspect="1"/>
          </p:cNvPicPr>
          <p:nvPr/>
        </p:nvPicPr>
        <p:blipFill rotWithShape="1">
          <a:blip r:embed="rId5"/>
          <a:srcRect l="15744" b="4901"/>
          <a:stretch/>
        </p:blipFill>
        <p:spPr>
          <a:xfrm>
            <a:off x="0" y="5178695"/>
            <a:ext cx="991893" cy="1679305"/>
          </a:xfrm>
          <a:prstGeom prst="rect">
            <a:avLst/>
          </a:prstGeom>
        </p:spPr>
      </p:pic>
      <p:sp>
        <p:nvSpPr>
          <p:cNvPr id="13" name="Copyright">
            <a:extLst>
              <a:ext uri="{FF2B5EF4-FFF2-40B4-BE49-F238E27FC236}">
                <a16:creationId xmlns:a16="http://schemas.microsoft.com/office/drawing/2014/main" id="{556327CB-2D25-4048-8888-B14AA8D6B07A}"/>
              </a:ext>
            </a:extLst>
          </p:cNvPr>
          <p:cNvSpPr txBox="1"/>
          <p:nvPr/>
        </p:nvSpPr>
        <p:spPr>
          <a:xfrm>
            <a:off x="3171770" y="6248400"/>
            <a:ext cx="3399810" cy="338554"/>
          </a:xfrm>
          <a:prstGeom prst="rect">
            <a:avLst/>
          </a:prstGeom>
          <a:noFill/>
        </p:spPr>
        <p:txBody>
          <a:bodyPr wrap="square" rtlCol="0">
            <a:spAutoFit/>
          </a:bodyPr>
          <a:lstStyle/>
          <a:p>
            <a:r>
              <a:rPr lang="fr-FR" sz="1600" b="1">
                <a:solidFill>
                  <a:schemeClr val="bg1"/>
                </a:solidFill>
              </a:rPr>
              <a:t>© 2021 Lions Clubs International</a:t>
            </a:r>
          </a:p>
        </p:txBody>
      </p:sp>
      <p:sp>
        <p:nvSpPr>
          <p:cNvPr id="14" name="Date Lang Code">
            <a:extLst>
              <a:ext uri="{FF2B5EF4-FFF2-40B4-BE49-F238E27FC236}">
                <a16:creationId xmlns:a16="http://schemas.microsoft.com/office/drawing/2014/main" id="{1E0A571F-92D8-DA4E-AC4A-673FE03A1F43}"/>
              </a:ext>
            </a:extLst>
          </p:cNvPr>
          <p:cNvSpPr txBox="1"/>
          <p:nvPr/>
        </p:nvSpPr>
        <p:spPr>
          <a:xfrm>
            <a:off x="6829370" y="6248400"/>
            <a:ext cx="3046150" cy="338554"/>
          </a:xfrm>
          <a:prstGeom prst="rect">
            <a:avLst/>
          </a:prstGeom>
          <a:noFill/>
        </p:spPr>
        <p:txBody>
          <a:bodyPr wrap="square" rtlCol="0">
            <a:spAutoFit/>
          </a:bodyPr>
          <a:lstStyle/>
          <a:p>
            <a:r>
              <a:rPr lang="fr-FR" sz="1600" b="1">
                <a:solidFill>
                  <a:schemeClr val="bg1"/>
                </a:solidFill>
              </a:rPr>
              <a:t>Leo Advisor Training FR</a:t>
            </a:r>
          </a:p>
        </p:txBody>
      </p:sp>
    </p:spTree>
    <p:extLst>
      <p:ext uri="{BB962C8B-B14F-4D97-AF65-F5344CB8AC3E}">
        <p14:creationId xmlns:p14="http://schemas.microsoft.com/office/powerpoint/2010/main" val="3164284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B4AF208-E71A-3142-BB1D-5547209A6BD3}"/>
              </a:ext>
            </a:extLst>
          </p:cNvPr>
          <p:cNvPicPr>
            <a:picLocks noChangeAspect="1"/>
          </p:cNvPicPr>
          <p:nvPr/>
        </p:nvPicPr>
        <p:blipFill>
          <a:blip r:embed="rId3"/>
          <a:stretch>
            <a:fillRect/>
          </a:stretch>
        </p:blipFill>
        <p:spPr>
          <a:xfrm>
            <a:off x="19792" y="0"/>
            <a:ext cx="12172208" cy="6858000"/>
          </a:xfrm>
          <a:prstGeom prst="rect">
            <a:avLst/>
          </a:prstGeom>
        </p:spPr>
      </p:pic>
      <p:sp>
        <p:nvSpPr>
          <p:cNvPr id="10" name="Body Copy">
            <a:extLst>
              <a:ext uri="{FF2B5EF4-FFF2-40B4-BE49-F238E27FC236}">
                <a16:creationId xmlns:a16="http://schemas.microsoft.com/office/drawing/2014/main" id="{C9FC845C-3EEC-6F40-A790-5F0FEAB72A1D}"/>
              </a:ext>
            </a:extLst>
          </p:cNvPr>
          <p:cNvSpPr txBox="1">
            <a:spLocks/>
          </p:cNvSpPr>
          <p:nvPr/>
        </p:nvSpPr>
        <p:spPr>
          <a:xfrm>
            <a:off x="1716591" y="3429000"/>
            <a:ext cx="8778610" cy="671179"/>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fr-FR" sz="4000" b="1">
                <a:solidFill>
                  <a:schemeClr val="bg1">
                    <a:alpha val="99000"/>
                  </a:schemeClr>
                </a:solidFill>
                <a:latin typeface="Arial Black" panose="020B0604020202020204" pitchFamily="34" charset="0"/>
                <a:ea typeface="Arial" charset="0"/>
                <a:cs typeface="Arial Black" panose="020B0604020202020204" pitchFamily="34" charset="0"/>
              </a:rPr>
              <a:t>Importance des Leo Clubs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a:solidFill>
                <a:srgbClr val="55565A"/>
              </a:solidFill>
            </a:endParaRPr>
          </a:p>
        </p:txBody>
      </p:sp>
      <p:pic>
        <p:nvPicPr>
          <p:cNvPr id="11" name="Picture 10">
            <a:extLst>
              <a:ext uri="{FF2B5EF4-FFF2-40B4-BE49-F238E27FC236}">
                <a16:creationId xmlns:a16="http://schemas.microsoft.com/office/drawing/2014/main" id="{C2E1B497-6D08-784F-9F6E-6DF429E30806}"/>
              </a:ext>
            </a:extLst>
          </p:cNvPr>
          <p:cNvPicPr>
            <a:picLocks noChangeAspect="1"/>
          </p:cNvPicPr>
          <p:nvPr/>
        </p:nvPicPr>
        <p:blipFill>
          <a:blip r:embed="rId4"/>
          <a:stretch>
            <a:fillRect/>
          </a:stretch>
        </p:blipFill>
        <p:spPr>
          <a:xfrm>
            <a:off x="1706694" y="1188982"/>
            <a:ext cx="2113397" cy="2113397"/>
          </a:xfrm>
          <a:prstGeom prst="rect">
            <a:avLst/>
          </a:prstGeom>
        </p:spPr>
      </p:pic>
    </p:spTree>
    <p:extLst>
      <p:ext uri="{BB962C8B-B14F-4D97-AF65-F5344CB8AC3E}">
        <p14:creationId xmlns:p14="http://schemas.microsoft.com/office/powerpoint/2010/main" val="3141582678"/>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57503</TotalTime>
  <Words>12131</Words>
  <Application>Microsoft Office PowerPoint</Application>
  <PresentationFormat>Widescreen</PresentationFormat>
  <Paragraphs>1026</Paragraphs>
  <Slides>85</Slides>
  <Notes>85</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100" baseType="lpstr">
      <vt:lpstr>Arial</vt:lpstr>
      <vt:lpstr>Arial Black</vt:lpstr>
      <vt:lpstr>Arial Narrow</vt:lpstr>
      <vt:lpstr>Calibri</vt:lpstr>
      <vt:lpstr>Calibri Light</vt:lpstr>
      <vt:lpstr>Helvetica Neue</vt:lpstr>
      <vt:lpstr>HelveticaNeue</vt:lpstr>
      <vt:lpstr>HelveticaNeue-Bold</vt:lpstr>
      <vt:lpstr>HelveticaNeue-Light</vt:lpstr>
      <vt:lpstr>Lucida Grande</vt:lpstr>
      <vt:lpstr>Segoe UI</vt:lpstr>
      <vt:lpstr>Symbol</vt:lpstr>
      <vt:lpstr>Wingdings</vt:lpstr>
      <vt:lpstr>MASTER SLIDE - BLANK</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Nadeau, Melissa</cp:lastModifiedBy>
  <cp:revision>845</cp:revision>
  <cp:lastPrinted>2019-06-19T16:24:35Z</cp:lastPrinted>
  <dcterms:created xsi:type="dcterms:W3CDTF">2018-11-12T16:45:52Z</dcterms:created>
  <dcterms:modified xsi:type="dcterms:W3CDTF">2021-12-10T17:43:39Z</dcterms:modified>
</cp:coreProperties>
</file>