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9"/>
  </p:notesMasterIdLst>
  <p:sldIdLst>
    <p:sldId id="990" r:id="rId3"/>
    <p:sldId id="981" r:id="rId4"/>
    <p:sldId id="983" r:id="rId5"/>
    <p:sldId id="1000" r:id="rId6"/>
    <p:sldId id="1001" r:id="rId7"/>
    <p:sldId id="986" r:id="rId8"/>
    <p:sldId id="985" r:id="rId9"/>
    <p:sldId id="987" r:id="rId10"/>
    <p:sldId id="988" r:id="rId11"/>
    <p:sldId id="989" r:id="rId12"/>
    <p:sldId id="991" r:id="rId13"/>
    <p:sldId id="992" r:id="rId14"/>
    <p:sldId id="993" r:id="rId15"/>
    <p:sldId id="1002" r:id="rId16"/>
    <p:sldId id="1004" r:id="rId17"/>
    <p:sldId id="1008" r:id="rId18"/>
    <p:sldId id="1010" r:id="rId19"/>
    <p:sldId id="1003" r:id="rId20"/>
    <p:sldId id="1011" r:id="rId21"/>
    <p:sldId id="891" r:id="rId22"/>
    <p:sldId id="1012" r:id="rId23"/>
    <p:sldId id="925" r:id="rId24"/>
    <p:sldId id="1013" r:id="rId25"/>
    <p:sldId id="1014" r:id="rId26"/>
    <p:sldId id="933" r:id="rId27"/>
    <p:sldId id="101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0EBA36-3E55-907F-4012-77EF8A8D578E}" name="Melissa Nadeau" initials="MN" userId="UcD22zQ64zjVyGCvDQ7XzzWutatjfFMJM0q1QrU362Y=" providerId="None"/>
  <p188:author id="{095C43FD-2D81-9CFA-9C4A-A35CD6167620}" name="Khamisi Grace" initials="KG" userId="zf4GxHDVBqBlx4LynScNWqDXMqa5rPKp++84GQX4s+g="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Riordan, Owen" initials="OO" lastIdx="1" clrIdx="0">
    <p:extLst>
      <p:ext uri="{19B8F6BF-5375-455C-9EA6-DF929625EA0E}">
        <p15:presenceInfo xmlns:p15="http://schemas.microsoft.com/office/powerpoint/2012/main" userId="S::ooriordan@lionsclubs.org::39bb708c-0229-404d-ae1f-1336cbda0a05" providerId="AD"/>
      </p:ext>
    </p:extLst>
  </p:cmAuthor>
  <p:cmAuthor id="2" name="Melissa Nadeau" initials="MN" lastIdx="1" clrIdx="1">
    <p:extLst>
      <p:ext uri="{19B8F6BF-5375-455C-9EA6-DF929625EA0E}">
        <p15:presenceInfo xmlns:p15="http://schemas.microsoft.com/office/powerpoint/2012/main" userId="UcD22zQ64zjVyGCvDQ7XzzWutatjfFMJM0q1QrU362Y=" providerId="None"/>
      </p:ext>
    </p:extLst>
  </p:cmAuthor>
  <p:cmAuthor id="3" name="Roxanne Stec" initials="RS" lastIdx="12" clrIdx="2">
    <p:extLst>
      <p:ext uri="{19B8F6BF-5375-455C-9EA6-DF929625EA0E}">
        <p15:presenceInfo xmlns:p15="http://schemas.microsoft.com/office/powerpoint/2012/main" userId="E5K/hdYNt6mmmho+YogTEVN1VRcf7JCTzuK6rSUTcdI=" providerId="None"/>
      </p:ext>
    </p:extLst>
  </p:cmAuthor>
  <p:cmAuthor id="4" name="Stec, Roxanne" initials="SR" lastIdx="2" clrIdx="3">
    <p:extLst>
      <p:ext uri="{19B8F6BF-5375-455C-9EA6-DF929625EA0E}">
        <p15:presenceInfo xmlns:p15="http://schemas.microsoft.com/office/powerpoint/2012/main" userId="S::rstec@lionsclubs.org::218d93ad-3dff-44ff-b69a-fb34139b85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7CCA"/>
    <a:srgbClr val="55565A"/>
    <a:srgbClr val="00338D"/>
    <a:srgbClr val="EBB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928" autoAdjust="0"/>
    <p:restoredTop sz="68435" autoAdjust="0"/>
  </p:normalViewPr>
  <p:slideViewPr>
    <p:cSldViewPr snapToGrid="0">
      <p:cViewPr varScale="1">
        <p:scale>
          <a:sx n="61" d="100"/>
          <a:sy n="61" d="100"/>
        </p:scale>
        <p:origin x="42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35" Type="http://schemas.microsoft.com/office/2018/10/relationships/authors" Target="author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388FD4-DAE2-4C4C-A99E-36063DC8DA93}" type="datetimeFigureOut">
              <a:rPr lang="en-US" smtClean="0"/>
              <a:t>12/9/2021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EC7B55-43E3-4FAC-A905-28B75FD6C7DA}" type="slidenum">
              <a:rPr lang="en-US" smtClean="0"/>
              <a:t>‹#›</a:t>
            </a:fld>
            <a:endParaRPr lang="en-US"/>
          </a:p>
        </p:txBody>
      </p:sp>
    </p:spTree>
    <p:extLst>
      <p:ext uri="{BB962C8B-B14F-4D97-AF65-F5344CB8AC3E}">
        <p14:creationId xmlns:p14="http://schemas.microsoft.com/office/powerpoint/2010/main" val="1805787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dn2.webdamdb.com/md_oSLfSFn9zlh4.jpg.pdf?v=1"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lionsclubs.org/fr/resources-for-members/resource-center/leo-lion-progra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lionsclubs.org/fr/resources-for-members/resource-center/leo-lion-progra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lionsclubs.org/fr/resources-for-members/resource-center/leo-lion-progra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lionsclubs.org/fr/resources-for-members/resource-center/leo-lion-progra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lionsclubs.org/fr/resources-for-members/resource-center/young-lions%20"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mailto:membership@lionsclubs.or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dn2.webdamdb.com/md_oSLfSFn9zlh4.jpg.pdf?v=1"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dn2.webdamdb.com/md_ofu7hAmSW0p3.jpg.pdf?v=1"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0C2E5-F2FB-4795-80EA-3DA7D86568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310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mn-lt"/>
                <a:cs typeface="+mn-cs"/>
              </a:rPr>
              <a:t>Chaque mois, le Lions Clubs International envoie gratuitement un insigne d'affiliation à tout nouveau Leo-Lion enregistré sur </a:t>
            </a:r>
            <a:r>
              <a:rPr lang="fr-FR" sz="1200" dirty="0" err="1">
                <a:solidFill>
                  <a:schemeClr val="tx1"/>
                </a:solidFill>
                <a:latin typeface="+mn-lt"/>
                <a:cs typeface="+mn-cs"/>
              </a:rPr>
              <a:t>MyLCI</a:t>
            </a:r>
            <a:r>
              <a:rPr lang="fr-FR" sz="1200" dirty="0">
                <a:solidFill>
                  <a:schemeClr val="tx1"/>
                </a:solidFill>
                <a:latin typeface="+mn-lt"/>
                <a:cs typeface="+mn-cs"/>
              </a:rPr>
              <a:t> le mois précédent.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mn-lt"/>
                <a:cs typeface="+mn-cs"/>
              </a:rPr>
              <a:t>Des insignes supplémentaires sont en vente dans la boutique Lions.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mn-lt"/>
                <a:cs typeface="+mn-cs"/>
              </a:rPr>
              <a:t>Ils ne doivent être portés que par des Leo-Lions et ne doivent être ni échangés ni offerts à des membres non Leo-Lion.</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10</a:t>
            </a:fld>
            <a:endParaRPr lang="en-US"/>
          </a:p>
        </p:txBody>
      </p:sp>
    </p:spTree>
    <p:extLst>
      <p:ext uri="{BB962C8B-B14F-4D97-AF65-F5344CB8AC3E}">
        <p14:creationId xmlns:p14="http://schemas.microsoft.com/office/powerpoint/2010/main" val="477838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400" b="1"/>
              <a:t>Bourse Ambassadeur culturel Leo-Lion</a:t>
            </a:r>
            <a:r>
              <a:rPr lang="fr-FR" sz="1400"/>
              <a:t> :</a:t>
            </a:r>
            <a:r>
              <a:rPr lang="fr-FR" b="1"/>
              <a:t> </a:t>
            </a:r>
          </a:p>
          <a:p>
            <a:pPr marL="628650" lvl="1" indent="-171450">
              <a:buFont typeface="Arial" panose="020B0604020202020204" pitchFamily="34" charset="0"/>
              <a:buChar char="•"/>
            </a:pPr>
            <a:r>
              <a:rPr lang="fr-FR" b="0"/>
              <a:t>Donne l'occasion à un Leo-Lion de chaque région constitutionnelle d'assister à un forum en dehors de la sienne</a:t>
            </a:r>
          </a:p>
          <a:p>
            <a:pPr marL="628650" lvl="1" indent="-171450">
              <a:buFont typeface="Arial" panose="020B0604020202020204" pitchFamily="34" charset="0"/>
              <a:buChar char="•"/>
            </a:pPr>
            <a:r>
              <a:rPr lang="fr-FR" b="0"/>
              <a:t>Prend en charge un Leo-Lion participant à au moins un projet de service parrainé par un forum</a:t>
            </a:r>
          </a:p>
          <a:p>
            <a:pPr marL="628650" lvl="1" indent="-171450">
              <a:buFont typeface="Arial" panose="020B0604020202020204" pitchFamily="34" charset="0"/>
              <a:buChar char="•"/>
            </a:pPr>
            <a:r>
              <a:rPr lang="fr-FR"/>
              <a:t>Aide financière par remboursement pour frais de voyage, de repas et d'hébergement approuvés</a:t>
            </a:r>
          </a:p>
          <a:p>
            <a:endParaRPr lang="en-US" baseline="0" dirty="0"/>
          </a:p>
          <a:p>
            <a:r>
              <a:rPr lang="fr-FR" b="1"/>
              <a:t>Institut de formation avancée des responsables Lions (IFARL)</a:t>
            </a:r>
            <a:r>
              <a:rPr lang="fr-FR"/>
              <a:t> :</a:t>
            </a:r>
          </a:p>
          <a:p>
            <a:pPr marL="628650" lvl="1" indent="-171450">
              <a:buFont typeface="Arial" panose="020B0604020202020204" pitchFamily="34" charset="0"/>
              <a:buChar char="•"/>
            </a:pPr>
            <a:r>
              <a:rPr lang="fr-FR" b="0" baseline="0"/>
              <a:t>Une bourse attribuée par région constitutionnelle </a:t>
            </a:r>
          </a:p>
          <a:p>
            <a:pPr marL="628650" lvl="1" indent="-171450">
              <a:buFont typeface="Arial" panose="020B0604020202020204" pitchFamily="34" charset="0"/>
              <a:buChar char="•"/>
            </a:pPr>
            <a:r>
              <a:rPr lang="fr-FR"/>
              <a:t>Soutien financier par remboursement pour dépenses non prises en charge par le programme IFARL</a:t>
            </a:r>
          </a:p>
          <a:p>
            <a:endParaRPr lang="en-US" dirty="0">
              <a:solidFill>
                <a:srgbClr val="FF0000"/>
              </a:solidFill>
            </a:endParaRPr>
          </a:p>
          <a:p>
            <a:r>
              <a:rPr lang="fr-FR"/>
              <a:t>Vous trouverez </a:t>
            </a:r>
            <a:r>
              <a:rPr lang="fr-FR" b="0" u="none" baseline="0">
                <a:solidFill>
                  <a:srgbClr val="FF0000"/>
                </a:solidFill>
              </a:rPr>
              <a:t>les fiches d'information </a:t>
            </a:r>
            <a:r>
              <a:rPr lang="fr-FR" b="0"/>
              <a:t>sur ces deux bourses </a:t>
            </a:r>
            <a:r>
              <a:rPr lang="fr-FR" b="0" u="none"/>
              <a:t>sur notre page Leo-Lion</a:t>
            </a:r>
            <a:r>
              <a:rPr lang="fr-FR" b="0"/>
              <a:t>.</a:t>
            </a:r>
            <a:r>
              <a:rPr lang="fr-FR"/>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b="1" dirty="0"/>
          </a:p>
        </p:txBody>
      </p:sp>
      <p:sp>
        <p:nvSpPr>
          <p:cNvPr id="4" name="Slide Number Placeholder 3"/>
          <p:cNvSpPr>
            <a:spLocks noGrp="1"/>
          </p:cNvSpPr>
          <p:nvPr>
            <p:ph type="sldNum" sz="quarter" idx="5"/>
          </p:nvPr>
        </p:nvSpPr>
        <p:spPr/>
        <p:txBody>
          <a:bodyPr/>
          <a:lstStyle/>
          <a:p>
            <a:fld id="{28EC7B55-43E3-4FAC-A905-28B75FD6C7DA}" type="slidenum">
              <a:rPr lang="en-US" smtClean="0"/>
              <a:t>11</a:t>
            </a:fld>
            <a:endParaRPr lang="en-US"/>
          </a:p>
        </p:txBody>
      </p:sp>
    </p:spTree>
    <p:extLst>
      <p:ext uri="{BB962C8B-B14F-4D97-AF65-F5344CB8AC3E}">
        <p14:creationId xmlns:p14="http://schemas.microsoft.com/office/powerpoint/2010/main" val="595230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fr-FR"/>
              <a:t>Le groupe LinkedIn privé Leo-Lion est un groupe de réseautage professionnel permettant aux Leo-Lions de :</a:t>
            </a:r>
          </a:p>
          <a:p>
            <a:pPr marL="171450" indent="-171450" fontAlgn="base">
              <a:buFont typeface="Arial" panose="020B0604020202020204" pitchFamily="34" charset="0"/>
              <a:buChar char="•"/>
            </a:pPr>
            <a:r>
              <a:rPr lang="fr-FR"/>
              <a:t>Poser des questions</a:t>
            </a:r>
          </a:p>
          <a:p>
            <a:pPr marL="171450" indent="-171450" fontAlgn="base">
              <a:buFont typeface="Arial" panose="020B0604020202020204" pitchFamily="34" charset="0"/>
              <a:buChar char="•"/>
            </a:pPr>
            <a:r>
              <a:rPr lang="fr-FR"/>
              <a:t>Partager des ressources en ligne </a:t>
            </a:r>
          </a:p>
          <a:p>
            <a:pPr marL="171450" indent="-171450" fontAlgn="base">
              <a:buFont typeface="Arial" panose="020B0604020202020204" pitchFamily="34" charset="0"/>
              <a:buChar char="•"/>
            </a:pPr>
            <a:r>
              <a:rPr lang="fr-FR"/>
              <a:t>Partager des idées émanant des études, du travail et du service </a:t>
            </a:r>
          </a:p>
          <a:p>
            <a:pPr fontAlgn="base"/>
            <a:endParaRPr lang="en-US" dirty="0"/>
          </a:p>
          <a:p>
            <a:pPr fontAlgn="base"/>
            <a:r>
              <a:rPr lang="fr-FR"/>
              <a:t>Cela vous donne-t-il envie d’y prendre part ? Renseignez-vous auprès du spécialiste Jeunes Lions de la division Effectif ou des spécialistes SMA sur les événements liés au leadership et au développement professionnel à venir dans leur région pour les publier sur ce groupe LinkedIn Leo-Lion.</a:t>
            </a:r>
          </a:p>
          <a:p>
            <a:pPr defTabSz="949478">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12</a:t>
            </a:fld>
            <a:endParaRPr lang="en-US"/>
          </a:p>
        </p:txBody>
      </p:sp>
    </p:spTree>
    <p:extLst>
      <p:ext uri="{BB962C8B-B14F-4D97-AF65-F5344CB8AC3E}">
        <p14:creationId xmlns:p14="http://schemas.microsoft.com/office/powerpoint/2010/main" val="2922254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Une affiliation double est intéressante pour les Leo-Lions. Voici les qualifications nécessaires :</a:t>
            </a:r>
          </a:p>
          <a:p>
            <a:pPr marL="171450" indent="-171450">
              <a:buFont typeface="Arial" panose="020B0604020202020204" pitchFamily="34" charset="0"/>
              <a:buChar char="•"/>
            </a:pPr>
            <a:r>
              <a:rPr lang="fr-FR"/>
              <a:t>Si un Leo-Lion a des liens solides avec son Leo club, il peut continuer à servir avec son Leo club tout en servant dans son Lions club.  </a:t>
            </a:r>
          </a:p>
          <a:p>
            <a:pPr marL="171450" indent="-171450">
              <a:buFont typeface="Arial" panose="020B0604020202020204" pitchFamily="34" charset="0"/>
              <a:buChar char="•"/>
            </a:pPr>
            <a:r>
              <a:rPr lang="fr-FR"/>
              <a:t>Il faut avoir entre 18 ans en tant que Lion Alpha et 30 ans en tant que Lion Oméga.</a:t>
            </a:r>
          </a:p>
          <a:p>
            <a:pPr marL="171450" indent="-171450">
              <a:buFont typeface="Arial" panose="020B0604020202020204" pitchFamily="34" charset="0"/>
              <a:buChar char="•"/>
            </a:pPr>
            <a:r>
              <a:rPr lang="fr-FR"/>
              <a:t>L’affiliation double prend fin à 30 ans.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a:t>Apprenez-en plus sur chacun de ces avantages en suivant le lien « </a:t>
            </a:r>
            <a:r>
              <a:rPr lang="fr-FR" sz="1200" b="1">
                <a:hlinkClick r:id="rId3"/>
              </a:rPr>
              <a:t>En savoir  plus</a:t>
            </a:r>
            <a:r>
              <a:rPr lang="fr-FR" b="1"/>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13</a:t>
            </a:fld>
            <a:endParaRPr lang="en-US"/>
          </a:p>
        </p:txBody>
      </p:sp>
    </p:spTree>
    <p:extLst>
      <p:ext uri="{BB962C8B-B14F-4D97-AF65-F5344CB8AC3E}">
        <p14:creationId xmlns:p14="http://schemas.microsoft.com/office/powerpoint/2010/main" val="2508590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14</a:t>
            </a:fld>
            <a:endParaRPr lang="en-US"/>
          </a:p>
        </p:txBody>
      </p:sp>
    </p:spTree>
    <p:extLst>
      <p:ext uri="{BB962C8B-B14F-4D97-AF65-F5344CB8AC3E}">
        <p14:creationId xmlns:p14="http://schemas.microsoft.com/office/powerpoint/2010/main" val="2830927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fr-FR"/>
              <a:t>Les </a:t>
            </a:r>
            <a:r>
              <a:rPr lang="fr-FR" b="1">
                <a:cs typeface="Arial" panose="020B0604020202020204" pitchFamily="34" charset="0"/>
              </a:rPr>
              <a:t>clubs Leo-Lions </a:t>
            </a:r>
            <a:r>
              <a:rPr lang="fr-FR" b="0">
                <a:cs typeface="Arial" panose="020B0604020202020204" pitchFamily="34" charset="0"/>
              </a:rPr>
              <a:t>offrent aux Leos et Lions l’occasion </a:t>
            </a:r>
            <a:r>
              <a:rPr lang="fr-FR"/>
              <a:t>de constituer </a:t>
            </a:r>
            <a:r>
              <a:rPr lang="fr-FR" b="0">
                <a:latin typeface="Calibri Light" panose="020F0302020204030204" pitchFamily="34" charset="0"/>
                <a:ea typeface="ヒラギノ角ゴ Pro W3" charset="0"/>
                <a:cs typeface="ヒラギノ角ゴ Pro W3" charset="0"/>
              </a:rPr>
              <a:t>des communautés de service de jeunes Lion et de focaliser le leur sur des domaines qui leur tiennent particulièrement à cœur.</a:t>
            </a:r>
          </a:p>
          <a:p>
            <a:pPr defTabSz="949478">
              <a:defRPr/>
            </a:pPr>
            <a:endParaRPr lang="en-US" b="0" dirty="0">
              <a:latin typeface="Calibri Light" panose="020F0302020204030204" pitchFamily="34" charset="0"/>
              <a:ea typeface="ヒラギノ角ゴ Pro W3" charset="0"/>
              <a:cs typeface="ヒラギノ角ゴ Pro W3" charset="0"/>
            </a:endParaRPr>
          </a:p>
          <a:p>
            <a:pPr defTabSz="949478">
              <a:defRPr/>
            </a:pPr>
            <a:r>
              <a:rPr lang="fr-FR">
                <a:latin typeface="Calibri Light" panose="020F0302020204030204" pitchFamily="34" charset="0"/>
                <a:ea typeface="ヒラギノ角ゴ Pro W3" charset="0"/>
                <a:cs typeface="ヒラギノ角ゴ Pro W3" charset="0"/>
              </a:rPr>
              <a:t>Les Lions de tous âges peuvent se joindre à un club Leo-Lion.</a:t>
            </a:r>
          </a:p>
          <a:p>
            <a:pPr marL="628650" lvl="1" indent="-171450" defTabSz="949478">
              <a:buFont typeface="Arial" panose="020B0604020202020204" pitchFamily="34" charset="0"/>
              <a:buChar char="•"/>
              <a:defRPr/>
            </a:pPr>
            <a:r>
              <a:rPr lang="fr-FR" u="none">
                <a:latin typeface="Calibri Light" panose="020F0302020204030204" pitchFamily="34" charset="0"/>
                <a:ea typeface="ヒラギノ角ゴ Pro W3" charset="0"/>
                <a:cs typeface="ヒラギノ角ゴ Pro W3" charset="0"/>
              </a:rPr>
              <a:t>L’affiliation </a:t>
            </a:r>
            <a:r>
              <a:rPr lang="fr-FR" i="0" u="sng">
                <a:latin typeface="Calibri Light" panose="020F0302020204030204" pitchFamily="34" charset="0"/>
                <a:ea typeface="ヒラギノ角ゴ Pro W3" charset="0"/>
                <a:cs typeface="ヒラギノ角ゴ Pro W3" charset="0"/>
              </a:rPr>
              <a:t>« Jeune adulte »</a:t>
            </a:r>
            <a:r>
              <a:rPr lang="fr-FR" u="none">
                <a:latin typeface="Calibri Light" panose="020F0302020204030204" pitchFamily="34" charset="0"/>
                <a:ea typeface="ヒラギノ角ゴ Pro W3" charset="0"/>
                <a:cs typeface="ヒラギノ角ゴ Pro W3" charset="0"/>
              </a:rPr>
              <a:t> permet aux non-Leo-Lions de moins de 31 ans de bénéficier de la </a:t>
            </a:r>
            <a:r>
              <a:rPr lang="fr-FR" u="sng">
                <a:latin typeface="Calibri Light" panose="020F0302020204030204" pitchFamily="34" charset="0"/>
                <a:ea typeface="ヒラギノ角ゴ Pro W3" charset="0"/>
                <a:cs typeface="ヒラギノ角ゴ Pro W3" charset="0"/>
              </a:rPr>
              <a:t>même remise sur les cotisations internationales et dispense de frais</a:t>
            </a:r>
            <a:r>
              <a:rPr lang="fr-FR" u="none">
                <a:latin typeface="Calibri Light" panose="020F0302020204030204" pitchFamily="34" charset="0"/>
                <a:ea typeface="ヒラギノ角ゴ Pro W3" charset="0"/>
                <a:cs typeface="ヒラギノ角ゴ Pro W3" charset="0"/>
              </a:rPr>
              <a:t> que leurs homologues Leo-Lions.</a:t>
            </a:r>
          </a:p>
          <a:p>
            <a:pPr marL="628650" lvl="1" indent="-171450" defTabSz="949478">
              <a:buFont typeface="Arial" panose="020B0604020202020204" pitchFamily="34" charset="0"/>
              <a:buChar char="•"/>
              <a:defRPr/>
            </a:pPr>
            <a:r>
              <a:rPr lang="fr-FR">
                <a:latin typeface="Calibri Light" panose="020F0302020204030204" pitchFamily="34" charset="0"/>
                <a:ea typeface="ヒラギノ角ゴ Pro W3" charset="0"/>
                <a:cs typeface="ヒラギノ角ゴ Pro W3" charset="0"/>
              </a:rPr>
              <a:t>Tout membre </a:t>
            </a:r>
            <a:r>
              <a:rPr lang="fr-FR" u="sng">
                <a:latin typeface="Calibri Light" panose="020F0302020204030204" pitchFamily="34" charset="0"/>
                <a:ea typeface="ヒラギノ角ゴ Pro W3" charset="0"/>
                <a:cs typeface="ヒラギノ角ゴ Pro W3" charset="0"/>
              </a:rPr>
              <a:t>âgé de plus de 30 ans</a:t>
            </a:r>
            <a:r>
              <a:rPr lang="fr-FR">
                <a:latin typeface="Calibri Light" panose="020F0302020204030204" pitchFamily="34" charset="0"/>
                <a:ea typeface="ヒラギノ角ゴ Pro W3" charset="0"/>
                <a:cs typeface="ヒラギノ角ゴ Pro W3" charset="0"/>
              </a:rPr>
              <a:t> peut se joindre à un club Leo-Lion, mais </a:t>
            </a:r>
            <a:r>
              <a:rPr lang="fr-FR" u="sng">
                <a:latin typeface="Calibri Light" panose="020F0302020204030204" pitchFamily="34" charset="0"/>
                <a:ea typeface="ヒラギノ角ゴ Pro W3" charset="0"/>
                <a:cs typeface="ヒラギノ角ゴ Pro W3" charset="0"/>
              </a:rPr>
              <a:t>ne peut pas bénéficier</a:t>
            </a:r>
            <a:r>
              <a:rPr lang="fr-FR">
                <a:latin typeface="Calibri Light" panose="020F0302020204030204" pitchFamily="34" charset="0"/>
                <a:ea typeface="ヒラギノ角ゴ Pro W3" charset="0"/>
                <a:cs typeface="ヒラギノ角ゴ Pro W3" charset="0"/>
              </a:rPr>
              <a:t> de la réduction et de la dispense de frais.</a:t>
            </a:r>
          </a:p>
          <a:p>
            <a:endParaRPr lang="en-US" dirty="0">
              <a:latin typeface="Calibri Light" panose="020F0302020204030204" pitchFamily="34" charset="0"/>
              <a:ea typeface="ヒラギノ角ゴ Pro W3" charset="0"/>
              <a:cs typeface="ヒラギノ角ゴ Pro W3" charset="0"/>
            </a:endParaRPr>
          </a:p>
          <a:p>
            <a:r>
              <a:rPr lang="fr-FR" sz="1200" b="1"/>
              <a:t>Pour </a:t>
            </a:r>
            <a:r>
              <a:rPr lang="fr-FR" sz="1200" b="1">
                <a:hlinkClick r:id="rId3"/>
              </a:rPr>
              <a:t>en savoir plus</a:t>
            </a:r>
            <a:r>
              <a:rPr lang="fr-FR" sz="1200" b="1"/>
              <a:t>, rendez-vous sur le site du LCI. </a:t>
            </a:r>
          </a:p>
          <a:p>
            <a:endParaRPr lang="en-US" dirty="0">
              <a:latin typeface="Calibri Light" panose="020F0302020204030204" pitchFamily="34" charset="0"/>
              <a:ea typeface="ヒラギノ角ゴ Pro W3" charset="0"/>
              <a:cs typeface="ヒラギノ角ゴ Pro W3" charset="0"/>
            </a:endParaRP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15</a:t>
            </a:fld>
            <a:endParaRPr lang="en-US"/>
          </a:p>
        </p:txBody>
      </p:sp>
    </p:spTree>
    <p:extLst>
      <p:ext uri="{BB962C8B-B14F-4D97-AF65-F5344CB8AC3E}">
        <p14:creationId xmlns:p14="http://schemas.microsoft.com/office/powerpoint/2010/main" val="1015793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Les Lions clubs universitaires offrent une voie de transition de Leo à Lion.</a:t>
            </a:r>
          </a:p>
          <a:p>
            <a:endParaRPr lang="en-US" dirty="0"/>
          </a:p>
          <a:p>
            <a:r>
              <a:rPr lang="fr-FR"/>
              <a:t>Les Leos peuvent adhérer au programme d'affiliation Leo-Lion avec d'autres jeunes Lions qui s’y joignent en tant que membres étudiants. </a:t>
            </a:r>
          </a:p>
          <a:p>
            <a:pPr marL="800100" lvl="1" indent="-342900">
              <a:buFont typeface="Wingdings" panose="05000000000000000000" pitchFamily="2" charset="2"/>
              <a:buChar char="q"/>
              <a:defRPr/>
            </a:pPr>
            <a:r>
              <a:rPr lang="fr-FR">
                <a:solidFill>
                  <a:schemeClr val="bg2">
                    <a:lumMod val="50000"/>
                  </a:schemeClr>
                </a:solidFill>
                <a:latin typeface="Arial" panose="020B0604020202020204" pitchFamily="34" charset="0"/>
                <a:cs typeface="Arial" panose="020B0604020202020204" pitchFamily="34" charset="0"/>
              </a:rPr>
              <a:t>Membres étudiants jusqu’à 30 ans</a:t>
            </a:r>
          </a:p>
          <a:p>
            <a:pPr marL="1257300" lvl="2" indent="-342900">
              <a:buFont typeface="Wingdings" panose="05000000000000000000" pitchFamily="2" charset="2"/>
              <a:buChar char="ü"/>
              <a:defRPr/>
            </a:pPr>
            <a:r>
              <a:rPr lang="fr-FR">
                <a:solidFill>
                  <a:schemeClr val="bg2">
                    <a:lumMod val="50000"/>
                  </a:schemeClr>
                </a:solidFill>
                <a:latin typeface="Arial" panose="020B0604020202020204" pitchFamily="34" charset="0"/>
                <a:cs typeface="Arial" panose="020B0604020202020204" pitchFamily="34" charset="0"/>
              </a:rPr>
              <a:t> Réduction de moitié des cotisations internationales</a:t>
            </a:r>
          </a:p>
          <a:p>
            <a:pPr marL="1257300" lvl="2" indent="-342900">
              <a:buFont typeface="Wingdings" panose="05000000000000000000" pitchFamily="2" charset="2"/>
              <a:buChar char="ü"/>
              <a:defRPr/>
            </a:pPr>
            <a:r>
              <a:rPr lang="fr-FR">
                <a:solidFill>
                  <a:schemeClr val="bg2">
                    <a:lumMod val="50000"/>
                  </a:schemeClr>
                </a:solidFill>
                <a:latin typeface="Arial" panose="020B0604020202020204" pitchFamily="34" charset="0"/>
                <a:cs typeface="Arial" panose="020B0604020202020204" pitchFamily="34" charset="0"/>
              </a:rPr>
              <a:t> Dispense des droits de charte/d'entrée</a:t>
            </a:r>
          </a:p>
          <a:p>
            <a:pPr marL="800100" lvl="1" indent="-342900">
              <a:buFont typeface="Wingdings" panose="05000000000000000000" pitchFamily="2" charset="2"/>
              <a:buChar char="q"/>
              <a:defRPr/>
            </a:pPr>
            <a:r>
              <a:rPr lang="fr-FR">
                <a:solidFill>
                  <a:schemeClr val="bg2">
                    <a:lumMod val="50000"/>
                  </a:schemeClr>
                </a:solidFill>
                <a:latin typeface="Arial" panose="020B0604020202020204" pitchFamily="34" charset="0"/>
                <a:cs typeface="Arial" panose="020B0604020202020204" pitchFamily="34" charset="0"/>
              </a:rPr>
              <a:t>Membres étudiants de plus de 30 ans </a:t>
            </a:r>
            <a:r>
              <a:rPr lang="fr-FR" i="1">
                <a:solidFill>
                  <a:schemeClr val="bg2">
                    <a:lumMod val="50000"/>
                  </a:schemeClr>
                </a:solidFill>
                <a:latin typeface="Arial" panose="020B0604020202020204" pitchFamily="34" charset="0"/>
                <a:cs typeface="Arial" panose="020B0604020202020204" pitchFamily="34" charset="0"/>
              </a:rPr>
              <a:t>(Lions club universitaire)</a:t>
            </a:r>
          </a:p>
          <a:p>
            <a:pPr marL="1257300" lvl="2" indent="-342900">
              <a:buFont typeface="Wingdings" panose="05000000000000000000" pitchFamily="2" charset="2"/>
              <a:buChar char="ü"/>
              <a:defRPr/>
            </a:pPr>
            <a:r>
              <a:rPr lang="fr-FR">
                <a:solidFill>
                  <a:schemeClr val="bg2">
                    <a:lumMod val="50000"/>
                  </a:schemeClr>
                </a:solidFill>
                <a:latin typeface="Arial" panose="020B0604020202020204" pitchFamily="34" charset="0"/>
                <a:cs typeface="Arial" panose="020B0604020202020204" pitchFamily="34" charset="0"/>
              </a:rPr>
              <a:t>Droits de charte/d'entrée réduits : 10,00 USD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a:t>Pour </a:t>
            </a:r>
            <a:r>
              <a:rPr lang="fr-FR" sz="1200" b="1">
                <a:hlinkClick r:id="rId3"/>
              </a:rPr>
              <a:t>en savoir plus</a:t>
            </a:r>
            <a:r>
              <a:rPr lang="fr-FR" sz="1200" b="1"/>
              <a:t>, rendez-vous sur notre page Lions clubs universitaires.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16</a:t>
            </a:fld>
            <a:endParaRPr lang="en-US"/>
          </a:p>
        </p:txBody>
      </p:sp>
    </p:spTree>
    <p:extLst>
      <p:ext uri="{BB962C8B-B14F-4D97-AF65-F5344CB8AC3E}">
        <p14:creationId xmlns:p14="http://schemas.microsoft.com/office/powerpoint/2010/main" val="2583375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a:t>Branche de club</a:t>
            </a:r>
          </a:p>
          <a:p>
            <a:pPr marL="171450" indent="-171450">
              <a:buFont typeface="Arial" panose="020B0604020202020204" pitchFamily="34" charset="0"/>
              <a:buChar char="•"/>
            </a:pPr>
            <a:r>
              <a:rPr lang="fr-FR"/>
              <a:t>Il suffit de 5 membres d'un Lions club pour en former une branche, dont il devient le club parrain.</a:t>
            </a:r>
          </a:p>
          <a:p>
            <a:pPr marL="171450" indent="-171450">
              <a:buFont typeface="Arial" panose="020B0604020202020204" pitchFamily="34" charset="0"/>
              <a:buChar char="•"/>
            </a:pPr>
            <a:r>
              <a:rPr lang="fr-FR"/>
              <a:t>Avec le soutien du club parrain, les membres de la branche peuvent se retrouver de façon autonome et choisir des projets de service qui les passionnent.</a:t>
            </a:r>
          </a:p>
          <a:p>
            <a:pPr marL="171450" indent="-171450">
              <a:buFont typeface="Wingdings" panose="05000000000000000000" pitchFamily="2" charset="2"/>
              <a:buChar char="§"/>
            </a:pPr>
            <a:endParaRPr lang="en-US" dirty="0"/>
          </a:p>
          <a:p>
            <a:r>
              <a:rPr lang="fr-FR" b="1"/>
              <a:t>Club spécialisé </a:t>
            </a:r>
          </a:p>
          <a:p>
            <a:pPr marL="171450" indent="-171450">
              <a:buFont typeface="Arial" panose="020B0604020202020204" pitchFamily="34" charset="0"/>
              <a:buChar char="•"/>
            </a:pPr>
            <a:r>
              <a:rPr lang="fr-FR" sz="1200">
                <a:solidFill>
                  <a:schemeClr val="tx1"/>
                </a:solidFill>
                <a:latin typeface="+mn-lt"/>
                <a:ea typeface="+mn-ea"/>
                <a:cs typeface="+mn-cs"/>
              </a:rPr>
              <a:t>Ses membres s’unissent autour d’une cause, d’un sport, d’une culture, d’un type d’expérience personnelle, ou tout autre dénominateur commun que ce club souhaite mettre en valeur.</a:t>
            </a:r>
          </a:p>
          <a:p>
            <a:endParaRPr lang="en-US" sz="1200" kern="1200" dirty="0">
              <a:solidFill>
                <a:schemeClr val="tx1"/>
              </a:solidFill>
              <a:latin typeface="+mn-lt"/>
              <a:ea typeface="+mn-ea"/>
              <a:cs typeface="+mn-cs"/>
            </a:endParaRPr>
          </a:p>
          <a:p>
            <a:r>
              <a:rPr lang="fr-FR" sz="1200" b="1">
                <a:solidFill>
                  <a:schemeClr val="tx1"/>
                </a:solidFill>
                <a:latin typeface="+mn-lt"/>
                <a:ea typeface="+mn-ea"/>
                <a:cs typeface="+mn-cs"/>
              </a:rPr>
              <a:t>Tout club et toute branche de club peut se faire club spécialisé. </a:t>
            </a:r>
            <a:r>
              <a:rPr lang="fr-FR" sz="1200" b="0">
                <a:solidFill>
                  <a:schemeClr val="tx1"/>
                </a:solidFill>
                <a:latin typeface="+mn-lt"/>
                <a:ea typeface="+mn-ea"/>
                <a:cs typeface="+mn-cs"/>
              </a:rPr>
              <a:t>Par exemple :</a:t>
            </a:r>
          </a:p>
          <a:p>
            <a:pPr marL="171450" indent="-171450">
              <a:buFont typeface="Arial" panose="020B0604020202020204" pitchFamily="34" charset="0"/>
              <a:buChar char="•"/>
            </a:pPr>
            <a:r>
              <a:rPr lang="fr-FR" sz="1800">
                <a:solidFill>
                  <a:srgbClr val="51555A"/>
                </a:solidFill>
                <a:latin typeface="Segoe UI" panose="020B0502040204020203" pitchFamily="34" charset="0"/>
              </a:rPr>
              <a:t>Les membres de Lions club universitaire étudiants en médecine ou autre domaine d’intérêt public peuvent souhaiter se spécialiser pour mener des actions de service connexes dans leur collectivité, en soutien aux enfants luttant contre le cancer ou en partenariat avec une association de prévention de la toxicomanie.</a:t>
            </a:r>
          </a:p>
          <a:p>
            <a:pPr marL="171450" indent="-171450">
              <a:buFont typeface="Arial" panose="020B0604020202020204" pitchFamily="34" charset="0"/>
              <a:buChar char="•"/>
            </a:pPr>
            <a:r>
              <a:rPr lang="fr-FR" sz="1800">
                <a:solidFill>
                  <a:srgbClr val="51555A"/>
                </a:solidFill>
                <a:latin typeface="Segoe UI" panose="020B0502040204020203" pitchFamily="34" charset="0"/>
              </a:rPr>
              <a:t>Un club Leo-Lion ou une branche de club Leo-Lion peut choisir la spécialité qui en définit le mieux les membres ou leur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51555A"/>
              </a:solidFill>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a:t>Pour en savoir plus, rendez-vous sur nos pages </a:t>
            </a:r>
            <a:r>
              <a:rPr lang="fr-FR" sz="1200" b="1">
                <a:hlinkClick r:id="rId3"/>
              </a:rPr>
              <a:t>Branche de club</a:t>
            </a:r>
            <a:r>
              <a:rPr lang="fr-FR" sz="1200" b="1"/>
              <a:t> et </a:t>
            </a:r>
            <a:r>
              <a:rPr lang="fr-FR" b="1"/>
              <a:t>Clubs spécialisés</a:t>
            </a:r>
            <a:r>
              <a:rPr lang="fr-FR" sz="1200" b="1"/>
              <a:t>.</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17</a:t>
            </a:fld>
            <a:endParaRPr lang="en-US"/>
          </a:p>
        </p:txBody>
      </p:sp>
    </p:spTree>
    <p:extLst>
      <p:ext uri="{BB962C8B-B14F-4D97-AF65-F5344CB8AC3E}">
        <p14:creationId xmlns:p14="http://schemas.microsoft.com/office/powerpoint/2010/main" val="3988272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18</a:t>
            </a:fld>
            <a:endParaRPr lang="en-US"/>
          </a:p>
        </p:txBody>
      </p:sp>
    </p:spTree>
    <p:extLst>
      <p:ext uri="{BB962C8B-B14F-4D97-AF65-F5344CB8AC3E}">
        <p14:creationId xmlns:p14="http://schemas.microsoft.com/office/powerpoint/2010/main" val="3165052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600" dirty="0">
                <a:latin typeface="Arial" panose="020B0604020202020204" pitchFamily="34" charset="0"/>
                <a:cs typeface="Arial" panose="020B0604020202020204" pitchFamily="34" charset="0"/>
              </a:rPr>
              <a:t>Les secrétaires et présidents de Leo et Lions clubs peuvent utiliser le Formulaire de certification Leo devenu Lion (LL2) comme feuille de travail à conserver pour les dossiers du club. Il n’est pas nécessaire d’envoyer le formulaire LL2 au siège.</a:t>
            </a:r>
          </a:p>
          <a:p>
            <a:endParaRPr lang="en-US" sz="1600" dirty="0">
              <a:latin typeface="Arial" panose="020B0604020202020204" pitchFamily="34" charset="0"/>
              <a:cs typeface="Arial" panose="020B0604020202020204" pitchFamily="34" charset="0"/>
            </a:endParaRPr>
          </a:p>
          <a:p>
            <a:r>
              <a:rPr lang="fr-FR" sz="1600" dirty="0">
                <a:latin typeface="Arial" panose="020B0604020202020204" pitchFamily="34" charset="0"/>
                <a:cs typeface="Arial" panose="020B0604020202020204" pitchFamily="34" charset="0"/>
              </a:rPr>
              <a:t>Le transfert de Leo à Lion s’effectue sur </a:t>
            </a:r>
            <a:r>
              <a:rPr lang="fr-FR" sz="1600" dirty="0" err="1">
                <a:latin typeface="Arial" panose="020B0604020202020204" pitchFamily="34" charset="0"/>
                <a:cs typeface="Arial" panose="020B0604020202020204" pitchFamily="34" charset="0"/>
              </a:rPr>
              <a:t>MyLCI</a:t>
            </a:r>
            <a:r>
              <a:rPr lang="fr-FR" sz="1600" dirty="0">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5"/>
          </p:nvPr>
        </p:nvSpPr>
        <p:spPr/>
        <p:txBody>
          <a:bodyPr/>
          <a:lstStyle/>
          <a:p>
            <a:fld id="{28EC7B55-43E3-4FAC-A905-28B75FD6C7DA}" type="slidenum">
              <a:rPr lang="en-US" smtClean="0"/>
              <a:t>19</a:t>
            </a:fld>
            <a:endParaRPr lang="en-US"/>
          </a:p>
        </p:txBody>
      </p:sp>
    </p:spTree>
    <p:extLst>
      <p:ext uri="{BB962C8B-B14F-4D97-AF65-F5344CB8AC3E}">
        <p14:creationId xmlns:p14="http://schemas.microsoft.com/office/powerpoint/2010/main" val="2857004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Cette formation présente les différentes voies de service ouvertes aux Leos, le programme d'affiliation Leo-Lion, différents types de Lions clubs et les prix réservés aux conseillers de Leo club et présidents de commission Leo. </a:t>
            </a:r>
          </a:p>
          <a:p>
            <a:endParaRPr lang="en-US" dirty="0">
              <a:cs typeface="Calibri"/>
            </a:endParaRPr>
          </a:p>
          <a:p>
            <a:r>
              <a:rPr lang="fr-FR"/>
              <a:t>Elle est conçue pour vous informer sur le processus de transition de Leo à Lion.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t>Élément de contexte : dans une enquête de 2019, la majorité des Leos ont indiqué qu'il était important pour eux de poursuivre leur parcours de service en tant que Lion. Cependant, le taux de transition de Leo à Lion est inférieur à 10 %. </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2</a:t>
            </a:fld>
            <a:endParaRPr lang="en-US"/>
          </a:p>
        </p:txBody>
      </p:sp>
    </p:spTree>
    <p:extLst>
      <p:ext uri="{BB962C8B-B14F-4D97-AF65-F5344CB8AC3E}">
        <p14:creationId xmlns:p14="http://schemas.microsoft.com/office/powerpoint/2010/main" val="2125522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Wingdings" panose="05000000000000000000" pitchFamily="2" charset="2"/>
              <a:buChar char="§"/>
            </a:pPr>
            <a:r>
              <a:rPr lang="fr-FR" sz="1400" b="0">
                <a:latin typeface="Arial" panose="020B0604020202020204" pitchFamily="34" charset="0"/>
                <a:cs typeface="Arial" panose="020B0604020202020204" pitchFamily="34" charset="0"/>
              </a:rPr>
              <a:t>Tout président, secrétaire, trésorier ou administrateur d’un Lions club peut effectuer le transfert d’un Leo vers un Lions club sur MyLCI.</a:t>
            </a:r>
          </a:p>
          <a:p>
            <a:pPr marL="628650" lvl="1" indent="-171450">
              <a:buFont typeface="Wingdings" panose="05000000000000000000" pitchFamily="2" charset="2"/>
              <a:buChar char="§"/>
            </a:pPr>
            <a:r>
              <a:rPr lang="fr-FR" sz="1400" b="0">
                <a:latin typeface="Arial" panose="020B0604020202020204" pitchFamily="34" charset="0"/>
                <a:cs typeface="Arial" panose="020B0604020202020204" pitchFamily="34" charset="0"/>
              </a:rPr>
              <a:t>Le Leo conserve son numéro de membre, qui devient son numéro de membre Lions.</a:t>
            </a:r>
          </a:p>
          <a:p>
            <a:pPr marL="628650" lvl="1" indent="-171450">
              <a:buFont typeface="Wingdings" panose="05000000000000000000" pitchFamily="2" charset="2"/>
              <a:buChar char="§"/>
            </a:pPr>
            <a:r>
              <a:rPr lang="fr-FR" sz="1400" b="0">
                <a:latin typeface="Arial" panose="020B0604020202020204" pitchFamily="34" charset="0"/>
                <a:cs typeface="Arial" panose="020B0604020202020204" pitchFamily="34" charset="0"/>
              </a:rPr>
              <a:t>Toute année de service Leo sera créditée à son dossier d’affiliation Lion.</a:t>
            </a:r>
          </a:p>
          <a:p>
            <a:pPr marL="628650" lvl="1" indent="-171450">
              <a:buFont typeface="Wingdings" panose="05000000000000000000" pitchFamily="2" charset="2"/>
              <a:buChar char="§"/>
            </a:pPr>
            <a:r>
              <a:rPr lang="fr-FR" sz="1400" b="0">
                <a:latin typeface="Arial" panose="020B0604020202020204" pitchFamily="34" charset="0"/>
                <a:cs typeface="Arial" panose="020B0604020202020204" pitchFamily="34" charset="0"/>
              </a:rPr>
              <a:t>Suivez le lien « En savoir plus » pour obtenir des instructions complètes.</a:t>
            </a:r>
          </a:p>
          <a:p>
            <a:pPr marL="628650" lvl="1" indent="-171450">
              <a:buFont typeface="Wingdings" panose="05000000000000000000" pitchFamily="2" charset="2"/>
              <a:buChar char="§"/>
            </a:pPr>
            <a:r>
              <a:rPr lang="fr-FR" sz="1400" b="0">
                <a:latin typeface="Arial" panose="020B0604020202020204" pitchFamily="34" charset="0"/>
                <a:cs typeface="Arial" panose="020B0604020202020204" pitchFamily="34" charset="0"/>
              </a:rPr>
              <a:t>Envoyez-nous toute question ou requête d’assistance concernant l'ajout ou la modification de données de membres Leo-Lion à l’adresse memberservicecenter@lionsclubs.org.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0C2E5-F2FB-4795-80EA-3DA7D86568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428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21</a:t>
            </a:fld>
            <a:endParaRPr lang="en-US"/>
          </a:p>
        </p:txBody>
      </p:sp>
    </p:spTree>
    <p:extLst>
      <p:ext uri="{BB962C8B-B14F-4D97-AF65-F5344CB8AC3E}">
        <p14:creationId xmlns:p14="http://schemas.microsoft.com/office/powerpoint/2010/main" val="990222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 Prix Effectif De Leo à Leo-Lion est décerné aux conseillers de Leo club, présidents de commission Leo de district et présidents de commission Leo de district multiple Leo qui ont apporté leur soutien à la transition de nos Leos.</a:t>
            </a:r>
          </a:p>
          <a:p>
            <a:endParaRPr lang="en-US" dirty="0"/>
          </a:p>
          <a:p>
            <a:r>
              <a:rPr lang="fr-FR"/>
              <a:t>Des certificats spéciaux seront également décernés au niveau du club, du district et du district multiple par le Lions Clubs International pour toute charte de club Leo-Lion approuvée pour chaque exercice en cours.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a:solidFill>
                  <a:schemeClr val="tx1"/>
                </a:solidFill>
                <a:latin typeface="+mn-lt"/>
                <a:ea typeface="+mn-ea"/>
                <a:cs typeface="+mn-cs"/>
              </a:rPr>
              <a:t>Apprenez-en plus sur les prix décernés dans le cadre du programme Leo-Lion en suivant le lien « </a:t>
            </a:r>
            <a:r>
              <a:rPr lang="fr-FR" sz="1200" b="1">
                <a:solidFill>
                  <a:schemeClr val="tx1"/>
                </a:solidFill>
                <a:latin typeface="+mn-lt"/>
                <a:ea typeface="+mn-ea"/>
                <a:cs typeface="+mn-cs"/>
                <a:hlinkClick r:id="rId3"/>
              </a:rPr>
              <a:t>En savoir  plus</a:t>
            </a:r>
            <a:r>
              <a:rPr lang="fr-FR" sz="1200" b="1">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0C2E5-F2FB-4795-80EA-3DA7D86568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641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23</a:t>
            </a:fld>
            <a:endParaRPr lang="en-US"/>
          </a:p>
        </p:txBody>
      </p:sp>
    </p:spTree>
    <p:extLst>
      <p:ext uri="{BB962C8B-B14F-4D97-AF65-F5344CB8AC3E}">
        <p14:creationId xmlns:p14="http://schemas.microsoft.com/office/powerpoint/2010/main" val="42882295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 Lions Clubs International définit les jeunes Lions en tant que membres âgés d'environ 40 ans ou moins, ce qui inclut les Leo-Lions.</a:t>
            </a:r>
          </a:p>
          <a:p>
            <a:endParaRPr lang="en-US" dirty="0"/>
          </a:p>
          <a:p>
            <a:r>
              <a:rPr lang="fr-FR" sz="1200" b="1">
                <a:solidFill>
                  <a:schemeClr val="tx1"/>
                </a:solidFill>
                <a:latin typeface="+mn-lt"/>
                <a:ea typeface="+mn-ea"/>
                <a:cs typeface="+mn-cs"/>
              </a:rPr>
              <a:t>Vous trouverez plus d’informations sur les Jeunes Lions et deux ressources documentaires en suivant le lien « </a:t>
            </a:r>
            <a:r>
              <a:rPr lang="fr-FR" sz="1200" b="1">
                <a:solidFill>
                  <a:schemeClr val="tx1"/>
                </a:solidFill>
                <a:latin typeface="+mn-lt"/>
                <a:ea typeface="+mn-ea"/>
                <a:cs typeface="+mn-cs"/>
                <a:hlinkClick r:id="rId3"/>
              </a:rPr>
              <a:t>En savoir  plus</a:t>
            </a:r>
            <a:r>
              <a:rPr lang="fr-FR" sz="1200" b="1">
                <a:solidFill>
                  <a:schemeClr val="tx1"/>
                </a:solidFill>
                <a:latin typeface="+mn-lt"/>
                <a:ea typeface="+mn-ea"/>
                <a:cs typeface="+mn-cs"/>
              </a:rPr>
              <a:t> ».</a:t>
            </a:r>
          </a:p>
          <a:p>
            <a:pPr lvl="1">
              <a:lnSpc>
                <a:spcPct val="150000"/>
              </a:lnSpc>
              <a:buFont typeface="Wingdings" panose="05000000000000000000" pitchFamily="2" charset="2"/>
              <a:buChar char="§"/>
            </a:pPr>
            <a:r>
              <a:rPr kumimoji="0" lang="fr-FR" b="1" i="0" u="none" strike="noStrike" cap="none" normalizeH="0" baseline="0" noProof="0">
                <a:ln>
                  <a:noFill/>
                </a:ln>
                <a:solidFill>
                  <a:srgbClr val="4472C4"/>
                </a:solidFill>
                <a:uLnTx/>
                <a:uFillTx/>
                <a:latin typeface="Arial" panose="020B0604020202020204" pitchFamily="34" charset="0"/>
                <a:ea typeface="+mn-ea"/>
                <a:cs typeface="Arial" panose="020B0604020202020204" pitchFamily="34" charset="0"/>
              </a:rPr>
              <a:t>Communiquer avec les jeunes Lions</a:t>
            </a:r>
            <a:r>
              <a:rPr kumimoji="0" lang="fr-FR" b="0" i="0" u="none" strike="noStrike" cap="none" normalizeH="0" baseline="0" noProof="0">
                <a:ln>
                  <a:noFill/>
                </a:ln>
                <a:solidFill>
                  <a:srgbClr val="4472C4"/>
                </a:solidFill>
                <a:uLnTx/>
                <a:uFillTx/>
                <a:latin typeface="Arial" panose="020B0604020202020204" pitchFamily="34" charset="0"/>
                <a:ea typeface="+mn-ea"/>
                <a:cs typeface="Arial" panose="020B0604020202020204" pitchFamily="34" charset="0"/>
              </a:rPr>
              <a:t> : conseils pour rendre votre Lions club attrayant pour les Jeunes Lions.</a:t>
            </a:r>
          </a:p>
          <a:p>
            <a:pPr lvl="1">
              <a:lnSpc>
                <a:spcPct val="150000"/>
              </a:lnSpc>
              <a:buFont typeface="Wingdings" panose="05000000000000000000" pitchFamily="2" charset="2"/>
              <a:buChar char="§"/>
            </a:pPr>
            <a:r>
              <a:rPr kumimoji="0" lang="fr-FR" b="1" i="0" u="none" strike="noStrike" cap="none" normalizeH="0" baseline="0" noProof="0">
                <a:ln>
                  <a:noFill/>
                </a:ln>
                <a:solidFill>
                  <a:srgbClr val="4472C4"/>
                </a:solidFill>
                <a:uLnTx/>
                <a:uFillTx/>
                <a:latin typeface="Arial" panose="020B0604020202020204" pitchFamily="34" charset="0"/>
                <a:ea typeface="+mn-ea"/>
                <a:cs typeface="Arial" panose="020B0604020202020204" pitchFamily="34" charset="0"/>
              </a:rPr>
              <a:t>Guide Affiliation Jeunes Lions </a:t>
            </a:r>
            <a:r>
              <a:rPr kumimoji="0" lang="fr-FR" b="0" i="0" u="none" strike="noStrike" cap="none" normalizeH="0" baseline="0" noProof="0">
                <a:ln>
                  <a:noFill/>
                </a:ln>
                <a:solidFill>
                  <a:srgbClr val="4472C4"/>
                </a:solidFill>
                <a:uLnTx/>
                <a:uFillTx/>
                <a:latin typeface="Arial" panose="020B0604020202020204" pitchFamily="34" charset="0"/>
                <a:ea typeface="+mn-ea"/>
                <a:cs typeface="Arial" panose="020B0604020202020204" pitchFamily="34" charset="0"/>
              </a:rPr>
              <a:t> : types d’affiliation et de clubs pour les Jeunes Lions.</a:t>
            </a:r>
          </a:p>
          <a:p>
            <a:pPr algn="l"/>
            <a:endParaRPr lang="en-US" b="0" i="0" dirty="0">
              <a:solidFill>
                <a:srgbClr val="407CCA"/>
              </a:solidFill>
              <a:effectLst/>
              <a:latin typeface="HelveticaNeue"/>
            </a:endParaRPr>
          </a:p>
          <a:p>
            <a:br>
              <a:rPr lang="fr-FR" b="0" i="0">
                <a:solidFill>
                  <a:srgbClr val="000000"/>
                </a:solidFill>
                <a:latin typeface="HelveticaNeue"/>
              </a:rPr>
            </a:br>
            <a:endParaRPr lang="fr-FR" b="0" i="0">
              <a:solidFill>
                <a:srgbClr val="000000"/>
              </a:solidFill>
              <a:latin typeface="HelveticaNeue"/>
            </a:endParaRP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24</a:t>
            </a:fld>
            <a:endParaRPr lang="en-US"/>
          </a:p>
        </p:txBody>
      </p:sp>
    </p:spTree>
    <p:extLst>
      <p:ext uri="{BB962C8B-B14F-4D97-AF65-F5344CB8AC3E}">
        <p14:creationId xmlns:p14="http://schemas.microsoft.com/office/powerpoint/2010/main" val="41362228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Nous vous remercions d’apporter votre soutien à vos </a:t>
            </a:r>
            <a:r>
              <a:rPr lang="fr-FR" dirty="0" err="1"/>
              <a:t>Leos</a:t>
            </a:r>
            <a:r>
              <a:rPr lang="fr-FR" dirty="0"/>
              <a:t> et de vous informer sur les options d’affiliation. </a:t>
            </a:r>
          </a:p>
          <a:p>
            <a:endParaRPr lang="en-US" dirty="0">
              <a:cs typeface="Calibri"/>
            </a:endParaRPr>
          </a:p>
          <a:p>
            <a:r>
              <a:rPr lang="fr-FR" dirty="0"/>
              <a:t>Vous trouverez des informations et liens supplémentaires sur lionsclubs.org/</a:t>
            </a:r>
            <a:r>
              <a:rPr lang="fr-FR" dirty="0" err="1"/>
              <a:t>leo</a:t>
            </a:r>
            <a:r>
              <a:rPr lang="fr-FR" dirty="0"/>
              <a:t>-lion. </a:t>
            </a:r>
          </a:p>
          <a:p>
            <a:endParaRPr lang="en-US" dirty="0">
              <a:cs typeface="Calibri"/>
            </a:endParaRPr>
          </a:p>
          <a:p>
            <a:r>
              <a:rPr lang="fr-FR" dirty="0"/>
              <a:t>Pour toute question sur les Leo-Lions ou l'un des types de clubs dont il a été question aujourd'hui, contactez-nous à l’adresse </a:t>
            </a:r>
            <a:r>
              <a:rPr lang="fr-FR" dirty="0">
                <a:cs typeface="Calibri"/>
                <a:hlinkClick r:id="rId3"/>
              </a:rPr>
              <a:t>membership@lionsclubs.org</a:t>
            </a:r>
            <a:r>
              <a:rPr lang="fr-FR"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0C2E5-F2FB-4795-80EA-3DA7D86568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6714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26</a:t>
            </a:fld>
            <a:endParaRPr lang="en-US"/>
          </a:p>
        </p:txBody>
      </p:sp>
    </p:spTree>
    <p:extLst>
      <p:ext uri="{BB962C8B-B14F-4D97-AF65-F5344CB8AC3E}">
        <p14:creationId xmlns:p14="http://schemas.microsoft.com/office/powerpoint/2010/main" val="2404410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a:cs typeface="Calibri"/>
              </a:rPr>
              <a:t>Le conseiller de Leo club est généralement le premier lien, et le plus important, entre un Leo et la famille élargie du Lions Clubs. </a:t>
            </a:r>
          </a:p>
          <a:p>
            <a:r>
              <a:rPr lang="fr-FR" sz="1200">
                <a:cs typeface="Calibri"/>
              </a:rPr>
              <a:t>Son rôle est :</a:t>
            </a:r>
          </a:p>
          <a:p>
            <a:pPr marL="628650" lvl="1" indent="-171450">
              <a:buFont typeface="Arial" panose="020B0604020202020204" pitchFamily="34" charset="0"/>
              <a:buChar char="•"/>
            </a:pPr>
            <a:r>
              <a:rPr lang="fr-FR" sz="1200">
                <a:cs typeface="Calibri"/>
              </a:rPr>
              <a:t>d’encourager les relations entre les Leos et les membres de leur Lions club</a:t>
            </a:r>
          </a:p>
          <a:p>
            <a:pPr marL="628650" lvl="1" indent="-171450">
              <a:buFont typeface="Arial" panose="020B0604020202020204" pitchFamily="34" charset="0"/>
              <a:buChar char="•"/>
            </a:pPr>
            <a:r>
              <a:rPr lang="fr-FR" sz="1200">
                <a:cs typeface="Calibri"/>
              </a:rPr>
              <a:t>d’aider les Leos à planifier la continuité de leur parcours avec le Lions Clubs International</a:t>
            </a:r>
          </a:p>
          <a:p>
            <a:pPr marL="171450" indent="-171450">
              <a:buFont typeface="Arial" panose="020B0604020202020204" pitchFamily="34" charset="0"/>
              <a:buChar char="•"/>
            </a:pPr>
            <a:endParaRPr lang="en-US" sz="1200" dirty="0">
              <a:cs typeface="Calibri"/>
            </a:endParaRPr>
          </a:p>
          <a:p>
            <a:pPr marL="0" indent="0">
              <a:buFont typeface="Arial" panose="020B0604020202020204" pitchFamily="34" charset="0"/>
              <a:buNone/>
            </a:pPr>
            <a:r>
              <a:rPr lang="fr-FR" sz="1200">
                <a:cs typeface="Calibri"/>
              </a:rPr>
              <a:t>Les liens qui unissent un Leo à son Lions club se nouent bien avant que vous leur demandiez de devenir Lion : tout au long de son expérience en tant que Leo. </a:t>
            </a:r>
          </a:p>
          <a:p>
            <a:pPr marL="171450" indent="-171450">
              <a:buFont typeface="Arial" panose="020B0604020202020204" pitchFamily="34" charset="0"/>
              <a:buChar char="•"/>
            </a:pPr>
            <a:endParaRPr lang="en-US" sz="1200" dirty="0">
              <a:cs typeface="Calibri"/>
            </a:endParaRPr>
          </a:p>
          <a:p>
            <a:pPr marL="0" indent="0">
              <a:buFont typeface="Arial" panose="020B0604020202020204" pitchFamily="34" charset="0"/>
              <a:buNone/>
            </a:pPr>
            <a:r>
              <a:rPr lang="fr-FR" sz="1200">
                <a:cs typeface="Calibri"/>
              </a:rPr>
              <a:t>Quelques conseils :</a:t>
            </a:r>
          </a:p>
          <a:p>
            <a:pPr marL="628650" lvl="1" indent="-171450">
              <a:buFont typeface="Arial" panose="020B0604020202020204" pitchFamily="34" charset="0"/>
              <a:buChar char="•"/>
            </a:pPr>
            <a:r>
              <a:rPr lang="fr-FR" sz="1200">
                <a:cs typeface="Calibri"/>
              </a:rPr>
              <a:t>Organisez des projets de service commun Leo-Lion. </a:t>
            </a:r>
          </a:p>
          <a:p>
            <a:pPr marL="628650" lvl="1" indent="-171450">
              <a:buFont typeface="Arial" panose="020B0604020202020204" pitchFamily="34" charset="0"/>
              <a:buChar char="•"/>
            </a:pPr>
            <a:r>
              <a:rPr lang="fr-FR" sz="1200">
                <a:cs typeface="Calibri"/>
              </a:rPr>
              <a:t>Faites en sorte que les Leos se sentent bienvenus aux réunions et événements Lions — </a:t>
            </a:r>
            <a:r>
              <a:rPr lang="fr-FR" sz="1200" u="sng">
                <a:cs typeface="Calibri"/>
              </a:rPr>
              <a:t>alors qu'ils sont encore des Leos actifs</a:t>
            </a:r>
            <a:r>
              <a:rPr lang="fr-FR" sz="1200" u="none">
                <a:cs typeface="Calibri"/>
              </a:rPr>
              <a:t> — </a:t>
            </a:r>
            <a:r>
              <a:rPr lang="fr-FR" sz="1200">
                <a:cs typeface="Calibri"/>
              </a:rPr>
              <a:t>avant de penser à les inviter en tant que nouveaux Lions.</a:t>
            </a:r>
          </a:p>
          <a:p>
            <a:pPr marL="628650" lvl="1" indent="-171450">
              <a:buFont typeface="Arial" panose="020B0604020202020204" pitchFamily="34" charset="0"/>
              <a:buChar char="•"/>
            </a:pPr>
            <a:r>
              <a:rPr lang="fr-FR" sz="1200">
                <a:cs typeface="Calibri"/>
              </a:rPr>
              <a:t>Les modèles et expériences positifs jouent pour beaucoup. Se sentir respecté et indispensable dans le groupe et dans le cadre de ses causes est une expérience très positive. </a:t>
            </a:r>
          </a:p>
          <a:p>
            <a:pPr marL="628650" lvl="1" indent="-171450">
              <a:buFont typeface="Arial" panose="020B0604020202020204" pitchFamily="34" charset="0"/>
              <a:buChar char="•"/>
            </a:pPr>
            <a:r>
              <a:rPr lang="fr-FR" sz="1200">
                <a:cs typeface="Calibri"/>
              </a:rPr>
              <a:t>Une contribution réduite ou un sentiment d'échec peut démotiver des Leos. </a:t>
            </a:r>
          </a:p>
        </p:txBody>
      </p:sp>
      <p:sp>
        <p:nvSpPr>
          <p:cNvPr id="4" name="Slide Number Placeholder 3"/>
          <p:cNvSpPr>
            <a:spLocks noGrp="1"/>
          </p:cNvSpPr>
          <p:nvPr>
            <p:ph type="sldNum" sz="quarter" idx="5"/>
          </p:nvPr>
        </p:nvSpPr>
        <p:spPr/>
        <p:txBody>
          <a:bodyPr/>
          <a:lstStyle/>
          <a:p>
            <a:fld id="{28EC7B55-43E3-4FAC-A905-28B75FD6C7DA}" type="slidenum">
              <a:rPr lang="en-US" smtClean="0"/>
              <a:t>3</a:t>
            </a:fld>
            <a:endParaRPr lang="en-US"/>
          </a:p>
        </p:txBody>
      </p:sp>
    </p:spTree>
    <p:extLst>
      <p:ext uri="{BB962C8B-B14F-4D97-AF65-F5344CB8AC3E}">
        <p14:creationId xmlns:p14="http://schemas.microsoft.com/office/powerpoint/2010/main" val="1257751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a:cs typeface="Calibri"/>
              </a:rPr>
              <a:t>Rapporter vos activités service sur MyLCI compte énormément dans le parcours de service d'un Leo. Voici pourquoi :</a:t>
            </a:r>
          </a:p>
          <a:p>
            <a:pPr marL="171450" indent="-171450">
              <a:buFont typeface="Arial" panose="020B0604020202020204" pitchFamily="34" charset="0"/>
              <a:buChar char="•"/>
            </a:pPr>
            <a:r>
              <a:rPr lang="fr-FR" sz="1200">
                <a:cs typeface="Calibri"/>
              </a:rPr>
              <a:t>Ils ne reçoivent de communications sur la poursuite de leur parcours que si leur service est enregistré dans le système. </a:t>
            </a:r>
          </a:p>
          <a:p>
            <a:pPr marL="171450" indent="-171450">
              <a:buFont typeface="Arial" panose="020B0604020202020204" pitchFamily="34" charset="0"/>
              <a:buChar char="•"/>
            </a:pPr>
            <a:r>
              <a:rPr lang="fr-FR" sz="1200">
                <a:cs typeface="Calibri"/>
              </a:rPr>
              <a:t>Ils peuvent ainsi trouver sur MyLCI un relevé de leurs années d'action. </a:t>
            </a:r>
          </a:p>
          <a:p>
            <a:pPr marL="171450" indent="-171450">
              <a:buFont typeface="Arial" panose="020B0604020202020204" pitchFamily="34" charset="0"/>
              <a:buChar char="•"/>
            </a:pPr>
            <a:r>
              <a:rPr lang="fr-FR" sz="1200">
                <a:cs typeface="Calibri"/>
              </a:rPr>
              <a:t>Leur service les aidera à atteindre les critères d'admission : tout Leo doit avoir servi au moins un an et un jour pour être admis au programme Leo-Lion.</a:t>
            </a:r>
          </a:p>
          <a:p>
            <a:endParaRPr lang="en-US" sz="1200" dirty="0">
              <a:cs typeface="Calibri"/>
            </a:endParaRP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4</a:t>
            </a:fld>
            <a:endParaRPr lang="en-US"/>
          </a:p>
        </p:txBody>
      </p:sp>
    </p:spTree>
    <p:extLst>
      <p:ext uri="{BB962C8B-B14F-4D97-AF65-F5344CB8AC3E}">
        <p14:creationId xmlns:p14="http://schemas.microsoft.com/office/powerpoint/2010/main" val="1996463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fr-FR"/>
              <a:t>En tant que conseiller, votre rôle est de proposer aux Leos une feuille de route qui présente plusieurs options de parcours de service parmi les Lions. </a:t>
            </a:r>
          </a:p>
          <a:p>
            <a:pPr marL="685800" lvl="1" indent="-228600">
              <a:buFont typeface="+mj-lt"/>
              <a:buAutoNum type="arabicPeriod"/>
            </a:pPr>
            <a:r>
              <a:rPr lang="fr-FR"/>
              <a:t>Discutez avec eux de leurs projets futurs. Déterminez ce qui les motive.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a:t>Sachez comprendre la différence de choix, de possibilités et de défis auxquels les Leos sont confrontés aujourd'hui par rapport à votre propre expérience.</a:t>
            </a:r>
          </a:p>
          <a:p>
            <a:pPr marL="685800" lvl="1" indent="-228600">
              <a:buFont typeface="+mj-lt"/>
              <a:buAutoNum type="arabicPeriod"/>
            </a:pPr>
            <a:r>
              <a:rPr lang="fr-FR"/>
              <a:t>Encouragez-les à continuer à servir et développer leurs compétences en leadership.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a:t>Offrez-leur différentes voies vers l’affiliation Lions. Montrez-leur comment elle est flexible.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a:t>Il est facile de penser : « Les Leos ne veulent pas devenir Lions. Ils seront trop pris par les études et reviendront plus tard. » Voici quelques points à garder à l’esprit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t>Des établissements scolaires du monde entier sont remplis de jeunes qui ont rejoint des clubs et organisations philanthropiques.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t>En fait, dans certains, le service caritatif fait partie des études au même titre que les matières traditionnelles.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t>Les heures de bénévolat font désormais partie des exigences en matière de bourses et d'un curriculum vitae professionnel bien équilibré.</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5</a:t>
            </a:fld>
            <a:endParaRPr lang="en-US"/>
          </a:p>
        </p:txBody>
      </p:sp>
    </p:spTree>
    <p:extLst>
      <p:ext uri="{BB962C8B-B14F-4D97-AF65-F5344CB8AC3E}">
        <p14:creationId xmlns:p14="http://schemas.microsoft.com/office/powerpoint/2010/main" val="598371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Passons en revue les points importants à retenir de cette section.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a:t>La prochaine section va examiner différents types d'affiliation Leo-Lion et des options de Lions clubs attrayantes pour Leos. </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6</a:t>
            </a:fld>
            <a:endParaRPr lang="en-US"/>
          </a:p>
        </p:txBody>
      </p:sp>
    </p:spTree>
    <p:extLst>
      <p:ext uri="{BB962C8B-B14F-4D97-AF65-F5344CB8AC3E}">
        <p14:creationId xmlns:p14="http://schemas.microsoft.com/office/powerpoint/2010/main" val="1211219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7</a:t>
            </a:fld>
            <a:endParaRPr lang="en-US"/>
          </a:p>
        </p:txBody>
      </p:sp>
    </p:spTree>
    <p:extLst>
      <p:ext uri="{BB962C8B-B14F-4D97-AF65-F5344CB8AC3E}">
        <p14:creationId xmlns:p14="http://schemas.microsoft.com/office/powerpoint/2010/main" val="835904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programme d'affiliation Leo-Lion est réservé aux </a:t>
            </a:r>
            <a:r>
              <a:rPr lang="fr-FR" dirty="0" err="1"/>
              <a:t>Leos</a:t>
            </a:r>
            <a:r>
              <a:rPr lang="fr-FR" dirty="0"/>
              <a:t> prêts à se faire Lions.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C'est un </a:t>
            </a:r>
            <a:r>
              <a:rPr lang="fr-FR" b="1" dirty="0"/>
              <a:t>Type d'affiliation Lions</a:t>
            </a:r>
            <a:r>
              <a:rPr lang="fr-FR" dirty="0"/>
              <a:t>. Il ne fait pas partie du programme Leo.</a:t>
            </a:r>
          </a:p>
          <a:p>
            <a:endParaRPr lang="en-US" dirty="0"/>
          </a:p>
          <a:p>
            <a:pPr defTabSz="931774">
              <a:defRPr/>
            </a:pPr>
            <a:r>
              <a:rPr lang="fr-FR" dirty="0">
                <a:solidFill>
                  <a:schemeClr val="accent1">
                    <a:lumMod val="75000"/>
                  </a:schemeClr>
                </a:solidFill>
              </a:rPr>
              <a:t>Il est important d’en comprendre les conditions d'admissibilité. Un Leo actuel ou ancien Leo souhaitant devenir Lion doit répondre aux critères suivants : </a:t>
            </a:r>
          </a:p>
          <a:p>
            <a:pPr marL="685800" lvl="1" indent="-228600" defTabSz="931774">
              <a:buFont typeface="+mj-lt"/>
              <a:buAutoNum type="arabicPeriod"/>
              <a:defRPr/>
            </a:pPr>
            <a:r>
              <a:rPr lang="fr-FR" dirty="0">
                <a:solidFill>
                  <a:schemeClr val="accent1">
                    <a:lumMod val="75000"/>
                  </a:schemeClr>
                </a:solidFill>
              </a:rPr>
              <a:t>Avoir servi en tant que Lion pendant au moins un an et un jour</a:t>
            </a:r>
          </a:p>
          <a:p>
            <a:pPr marL="685800" lvl="1" indent="-228600" defTabSz="931774">
              <a:buFont typeface="+mj-lt"/>
              <a:buAutoNum type="arabicPeriod"/>
              <a:defRPr/>
            </a:pPr>
            <a:r>
              <a:rPr lang="fr-FR" dirty="0">
                <a:solidFill>
                  <a:schemeClr val="accent1">
                    <a:lumMod val="75000"/>
                  </a:schemeClr>
                </a:solidFill>
              </a:rPr>
              <a:t>Avoir l'âge de la majorité légale, jusqu'à 35 ans </a:t>
            </a:r>
          </a:p>
          <a:p>
            <a:pPr defTabSz="931774">
              <a:defRPr/>
            </a:pPr>
            <a:endParaRPr lang="en-US" dirty="0">
              <a:solidFill>
                <a:schemeClr val="accent1">
                  <a:lumMod val="75000"/>
                </a:schemeClr>
              </a:solidFill>
            </a:endParaRPr>
          </a:p>
          <a:p>
            <a:pPr defTabSz="931774">
              <a:defRPr/>
            </a:pPr>
            <a:r>
              <a:rPr lang="fr-FR" dirty="0">
                <a:solidFill>
                  <a:schemeClr val="accent1">
                    <a:lumMod val="75000"/>
                  </a:schemeClr>
                </a:solidFill>
              </a:rPr>
              <a:t>Un Leo actuel peut passer directement du programme Leo à ce type d’affiliation Lions. Un ancien Leo qui a quitté les Lions peut revenir dans l'organisation et devenir membre Leo-Lion s'il remplit toujours les conditions d’admission.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Accédez à la carte d'information Leo-Lion en cliquant sur le lien « </a:t>
            </a:r>
            <a:r>
              <a:rPr lang="fr-FR" sz="1200" b="1" dirty="0">
                <a:hlinkClick r:id="rId3"/>
              </a:rPr>
              <a:t>En savoir  plus</a:t>
            </a:r>
            <a:r>
              <a:rPr lang="fr-FR" b="1" dirty="0"/>
              <a:t> ».</a:t>
            </a:r>
          </a:p>
          <a:p>
            <a:endParaRPr lang="en-US" b="1" dirty="0"/>
          </a:p>
        </p:txBody>
      </p:sp>
      <p:sp>
        <p:nvSpPr>
          <p:cNvPr id="4" name="Slide Number Placeholder 3"/>
          <p:cNvSpPr>
            <a:spLocks noGrp="1"/>
          </p:cNvSpPr>
          <p:nvPr>
            <p:ph type="sldNum" sz="quarter" idx="5"/>
          </p:nvPr>
        </p:nvSpPr>
        <p:spPr/>
        <p:txBody>
          <a:bodyPr/>
          <a:lstStyle/>
          <a:p>
            <a:fld id="{28EC7B55-43E3-4FAC-A905-28B75FD6C7DA}" type="slidenum">
              <a:rPr lang="en-US" smtClean="0"/>
              <a:t>8</a:t>
            </a:fld>
            <a:endParaRPr lang="en-US"/>
          </a:p>
        </p:txBody>
      </p:sp>
    </p:spTree>
    <p:extLst>
      <p:ext uri="{BB962C8B-B14F-4D97-AF65-F5344CB8AC3E}">
        <p14:creationId xmlns:p14="http://schemas.microsoft.com/office/powerpoint/2010/main" val="2044242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En juillet 2018, la présidente internationale Gudrun </a:t>
            </a:r>
            <a:r>
              <a:rPr lang="fr-FR" b="0" i="0">
                <a:solidFill>
                  <a:srgbClr val="112E57"/>
                </a:solidFill>
                <a:latin typeface="HelveticaNeue-Bold"/>
              </a:rPr>
              <a:t>Yngvadottir</a:t>
            </a:r>
            <a:r>
              <a:rPr lang="fr-FR"/>
              <a:t> a nommé les premiers agents de liaison Leo-Lion avec le conseil d’administration, au bénéfice de l’importance du programme.</a:t>
            </a:r>
          </a:p>
          <a:p>
            <a:endParaRPr lang="en-US" dirty="0"/>
          </a:p>
          <a:p>
            <a:pPr defTabSz="931774">
              <a:defRPr/>
            </a:pPr>
            <a:r>
              <a:rPr lang="fr-FR"/>
              <a:t>Chaque année, deux agents de liaison Leo-Lion sont nommés par le/la PI pour promouvoir le programme Leo-Lion et en représenter les jeunes membres du monde entier.</a:t>
            </a:r>
          </a:p>
          <a:p>
            <a:pPr defTabSz="931774">
              <a:defRPr/>
            </a:pPr>
            <a:endParaRPr lang="en-US" dirty="0"/>
          </a:p>
          <a:p>
            <a:r>
              <a:rPr lang="fr-FR"/>
              <a:t>De nombreux districts et districts multiples ont adopté ce type d'invitation de jeunes leaders à des postes sans droit de vote au sein de leurs cabinets et conseils afin de mieux comprendre les questions importantes pour les plus jeunes membres de l’organisation.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a:t>En 2019, les Leos ont fait part de leurs perspectives dans le cadre d’une enquête et ont défini les avantages de l'affiliation qui peuvent compter dans leur décision de devenir Lions. En janvier 2020, une nouvelle version du programme Leo-Lion a été lancée. </a:t>
            </a:r>
          </a:p>
          <a:p>
            <a:endParaRPr lang="en-US" dirty="0"/>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fr-FR" sz="1200" b="1" noProof="0">
                <a:solidFill>
                  <a:schemeClr val="tx1"/>
                </a:solidFill>
                <a:latin typeface="+mn-lt"/>
                <a:ea typeface="+mn-ea"/>
                <a:cs typeface="+mn-cs"/>
              </a:rPr>
              <a:t>Apprenez-en plus sur chacun de ces avantages en suivant le lien « </a:t>
            </a:r>
            <a:r>
              <a:rPr lang="fr-FR" sz="1200" b="1" noProof="0">
                <a:solidFill>
                  <a:schemeClr val="tx1"/>
                </a:solidFill>
                <a:latin typeface="+mn-lt"/>
                <a:ea typeface="+mn-ea"/>
                <a:cs typeface="+mn-cs"/>
                <a:hlinkClick r:id="rId3"/>
              </a:rPr>
              <a:t>En savoir  plus</a:t>
            </a:r>
            <a:r>
              <a:rPr lang="fr-FR" sz="1200" b="1" noProof="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9</a:t>
            </a:fld>
            <a:endParaRPr lang="en-US"/>
          </a:p>
        </p:txBody>
      </p:sp>
    </p:spTree>
    <p:extLst>
      <p:ext uri="{BB962C8B-B14F-4D97-AF65-F5344CB8AC3E}">
        <p14:creationId xmlns:p14="http://schemas.microsoft.com/office/powerpoint/2010/main" val="2138096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F8F2F-BB5F-4F13-AE04-2CC476F1FF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3D8302-FED8-4544-BBDC-72C3CF4FF3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1FA04D-0D34-4723-82D8-75551397BB1A}"/>
              </a:ext>
            </a:extLst>
          </p:cNvPr>
          <p:cNvSpPr>
            <a:spLocks noGrp="1"/>
          </p:cNvSpPr>
          <p:nvPr>
            <p:ph type="dt" sz="half" idx="10"/>
          </p:nvPr>
        </p:nvSpPr>
        <p:spPr/>
        <p:txBody>
          <a:bodyPr/>
          <a:lstStyle/>
          <a:p>
            <a:fld id="{C5B2C31E-6284-4690-B3C5-E7FF353C0911}" type="datetimeFigureOut">
              <a:rPr lang="en-US" smtClean="0"/>
              <a:t>12/9/2021</a:t>
            </a:fld>
            <a:endParaRPr lang="en-US"/>
          </a:p>
        </p:txBody>
      </p:sp>
      <p:sp>
        <p:nvSpPr>
          <p:cNvPr id="5" name="Footer Placeholder 4">
            <a:extLst>
              <a:ext uri="{FF2B5EF4-FFF2-40B4-BE49-F238E27FC236}">
                <a16:creationId xmlns:a16="http://schemas.microsoft.com/office/drawing/2014/main" id="{5963D484-A636-4C55-ABC0-00F4E99EF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DADB3E-3DFD-448D-9BC3-2012A396BF4D}"/>
              </a:ext>
            </a:extLst>
          </p:cNvPr>
          <p:cNvSpPr>
            <a:spLocks noGrp="1"/>
          </p:cNvSpPr>
          <p:nvPr>
            <p:ph type="sldNum" sz="quarter" idx="12"/>
          </p:nvPr>
        </p:nvSpPr>
        <p:spPr/>
        <p:txBody>
          <a:bodyPr/>
          <a:lstStyle/>
          <a:p>
            <a:fld id="{F8132C2A-5369-4154-A063-3F05B3E6429B}" type="slidenum">
              <a:rPr lang="en-US" smtClean="0"/>
              <a:t>‹#›</a:t>
            </a:fld>
            <a:endParaRPr lang="en-US"/>
          </a:p>
        </p:txBody>
      </p:sp>
    </p:spTree>
    <p:extLst>
      <p:ext uri="{BB962C8B-B14F-4D97-AF65-F5344CB8AC3E}">
        <p14:creationId xmlns:p14="http://schemas.microsoft.com/office/powerpoint/2010/main" val="416218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5E732-F4A2-4DAE-BE06-C956CADBFC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66C9C8-27C2-4ACC-9CE1-1922E55425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4C3C1-FE6D-477F-A2A4-01F8EB893D58}"/>
              </a:ext>
            </a:extLst>
          </p:cNvPr>
          <p:cNvSpPr>
            <a:spLocks noGrp="1"/>
          </p:cNvSpPr>
          <p:nvPr>
            <p:ph type="dt" sz="half" idx="10"/>
          </p:nvPr>
        </p:nvSpPr>
        <p:spPr/>
        <p:txBody>
          <a:bodyPr/>
          <a:lstStyle/>
          <a:p>
            <a:fld id="{C5B2C31E-6284-4690-B3C5-E7FF353C0911}" type="datetimeFigureOut">
              <a:rPr lang="en-US" smtClean="0"/>
              <a:t>12/9/2021</a:t>
            </a:fld>
            <a:endParaRPr lang="en-US"/>
          </a:p>
        </p:txBody>
      </p:sp>
      <p:sp>
        <p:nvSpPr>
          <p:cNvPr id="5" name="Footer Placeholder 4">
            <a:extLst>
              <a:ext uri="{FF2B5EF4-FFF2-40B4-BE49-F238E27FC236}">
                <a16:creationId xmlns:a16="http://schemas.microsoft.com/office/drawing/2014/main" id="{A9370394-9620-407D-B912-192A9761BD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59EAC2-2D4D-4C3D-899F-E1D6A1126D8C}"/>
              </a:ext>
            </a:extLst>
          </p:cNvPr>
          <p:cNvSpPr>
            <a:spLocks noGrp="1"/>
          </p:cNvSpPr>
          <p:nvPr>
            <p:ph type="sldNum" sz="quarter" idx="12"/>
          </p:nvPr>
        </p:nvSpPr>
        <p:spPr/>
        <p:txBody>
          <a:bodyPr/>
          <a:lstStyle/>
          <a:p>
            <a:fld id="{F8132C2A-5369-4154-A063-3F05B3E6429B}" type="slidenum">
              <a:rPr lang="en-US" smtClean="0"/>
              <a:t>‹#›</a:t>
            </a:fld>
            <a:endParaRPr lang="en-US"/>
          </a:p>
        </p:txBody>
      </p:sp>
    </p:spTree>
    <p:extLst>
      <p:ext uri="{BB962C8B-B14F-4D97-AF65-F5344CB8AC3E}">
        <p14:creationId xmlns:p14="http://schemas.microsoft.com/office/powerpoint/2010/main" val="974877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80F6D4-68AB-4443-BB42-952B9EFAC1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CE4A2-0E24-467E-A47B-159769BB20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4E28C-7D19-4B8F-82A5-BCF4A1D935C6}"/>
              </a:ext>
            </a:extLst>
          </p:cNvPr>
          <p:cNvSpPr>
            <a:spLocks noGrp="1"/>
          </p:cNvSpPr>
          <p:nvPr>
            <p:ph type="dt" sz="half" idx="10"/>
          </p:nvPr>
        </p:nvSpPr>
        <p:spPr/>
        <p:txBody>
          <a:bodyPr/>
          <a:lstStyle/>
          <a:p>
            <a:fld id="{C5B2C31E-6284-4690-B3C5-E7FF353C0911}" type="datetimeFigureOut">
              <a:rPr lang="en-US" smtClean="0"/>
              <a:t>12/9/2021</a:t>
            </a:fld>
            <a:endParaRPr lang="en-US"/>
          </a:p>
        </p:txBody>
      </p:sp>
      <p:sp>
        <p:nvSpPr>
          <p:cNvPr id="5" name="Footer Placeholder 4">
            <a:extLst>
              <a:ext uri="{FF2B5EF4-FFF2-40B4-BE49-F238E27FC236}">
                <a16:creationId xmlns:a16="http://schemas.microsoft.com/office/drawing/2014/main" id="{90079BE3-5B30-45B8-BC05-A68176E130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2A5B5C-BDF3-47E3-86A9-8244ADFFCCFA}"/>
              </a:ext>
            </a:extLst>
          </p:cNvPr>
          <p:cNvSpPr>
            <a:spLocks noGrp="1"/>
          </p:cNvSpPr>
          <p:nvPr>
            <p:ph type="sldNum" sz="quarter" idx="12"/>
          </p:nvPr>
        </p:nvSpPr>
        <p:spPr/>
        <p:txBody>
          <a:bodyPr/>
          <a:lstStyle/>
          <a:p>
            <a:fld id="{F8132C2A-5369-4154-A063-3F05B3E6429B}" type="slidenum">
              <a:rPr lang="en-US" smtClean="0"/>
              <a:t>‹#›</a:t>
            </a:fld>
            <a:endParaRPr lang="en-US"/>
          </a:p>
        </p:txBody>
      </p:sp>
    </p:spTree>
    <p:extLst>
      <p:ext uri="{BB962C8B-B14F-4D97-AF65-F5344CB8AC3E}">
        <p14:creationId xmlns:p14="http://schemas.microsoft.com/office/powerpoint/2010/main" val="4095111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68F9D-857B-4DAB-96AD-5CD67B27A3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1723A9-655E-4218-B73C-0FA765747D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43C1EF-3A11-4BA4-87DD-F6EA32993BE6}"/>
              </a:ext>
            </a:extLst>
          </p:cNvPr>
          <p:cNvSpPr>
            <a:spLocks noGrp="1"/>
          </p:cNvSpPr>
          <p:nvPr>
            <p:ph type="dt" sz="half" idx="10"/>
          </p:nvPr>
        </p:nvSpPr>
        <p:spPr/>
        <p:txBody>
          <a:bodyPr/>
          <a:lstStyle/>
          <a:p>
            <a:fld id="{62105DAB-76B8-4EE9-9986-EB716181FE37}" type="datetimeFigureOut">
              <a:rPr lang="en-US" smtClean="0"/>
              <a:t>12/9/2021</a:t>
            </a:fld>
            <a:endParaRPr lang="en-US"/>
          </a:p>
        </p:txBody>
      </p:sp>
      <p:sp>
        <p:nvSpPr>
          <p:cNvPr id="5" name="Footer Placeholder 4">
            <a:extLst>
              <a:ext uri="{FF2B5EF4-FFF2-40B4-BE49-F238E27FC236}">
                <a16:creationId xmlns:a16="http://schemas.microsoft.com/office/drawing/2014/main" id="{D12AA025-F33E-402C-A051-498AD11077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6A1E64-7E87-4064-97FC-977E28725754}"/>
              </a:ext>
            </a:extLst>
          </p:cNvPr>
          <p:cNvSpPr>
            <a:spLocks noGrp="1"/>
          </p:cNvSpPr>
          <p:nvPr>
            <p:ph type="sldNum" sz="quarter" idx="12"/>
          </p:nvPr>
        </p:nvSpPr>
        <p:spPr/>
        <p:txBody>
          <a:bodyPr/>
          <a:lstStyle/>
          <a:p>
            <a:fld id="{43583649-5B16-4A1E-ABF7-4CBC458143DD}" type="slidenum">
              <a:rPr lang="en-US" smtClean="0"/>
              <a:t>‹#›</a:t>
            </a:fld>
            <a:endParaRPr lang="en-US"/>
          </a:p>
        </p:txBody>
      </p:sp>
    </p:spTree>
    <p:extLst>
      <p:ext uri="{BB962C8B-B14F-4D97-AF65-F5344CB8AC3E}">
        <p14:creationId xmlns:p14="http://schemas.microsoft.com/office/powerpoint/2010/main" val="4152850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2402-71E6-46A6-8758-4BD5438C1D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2CB169-5B81-4499-A75A-263FF69C0C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007E30-B3F8-4447-B209-372DC917EFB9}"/>
              </a:ext>
            </a:extLst>
          </p:cNvPr>
          <p:cNvSpPr>
            <a:spLocks noGrp="1"/>
          </p:cNvSpPr>
          <p:nvPr>
            <p:ph type="dt" sz="half" idx="10"/>
          </p:nvPr>
        </p:nvSpPr>
        <p:spPr/>
        <p:txBody>
          <a:bodyPr/>
          <a:lstStyle/>
          <a:p>
            <a:fld id="{62105DAB-76B8-4EE9-9986-EB716181FE37}" type="datetimeFigureOut">
              <a:rPr lang="en-US" smtClean="0"/>
              <a:t>12/9/2021</a:t>
            </a:fld>
            <a:endParaRPr lang="en-US"/>
          </a:p>
        </p:txBody>
      </p:sp>
      <p:sp>
        <p:nvSpPr>
          <p:cNvPr id="5" name="Footer Placeholder 4">
            <a:extLst>
              <a:ext uri="{FF2B5EF4-FFF2-40B4-BE49-F238E27FC236}">
                <a16:creationId xmlns:a16="http://schemas.microsoft.com/office/drawing/2014/main" id="{04B17905-E59E-465D-AC37-DCD78B4D1E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89768-6CEE-4F14-86C5-052F050D42DC}"/>
              </a:ext>
            </a:extLst>
          </p:cNvPr>
          <p:cNvSpPr>
            <a:spLocks noGrp="1"/>
          </p:cNvSpPr>
          <p:nvPr>
            <p:ph type="sldNum" sz="quarter" idx="12"/>
          </p:nvPr>
        </p:nvSpPr>
        <p:spPr/>
        <p:txBody>
          <a:bodyPr/>
          <a:lstStyle/>
          <a:p>
            <a:fld id="{43583649-5B16-4A1E-ABF7-4CBC458143DD}" type="slidenum">
              <a:rPr lang="en-US" smtClean="0"/>
              <a:t>‹#›</a:t>
            </a:fld>
            <a:endParaRPr lang="en-US"/>
          </a:p>
        </p:txBody>
      </p:sp>
    </p:spTree>
    <p:extLst>
      <p:ext uri="{BB962C8B-B14F-4D97-AF65-F5344CB8AC3E}">
        <p14:creationId xmlns:p14="http://schemas.microsoft.com/office/powerpoint/2010/main" val="464105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312EF-5886-4E09-B340-4B41C95F76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92EDBE-F661-41A2-ADD3-E9BE586186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E8A22F-7A62-4CE9-A9CF-897AC4A0B6EB}"/>
              </a:ext>
            </a:extLst>
          </p:cNvPr>
          <p:cNvSpPr>
            <a:spLocks noGrp="1"/>
          </p:cNvSpPr>
          <p:nvPr>
            <p:ph type="dt" sz="half" idx="10"/>
          </p:nvPr>
        </p:nvSpPr>
        <p:spPr/>
        <p:txBody>
          <a:bodyPr/>
          <a:lstStyle/>
          <a:p>
            <a:fld id="{62105DAB-76B8-4EE9-9986-EB716181FE37}" type="datetimeFigureOut">
              <a:rPr lang="en-US" smtClean="0"/>
              <a:t>12/9/2021</a:t>
            </a:fld>
            <a:endParaRPr lang="en-US"/>
          </a:p>
        </p:txBody>
      </p:sp>
      <p:sp>
        <p:nvSpPr>
          <p:cNvPr id="5" name="Footer Placeholder 4">
            <a:extLst>
              <a:ext uri="{FF2B5EF4-FFF2-40B4-BE49-F238E27FC236}">
                <a16:creationId xmlns:a16="http://schemas.microsoft.com/office/drawing/2014/main" id="{18A8753C-67FC-4D9F-9233-B5584F3C7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B92B28-F85C-45F3-876D-2FB6FC2D8E7A}"/>
              </a:ext>
            </a:extLst>
          </p:cNvPr>
          <p:cNvSpPr>
            <a:spLocks noGrp="1"/>
          </p:cNvSpPr>
          <p:nvPr>
            <p:ph type="sldNum" sz="quarter" idx="12"/>
          </p:nvPr>
        </p:nvSpPr>
        <p:spPr/>
        <p:txBody>
          <a:bodyPr/>
          <a:lstStyle/>
          <a:p>
            <a:fld id="{43583649-5B16-4A1E-ABF7-4CBC458143DD}" type="slidenum">
              <a:rPr lang="en-US" smtClean="0"/>
              <a:t>‹#›</a:t>
            </a:fld>
            <a:endParaRPr lang="en-US"/>
          </a:p>
        </p:txBody>
      </p:sp>
    </p:spTree>
    <p:extLst>
      <p:ext uri="{BB962C8B-B14F-4D97-AF65-F5344CB8AC3E}">
        <p14:creationId xmlns:p14="http://schemas.microsoft.com/office/powerpoint/2010/main" val="286725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12908-6199-4369-9EAC-363CC88107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BB7040-4C0D-4D5C-83E5-BD3294CD11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4E284F-61D6-4E0B-83AB-07716D061F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4B0AB7-F08B-4CA9-9F47-44951D80318C}"/>
              </a:ext>
            </a:extLst>
          </p:cNvPr>
          <p:cNvSpPr>
            <a:spLocks noGrp="1"/>
          </p:cNvSpPr>
          <p:nvPr>
            <p:ph type="dt" sz="half" idx="10"/>
          </p:nvPr>
        </p:nvSpPr>
        <p:spPr/>
        <p:txBody>
          <a:bodyPr/>
          <a:lstStyle/>
          <a:p>
            <a:fld id="{62105DAB-76B8-4EE9-9986-EB716181FE37}" type="datetimeFigureOut">
              <a:rPr lang="en-US" smtClean="0"/>
              <a:t>12/9/2021</a:t>
            </a:fld>
            <a:endParaRPr lang="en-US"/>
          </a:p>
        </p:txBody>
      </p:sp>
      <p:sp>
        <p:nvSpPr>
          <p:cNvPr id="6" name="Footer Placeholder 5">
            <a:extLst>
              <a:ext uri="{FF2B5EF4-FFF2-40B4-BE49-F238E27FC236}">
                <a16:creationId xmlns:a16="http://schemas.microsoft.com/office/drawing/2014/main" id="{1217563A-BD76-49C4-B0C6-E1C9A4A0B6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68C04A-7B71-46C7-8BB9-F48519BDCCC8}"/>
              </a:ext>
            </a:extLst>
          </p:cNvPr>
          <p:cNvSpPr>
            <a:spLocks noGrp="1"/>
          </p:cNvSpPr>
          <p:nvPr>
            <p:ph type="sldNum" sz="quarter" idx="12"/>
          </p:nvPr>
        </p:nvSpPr>
        <p:spPr/>
        <p:txBody>
          <a:bodyPr/>
          <a:lstStyle/>
          <a:p>
            <a:fld id="{43583649-5B16-4A1E-ABF7-4CBC458143DD}" type="slidenum">
              <a:rPr lang="en-US" smtClean="0"/>
              <a:t>‹#›</a:t>
            </a:fld>
            <a:endParaRPr lang="en-US"/>
          </a:p>
        </p:txBody>
      </p:sp>
    </p:spTree>
    <p:extLst>
      <p:ext uri="{BB962C8B-B14F-4D97-AF65-F5344CB8AC3E}">
        <p14:creationId xmlns:p14="http://schemas.microsoft.com/office/powerpoint/2010/main" val="751086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83572-ED8A-40F2-AD8F-BDDF33ACB8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9F54F5-4245-4D4E-8EB7-5112ACFAD7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7F6970-6119-4E7E-9BDA-34885754EF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FCC1EF-A340-4AC1-8CE1-15FE679A0D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0BE455-05F4-4006-A601-4883BE39F5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483633-DCCF-494A-A9E7-47D99326C298}"/>
              </a:ext>
            </a:extLst>
          </p:cNvPr>
          <p:cNvSpPr>
            <a:spLocks noGrp="1"/>
          </p:cNvSpPr>
          <p:nvPr>
            <p:ph type="dt" sz="half" idx="10"/>
          </p:nvPr>
        </p:nvSpPr>
        <p:spPr/>
        <p:txBody>
          <a:bodyPr/>
          <a:lstStyle/>
          <a:p>
            <a:fld id="{62105DAB-76B8-4EE9-9986-EB716181FE37}" type="datetimeFigureOut">
              <a:rPr lang="en-US" smtClean="0"/>
              <a:t>12/9/2021</a:t>
            </a:fld>
            <a:endParaRPr lang="en-US"/>
          </a:p>
        </p:txBody>
      </p:sp>
      <p:sp>
        <p:nvSpPr>
          <p:cNvPr id="8" name="Footer Placeholder 7">
            <a:extLst>
              <a:ext uri="{FF2B5EF4-FFF2-40B4-BE49-F238E27FC236}">
                <a16:creationId xmlns:a16="http://schemas.microsoft.com/office/drawing/2014/main" id="{6832608E-C70F-4CB6-8746-5313020B04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AC61A6-5A8F-4EB6-8FEC-7DD42D3B7BD7}"/>
              </a:ext>
            </a:extLst>
          </p:cNvPr>
          <p:cNvSpPr>
            <a:spLocks noGrp="1"/>
          </p:cNvSpPr>
          <p:nvPr>
            <p:ph type="sldNum" sz="quarter" idx="12"/>
          </p:nvPr>
        </p:nvSpPr>
        <p:spPr/>
        <p:txBody>
          <a:bodyPr/>
          <a:lstStyle/>
          <a:p>
            <a:fld id="{43583649-5B16-4A1E-ABF7-4CBC458143DD}" type="slidenum">
              <a:rPr lang="en-US" smtClean="0"/>
              <a:t>‹#›</a:t>
            </a:fld>
            <a:endParaRPr lang="en-US"/>
          </a:p>
        </p:txBody>
      </p:sp>
    </p:spTree>
    <p:extLst>
      <p:ext uri="{BB962C8B-B14F-4D97-AF65-F5344CB8AC3E}">
        <p14:creationId xmlns:p14="http://schemas.microsoft.com/office/powerpoint/2010/main" val="27449525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A5FC7-F5CD-4E28-9481-B4FC1B3E5B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3164E9-2E08-42C1-B710-6B0292E25622}"/>
              </a:ext>
            </a:extLst>
          </p:cNvPr>
          <p:cNvSpPr>
            <a:spLocks noGrp="1"/>
          </p:cNvSpPr>
          <p:nvPr>
            <p:ph type="dt" sz="half" idx="10"/>
          </p:nvPr>
        </p:nvSpPr>
        <p:spPr/>
        <p:txBody>
          <a:bodyPr/>
          <a:lstStyle/>
          <a:p>
            <a:fld id="{62105DAB-76B8-4EE9-9986-EB716181FE37}" type="datetimeFigureOut">
              <a:rPr lang="en-US" smtClean="0"/>
              <a:t>12/9/2021</a:t>
            </a:fld>
            <a:endParaRPr lang="en-US"/>
          </a:p>
        </p:txBody>
      </p:sp>
      <p:sp>
        <p:nvSpPr>
          <p:cNvPr id="4" name="Footer Placeholder 3">
            <a:extLst>
              <a:ext uri="{FF2B5EF4-FFF2-40B4-BE49-F238E27FC236}">
                <a16:creationId xmlns:a16="http://schemas.microsoft.com/office/drawing/2014/main" id="{41E38FCE-E803-4F2C-BCA1-73043B4723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6B9B92-44EC-4D9D-8417-534EA0A9B5D4}"/>
              </a:ext>
            </a:extLst>
          </p:cNvPr>
          <p:cNvSpPr>
            <a:spLocks noGrp="1"/>
          </p:cNvSpPr>
          <p:nvPr>
            <p:ph type="sldNum" sz="quarter" idx="12"/>
          </p:nvPr>
        </p:nvSpPr>
        <p:spPr/>
        <p:txBody>
          <a:bodyPr/>
          <a:lstStyle/>
          <a:p>
            <a:fld id="{43583649-5B16-4A1E-ABF7-4CBC458143DD}" type="slidenum">
              <a:rPr lang="en-US" smtClean="0"/>
              <a:t>‹#›</a:t>
            </a:fld>
            <a:endParaRPr lang="en-US"/>
          </a:p>
        </p:txBody>
      </p:sp>
    </p:spTree>
    <p:extLst>
      <p:ext uri="{BB962C8B-B14F-4D97-AF65-F5344CB8AC3E}">
        <p14:creationId xmlns:p14="http://schemas.microsoft.com/office/powerpoint/2010/main" val="1180575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387D41-37D1-4B98-837A-7C31D7C87E8D}"/>
              </a:ext>
            </a:extLst>
          </p:cNvPr>
          <p:cNvSpPr>
            <a:spLocks noGrp="1"/>
          </p:cNvSpPr>
          <p:nvPr>
            <p:ph type="dt" sz="half" idx="10"/>
          </p:nvPr>
        </p:nvSpPr>
        <p:spPr/>
        <p:txBody>
          <a:bodyPr/>
          <a:lstStyle/>
          <a:p>
            <a:fld id="{62105DAB-76B8-4EE9-9986-EB716181FE37}" type="datetimeFigureOut">
              <a:rPr lang="en-US" smtClean="0"/>
              <a:t>12/9/2021</a:t>
            </a:fld>
            <a:endParaRPr lang="en-US"/>
          </a:p>
        </p:txBody>
      </p:sp>
      <p:sp>
        <p:nvSpPr>
          <p:cNvPr id="3" name="Footer Placeholder 2">
            <a:extLst>
              <a:ext uri="{FF2B5EF4-FFF2-40B4-BE49-F238E27FC236}">
                <a16:creationId xmlns:a16="http://schemas.microsoft.com/office/drawing/2014/main" id="{E6DA43BC-E8A8-4EF2-8A4E-1AE4A4BD4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E571CB-1FFF-46E7-885D-B1DDA25EFFDC}"/>
              </a:ext>
            </a:extLst>
          </p:cNvPr>
          <p:cNvSpPr>
            <a:spLocks noGrp="1"/>
          </p:cNvSpPr>
          <p:nvPr>
            <p:ph type="sldNum" sz="quarter" idx="12"/>
          </p:nvPr>
        </p:nvSpPr>
        <p:spPr/>
        <p:txBody>
          <a:bodyPr/>
          <a:lstStyle/>
          <a:p>
            <a:fld id="{43583649-5B16-4A1E-ABF7-4CBC458143DD}" type="slidenum">
              <a:rPr lang="en-US" smtClean="0"/>
              <a:t>‹#›</a:t>
            </a:fld>
            <a:endParaRPr lang="en-US"/>
          </a:p>
        </p:txBody>
      </p:sp>
    </p:spTree>
    <p:extLst>
      <p:ext uri="{BB962C8B-B14F-4D97-AF65-F5344CB8AC3E}">
        <p14:creationId xmlns:p14="http://schemas.microsoft.com/office/powerpoint/2010/main" val="4128508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25C79-321B-4E87-8562-DD6BA20EE2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7099AB-7C06-459B-AE61-7CE7945ACE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182147-B594-47F8-8394-57A4A93557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E91AC0-E458-4FDB-932E-022AE4D44CFF}"/>
              </a:ext>
            </a:extLst>
          </p:cNvPr>
          <p:cNvSpPr>
            <a:spLocks noGrp="1"/>
          </p:cNvSpPr>
          <p:nvPr>
            <p:ph type="dt" sz="half" idx="10"/>
          </p:nvPr>
        </p:nvSpPr>
        <p:spPr/>
        <p:txBody>
          <a:bodyPr/>
          <a:lstStyle/>
          <a:p>
            <a:fld id="{62105DAB-76B8-4EE9-9986-EB716181FE37}" type="datetimeFigureOut">
              <a:rPr lang="en-US" smtClean="0"/>
              <a:t>12/9/2021</a:t>
            </a:fld>
            <a:endParaRPr lang="en-US"/>
          </a:p>
        </p:txBody>
      </p:sp>
      <p:sp>
        <p:nvSpPr>
          <p:cNvPr id="6" name="Footer Placeholder 5">
            <a:extLst>
              <a:ext uri="{FF2B5EF4-FFF2-40B4-BE49-F238E27FC236}">
                <a16:creationId xmlns:a16="http://schemas.microsoft.com/office/drawing/2014/main" id="{A9FEBF5F-EE2D-477A-AF6D-81CABF8790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2925F-03EA-4122-BE62-B65E33A7C95F}"/>
              </a:ext>
            </a:extLst>
          </p:cNvPr>
          <p:cNvSpPr>
            <a:spLocks noGrp="1"/>
          </p:cNvSpPr>
          <p:nvPr>
            <p:ph type="sldNum" sz="quarter" idx="12"/>
          </p:nvPr>
        </p:nvSpPr>
        <p:spPr/>
        <p:txBody>
          <a:bodyPr/>
          <a:lstStyle/>
          <a:p>
            <a:fld id="{43583649-5B16-4A1E-ABF7-4CBC458143DD}" type="slidenum">
              <a:rPr lang="en-US" smtClean="0"/>
              <a:t>‹#›</a:t>
            </a:fld>
            <a:endParaRPr lang="en-US"/>
          </a:p>
        </p:txBody>
      </p:sp>
    </p:spTree>
    <p:extLst>
      <p:ext uri="{BB962C8B-B14F-4D97-AF65-F5344CB8AC3E}">
        <p14:creationId xmlns:p14="http://schemas.microsoft.com/office/powerpoint/2010/main" val="2124644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54817-6C4A-40D6-863B-A70710EAC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B93B0D-0593-4C31-91FD-5F642200DE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CE980-F1EC-44D9-B5ED-C4A23AA3D0D1}"/>
              </a:ext>
            </a:extLst>
          </p:cNvPr>
          <p:cNvSpPr>
            <a:spLocks noGrp="1"/>
          </p:cNvSpPr>
          <p:nvPr>
            <p:ph type="dt" sz="half" idx="10"/>
          </p:nvPr>
        </p:nvSpPr>
        <p:spPr/>
        <p:txBody>
          <a:bodyPr/>
          <a:lstStyle/>
          <a:p>
            <a:fld id="{C5B2C31E-6284-4690-B3C5-E7FF353C0911}" type="datetimeFigureOut">
              <a:rPr lang="en-US" smtClean="0"/>
              <a:t>12/9/2021</a:t>
            </a:fld>
            <a:endParaRPr lang="en-US"/>
          </a:p>
        </p:txBody>
      </p:sp>
      <p:sp>
        <p:nvSpPr>
          <p:cNvPr id="5" name="Footer Placeholder 4">
            <a:extLst>
              <a:ext uri="{FF2B5EF4-FFF2-40B4-BE49-F238E27FC236}">
                <a16:creationId xmlns:a16="http://schemas.microsoft.com/office/drawing/2014/main" id="{DB45FFF9-90D1-4597-A762-37ADCBA00C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705F3-30DC-42EC-A4CA-B422113CC55E}"/>
              </a:ext>
            </a:extLst>
          </p:cNvPr>
          <p:cNvSpPr>
            <a:spLocks noGrp="1"/>
          </p:cNvSpPr>
          <p:nvPr>
            <p:ph type="sldNum" sz="quarter" idx="12"/>
          </p:nvPr>
        </p:nvSpPr>
        <p:spPr/>
        <p:txBody>
          <a:bodyPr/>
          <a:lstStyle/>
          <a:p>
            <a:fld id="{F8132C2A-5369-4154-A063-3F05B3E6429B}" type="slidenum">
              <a:rPr lang="en-US" smtClean="0"/>
              <a:t>‹#›</a:t>
            </a:fld>
            <a:endParaRPr lang="en-US"/>
          </a:p>
        </p:txBody>
      </p:sp>
    </p:spTree>
    <p:extLst>
      <p:ext uri="{BB962C8B-B14F-4D97-AF65-F5344CB8AC3E}">
        <p14:creationId xmlns:p14="http://schemas.microsoft.com/office/powerpoint/2010/main" val="3298763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8A68B-96E9-4913-B5F8-B857F2E768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CF4ED8-29BF-4E41-A045-7E6F224710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D6F30F-60C4-41EB-8F2F-CE91C24CFC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89857-7266-41B6-BE0E-62B8FF1A62A7}"/>
              </a:ext>
            </a:extLst>
          </p:cNvPr>
          <p:cNvSpPr>
            <a:spLocks noGrp="1"/>
          </p:cNvSpPr>
          <p:nvPr>
            <p:ph type="dt" sz="half" idx="10"/>
          </p:nvPr>
        </p:nvSpPr>
        <p:spPr/>
        <p:txBody>
          <a:bodyPr/>
          <a:lstStyle/>
          <a:p>
            <a:fld id="{62105DAB-76B8-4EE9-9986-EB716181FE37}" type="datetimeFigureOut">
              <a:rPr lang="en-US" smtClean="0"/>
              <a:t>12/9/2021</a:t>
            </a:fld>
            <a:endParaRPr lang="en-US"/>
          </a:p>
        </p:txBody>
      </p:sp>
      <p:sp>
        <p:nvSpPr>
          <p:cNvPr id="6" name="Footer Placeholder 5">
            <a:extLst>
              <a:ext uri="{FF2B5EF4-FFF2-40B4-BE49-F238E27FC236}">
                <a16:creationId xmlns:a16="http://schemas.microsoft.com/office/drawing/2014/main" id="{9CE8A311-8D07-4549-9055-E9A5B6983E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F99993-6514-4A92-B713-56E96D4AA198}"/>
              </a:ext>
            </a:extLst>
          </p:cNvPr>
          <p:cNvSpPr>
            <a:spLocks noGrp="1"/>
          </p:cNvSpPr>
          <p:nvPr>
            <p:ph type="sldNum" sz="quarter" idx="12"/>
          </p:nvPr>
        </p:nvSpPr>
        <p:spPr/>
        <p:txBody>
          <a:bodyPr/>
          <a:lstStyle/>
          <a:p>
            <a:fld id="{43583649-5B16-4A1E-ABF7-4CBC458143DD}" type="slidenum">
              <a:rPr lang="en-US" smtClean="0"/>
              <a:t>‹#›</a:t>
            </a:fld>
            <a:endParaRPr lang="en-US"/>
          </a:p>
        </p:txBody>
      </p:sp>
    </p:spTree>
    <p:extLst>
      <p:ext uri="{BB962C8B-B14F-4D97-AF65-F5344CB8AC3E}">
        <p14:creationId xmlns:p14="http://schemas.microsoft.com/office/powerpoint/2010/main" val="3786252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32B4A-EFA6-4AFB-954A-A63B5DE52D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4D1DFD-3A7F-47C9-811B-683CE10D0E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5DA45-00B8-4571-89A2-D1D6A3227120}"/>
              </a:ext>
            </a:extLst>
          </p:cNvPr>
          <p:cNvSpPr>
            <a:spLocks noGrp="1"/>
          </p:cNvSpPr>
          <p:nvPr>
            <p:ph type="dt" sz="half" idx="10"/>
          </p:nvPr>
        </p:nvSpPr>
        <p:spPr/>
        <p:txBody>
          <a:bodyPr/>
          <a:lstStyle/>
          <a:p>
            <a:fld id="{62105DAB-76B8-4EE9-9986-EB716181FE37}" type="datetimeFigureOut">
              <a:rPr lang="en-US" smtClean="0"/>
              <a:t>12/9/2021</a:t>
            </a:fld>
            <a:endParaRPr lang="en-US"/>
          </a:p>
        </p:txBody>
      </p:sp>
      <p:sp>
        <p:nvSpPr>
          <p:cNvPr id="5" name="Footer Placeholder 4">
            <a:extLst>
              <a:ext uri="{FF2B5EF4-FFF2-40B4-BE49-F238E27FC236}">
                <a16:creationId xmlns:a16="http://schemas.microsoft.com/office/drawing/2014/main" id="{C76C89B4-2EF0-4FCA-A822-A4EA0E4DE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09120-7A28-4030-8F0E-E95D5EBBD341}"/>
              </a:ext>
            </a:extLst>
          </p:cNvPr>
          <p:cNvSpPr>
            <a:spLocks noGrp="1"/>
          </p:cNvSpPr>
          <p:nvPr>
            <p:ph type="sldNum" sz="quarter" idx="12"/>
          </p:nvPr>
        </p:nvSpPr>
        <p:spPr/>
        <p:txBody>
          <a:bodyPr/>
          <a:lstStyle/>
          <a:p>
            <a:fld id="{43583649-5B16-4A1E-ABF7-4CBC458143DD}" type="slidenum">
              <a:rPr lang="en-US" smtClean="0"/>
              <a:t>‹#›</a:t>
            </a:fld>
            <a:endParaRPr lang="en-US"/>
          </a:p>
        </p:txBody>
      </p:sp>
    </p:spTree>
    <p:extLst>
      <p:ext uri="{BB962C8B-B14F-4D97-AF65-F5344CB8AC3E}">
        <p14:creationId xmlns:p14="http://schemas.microsoft.com/office/powerpoint/2010/main" val="21327287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7FBE9F-D56B-4E8C-AB1A-386EF9D393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4EA359-A746-4731-88EC-8E9A1D3E13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91D2A-5833-4F6E-BAE6-EB5251BE4B56}"/>
              </a:ext>
            </a:extLst>
          </p:cNvPr>
          <p:cNvSpPr>
            <a:spLocks noGrp="1"/>
          </p:cNvSpPr>
          <p:nvPr>
            <p:ph type="dt" sz="half" idx="10"/>
          </p:nvPr>
        </p:nvSpPr>
        <p:spPr/>
        <p:txBody>
          <a:bodyPr/>
          <a:lstStyle/>
          <a:p>
            <a:fld id="{62105DAB-76B8-4EE9-9986-EB716181FE37}" type="datetimeFigureOut">
              <a:rPr lang="en-US" smtClean="0"/>
              <a:t>12/9/2021</a:t>
            </a:fld>
            <a:endParaRPr lang="en-US"/>
          </a:p>
        </p:txBody>
      </p:sp>
      <p:sp>
        <p:nvSpPr>
          <p:cNvPr id="5" name="Footer Placeholder 4">
            <a:extLst>
              <a:ext uri="{FF2B5EF4-FFF2-40B4-BE49-F238E27FC236}">
                <a16:creationId xmlns:a16="http://schemas.microsoft.com/office/drawing/2014/main" id="{8378780C-7DA2-4594-8176-113EC51465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E746DC-A580-43CC-9D27-2579EABFD294}"/>
              </a:ext>
            </a:extLst>
          </p:cNvPr>
          <p:cNvSpPr>
            <a:spLocks noGrp="1"/>
          </p:cNvSpPr>
          <p:nvPr>
            <p:ph type="sldNum" sz="quarter" idx="12"/>
          </p:nvPr>
        </p:nvSpPr>
        <p:spPr/>
        <p:txBody>
          <a:bodyPr/>
          <a:lstStyle/>
          <a:p>
            <a:fld id="{43583649-5B16-4A1E-ABF7-4CBC458143DD}" type="slidenum">
              <a:rPr lang="en-US" smtClean="0"/>
              <a:t>‹#›</a:t>
            </a:fld>
            <a:endParaRPr lang="en-US"/>
          </a:p>
        </p:txBody>
      </p:sp>
    </p:spTree>
    <p:extLst>
      <p:ext uri="{BB962C8B-B14F-4D97-AF65-F5344CB8AC3E}">
        <p14:creationId xmlns:p14="http://schemas.microsoft.com/office/powerpoint/2010/main" val="2334354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2E48-2C38-4776-999B-7D8BD103FF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3DD76B-3D05-46B3-87B0-A449B3B368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2A2610-B656-47B7-94A5-77C374E4A498}"/>
              </a:ext>
            </a:extLst>
          </p:cNvPr>
          <p:cNvSpPr>
            <a:spLocks noGrp="1"/>
          </p:cNvSpPr>
          <p:nvPr>
            <p:ph type="dt" sz="half" idx="10"/>
          </p:nvPr>
        </p:nvSpPr>
        <p:spPr/>
        <p:txBody>
          <a:bodyPr/>
          <a:lstStyle/>
          <a:p>
            <a:fld id="{C5B2C31E-6284-4690-B3C5-E7FF353C0911}" type="datetimeFigureOut">
              <a:rPr lang="en-US" smtClean="0"/>
              <a:t>12/9/2021</a:t>
            </a:fld>
            <a:endParaRPr lang="en-US"/>
          </a:p>
        </p:txBody>
      </p:sp>
      <p:sp>
        <p:nvSpPr>
          <p:cNvPr id="5" name="Footer Placeholder 4">
            <a:extLst>
              <a:ext uri="{FF2B5EF4-FFF2-40B4-BE49-F238E27FC236}">
                <a16:creationId xmlns:a16="http://schemas.microsoft.com/office/drawing/2014/main" id="{683679C6-7CF6-461F-8442-CFDD339737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15B20F-D002-4F13-8B0F-188AB5954121}"/>
              </a:ext>
            </a:extLst>
          </p:cNvPr>
          <p:cNvSpPr>
            <a:spLocks noGrp="1"/>
          </p:cNvSpPr>
          <p:nvPr>
            <p:ph type="sldNum" sz="quarter" idx="12"/>
          </p:nvPr>
        </p:nvSpPr>
        <p:spPr/>
        <p:txBody>
          <a:bodyPr/>
          <a:lstStyle/>
          <a:p>
            <a:fld id="{F8132C2A-5369-4154-A063-3F05B3E6429B}" type="slidenum">
              <a:rPr lang="en-US" smtClean="0"/>
              <a:t>‹#›</a:t>
            </a:fld>
            <a:endParaRPr lang="en-US"/>
          </a:p>
        </p:txBody>
      </p:sp>
    </p:spTree>
    <p:extLst>
      <p:ext uri="{BB962C8B-B14F-4D97-AF65-F5344CB8AC3E}">
        <p14:creationId xmlns:p14="http://schemas.microsoft.com/office/powerpoint/2010/main" val="2198419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C7D41-4A0A-47A4-9C86-9E5D7F2FF6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75575D-A85B-4451-83B5-01B132FA06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D4B948-C8CE-439A-9568-05010BA794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86BD9F-54AA-46AA-AB43-81CA5392BD80}"/>
              </a:ext>
            </a:extLst>
          </p:cNvPr>
          <p:cNvSpPr>
            <a:spLocks noGrp="1"/>
          </p:cNvSpPr>
          <p:nvPr>
            <p:ph type="dt" sz="half" idx="10"/>
          </p:nvPr>
        </p:nvSpPr>
        <p:spPr/>
        <p:txBody>
          <a:bodyPr/>
          <a:lstStyle/>
          <a:p>
            <a:fld id="{C5B2C31E-6284-4690-B3C5-E7FF353C0911}" type="datetimeFigureOut">
              <a:rPr lang="en-US" smtClean="0"/>
              <a:t>12/9/2021</a:t>
            </a:fld>
            <a:endParaRPr lang="en-US"/>
          </a:p>
        </p:txBody>
      </p:sp>
      <p:sp>
        <p:nvSpPr>
          <p:cNvPr id="6" name="Footer Placeholder 5">
            <a:extLst>
              <a:ext uri="{FF2B5EF4-FFF2-40B4-BE49-F238E27FC236}">
                <a16:creationId xmlns:a16="http://schemas.microsoft.com/office/drawing/2014/main" id="{9297F101-752D-476E-A783-B46DA3754D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6756B8-AE89-490D-83D4-AFB1AFF27ADE}"/>
              </a:ext>
            </a:extLst>
          </p:cNvPr>
          <p:cNvSpPr>
            <a:spLocks noGrp="1"/>
          </p:cNvSpPr>
          <p:nvPr>
            <p:ph type="sldNum" sz="quarter" idx="12"/>
          </p:nvPr>
        </p:nvSpPr>
        <p:spPr/>
        <p:txBody>
          <a:bodyPr/>
          <a:lstStyle/>
          <a:p>
            <a:fld id="{F8132C2A-5369-4154-A063-3F05B3E6429B}" type="slidenum">
              <a:rPr lang="en-US" smtClean="0"/>
              <a:t>‹#›</a:t>
            </a:fld>
            <a:endParaRPr lang="en-US"/>
          </a:p>
        </p:txBody>
      </p:sp>
    </p:spTree>
    <p:extLst>
      <p:ext uri="{BB962C8B-B14F-4D97-AF65-F5344CB8AC3E}">
        <p14:creationId xmlns:p14="http://schemas.microsoft.com/office/powerpoint/2010/main" val="2491692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F7E62-B4C9-4C43-BDDF-4ABC3F15DD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CBD341-408A-4E78-9877-A79EE20EBF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76D82E-5303-412F-8EA7-5F3DF1563B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923991-FAA4-4B5D-B3AB-BC9961C6FB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399BD4-C2CB-4B19-BAA0-7112E72D79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1DB36C-D8E8-49D1-AAFE-8EBC9ADE5601}"/>
              </a:ext>
            </a:extLst>
          </p:cNvPr>
          <p:cNvSpPr>
            <a:spLocks noGrp="1"/>
          </p:cNvSpPr>
          <p:nvPr>
            <p:ph type="dt" sz="half" idx="10"/>
          </p:nvPr>
        </p:nvSpPr>
        <p:spPr/>
        <p:txBody>
          <a:bodyPr/>
          <a:lstStyle/>
          <a:p>
            <a:fld id="{C5B2C31E-6284-4690-B3C5-E7FF353C0911}" type="datetimeFigureOut">
              <a:rPr lang="en-US" smtClean="0"/>
              <a:t>12/9/2021</a:t>
            </a:fld>
            <a:endParaRPr lang="en-US"/>
          </a:p>
        </p:txBody>
      </p:sp>
      <p:sp>
        <p:nvSpPr>
          <p:cNvPr id="8" name="Footer Placeholder 7">
            <a:extLst>
              <a:ext uri="{FF2B5EF4-FFF2-40B4-BE49-F238E27FC236}">
                <a16:creationId xmlns:a16="http://schemas.microsoft.com/office/drawing/2014/main" id="{AC7394F2-582B-47F2-8133-86F0F423FE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C492C1-7FB6-4F05-8F90-CD242856DE1B}"/>
              </a:ext>
            </a:extLst>
          </p:cNvPr>
          <p:cNvSpPr>
            <a:spLocks noGrp="1"/>
          </p:cNvSpPr>
          <p:nvPr>
            <p:ph type="sldNum" sz="quarter" idx="12"/>
          </p:nvPr>
        </p:nvSpPr>
        <p:spPr/>
        <p:txBody>
          <a:bodyPr/>
          <a:lstStyle/>
          <a:p>
            <a:fld id="{F8132C2A-5369-4154-A063-3F05B3E6429B}" type="slidenum">
              <a:rPr lang="en-US" smtClean="0"/>
              <a:t>‹#›</a:t>
            </a:fld>
            <a:endParaRPr lang="en-US"/>
          </a:p>
        </p:txBody>
      </p:sp>
    </p:spTree>
    <p:extLst>
      <p:ext uri="{BB962C8B-B14F-4D97-AF65-F5344CB8AC3E}">
        <p14:creationId xmlns:p14="http://schemas.microsoft.com/office/powerpoint/2010/main" val="4195420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E4A54-59D7-469D-B8D8-48871B1FEB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9388EF-3EC0-4B18-B6B0-87D0F93E6950}"/>
              </a:ext>
            </a:extLst>
          </p:cNvPr>
          <p:cNvSpPr>
            <a:spLocks noGrp="1"/>
          </p:cNvSpPr>
          <p:nvPr>
            <p:ph type="dt" sz="half" idx="10"/>
          </p:nvPr>
        </p:nvSpPr>
        <p:spPr/>
        <p:txBody>
          <a:bodyPr/>
          <a:lstStyle/>
          <a:p>
            <a:fld id="{C5B2C31E-6284-4690-B3C5-E7FF353C0911}" type="datetimeFigureOut">
              <a:rPr lang="en-US" smtClean="0"/>
              <a:t>12/9/2021</a:t>
            </a:fld>
            <a:endParaRPr lang="en-US"/>
          </a:p>
        </p:txBody>
      </p:sp>
      <p:sp>
        <p:nvSpPr>
          <p:cNvPr id="4" name="Footer Placeholder 3">
            <a:extLst>
              <a:ext uri="{FF2B5EF4-FFF2-40B4-BE49-F238E27FC236}">
                <a16:creationId xmlns:a16="http://schemas.microsoft.com/office/drawing/2014/main" id="{7669F7AF-B992-4AD9-9149-CA896C65C5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DC0617-ED91-4160-A575-5F1444254D5B}"/>
              </a:ext>
            </a:extLst>
          </p:cNvPr>
          <p:cNvSpPr>
            <a:spLocks noGrp="1"/>
          </p:cNvSpPr>
          <p:nvPr>
            <p:ph type="sldNum" sz="quarter" idx="12"/>
          </p:nvPr>
        </p:nvSpPr>
        <p:spPr/>
        <p:txBody>
          <a:bodyPr/>
          <a:lstStyle/>
          <a:p>
            <a:fld id="{F8132C2A-5369-4154-A063-3F05B3E6429B}" type="slidenum">
              <a:rPr lang="en-US" smtClean="0"/>
              <a:t>‹#›</a:t>
            </a:fld>
            <a:endParaRPr lang="en-US"/>
          </a:p>
        </p:txBody>
      </p:sp>
    </p:spTree>
    <p:extLst>
      <p:ext uri="{BB962C8B-B14F-4D97-AF65-F5344CB8AC3E}">
        <p14:creationId xmlns:p14="http://schemas.microsoft.com/office/powerpoint/2010/main" val="347563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AD1E9-1939-4940-B00A-D00FB5EBDB3E}"/>
              </a:ext>
            </a:extLst>
          </p:cNvPr>
          <p:cNvSpPr>
            <a:spLocks noGrp="1"/>
          </p:cNvSpPr>
          <p:nvPr>
            <p:ph type="dt" sz="half" idx="10"/>
          </p:nvPr>
        </p:nvSpPr>
        <p:spPr/>
        <p:txBody>
          <a:bodyPr/>
          <a:lstStyle/>
          <a:p>
            <a:fld id="{C5B2C31E-6284-4690-B3C5-E7FF353C0911}" type="datetimeFigureOut">
              <a:rPr lang="en-US" smtClean="0"/>
              <a:t>12/9/2021</a:t>
            </a:fld>
            <a:endParaRPr lang="en-US"/>
          </a:p>
        </p:txBody>
      </p:sp>
      <p:sp>
        <p:nvSpPr>
          <p:cNvPr id="3" name="Footer Placeholder 2">
            <a:extLst>
              <a:ext uri="{FF2B5EF4-FFF2-40B4-BE49-F238E27FC236}">
                <a16:creationId xmlns:a16="http://schemas.microsoft.com/office/drawing/2014/main" id="{67E88E72-E097-4EB1-A29A-A2B7AC06F6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4B2A37-096B-4069-9143-0671B4C1ADA3}"/>
              </a:ext>
            </a:extLst>
          </p:cNvPr>
          <p:cNvSpPr>
            <a:spLocks noGrp="1"/>
          </p:cNvSpPr>
          <p:nvPr>
            <p:ph type="sldNum" sz="quarter" idx="12"/>
          </p:nvPr>
        </p:nvSpPr>
        <p:spPr/>
        <p:txBody>
          <a:bodyPr/>
          <a:lstStyle/>
          <a:p>
            <a:fld id="{F8132C2A-5369-4154-A063-3F05B3E6429B}" type="slidenum">
              <a:rPr lang="en-US" smtClean="0"/>
              <a:t>‹#›</a:t>
            </a:fld>
            <a:endParaRPr lang="en-US"/>
          </a:p>
        </p:txBody>
      </p:sp>
    </p:spTree>
    <p:extLst>
      <p:ext uri="{BB962C8B-B14F-4D97-AF65-F5344CB8AC3E}">
        <p14:creationId xmlns:p14="http://schemas.microsoft.com/office/powerpoint/2010/main" val="1230700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61E3D-94C8-4555-94B5-38D8076B16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D3183B-D3C5-4EDB-B1F8-E1C26E28AA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32A7F1-A0FB-47A1-8609-76CCD122E8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82F777-D6CB-4A7A-843A-046BC76ED07F}"/>
              </a:ext>
            </a:extLst>
          </p:cNvPr>
          <p:cNvSpPr>
            <a:spLocks noGrp="1"/>
          </p:cNvSpPr>
          <p:nvPr>
            <p:ph type="dt" sz="half" idx="10"/>
          </p:nvPr>
        </p:nvSpPr>
        <p:spPr/>
        <p:txBody>
          <a:bodyPr/>
          <a:lstStyle/>
          <a:p>
            <a:fld id="{C5B2C31E-6284-4690-B3C5-E7FF353C0911}" type="datetimeFigureOut">
              <a:rPr lang="en-US" smtClean="0"/>
              <a:t>12/9/2021</a:t>
            </a:fld>
            <a:endParaRPr lang="en-US"/>
          </a:p>
        </p:txBody>
      </p:sp>
      <p:sp>
        <p:nvSpPr>
          <p:cNvPr id="6" name="Footer Placeholder 5">
            <a:extLst>
              <a:ext uri="{FF2B5EF4-FFF2-40B4-BE49-F238E27FC236}">
                <a16:creationId xmlns:a16="http://schemas.microsoft.com/office/drawing/2014/main" id="{2C858A17-7B1D-4E1E-ACEC-9B72DB41BC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67967A-A0E0-45A5-9FA0-3B51E36C046B}"/>
              </a:ext>
            </a:extLst>
          </p:cNvPr>
          <p:cNvSpPr>
            <a:spLocks noGrp="1"/>
          </p:cNvSpPr>
          <p:nvPr>
            <p:ph type="sldNum" sz="quarter" idx="12"/>
          </p:nvPr>
        </p:nvSpPr>
        <p:spPr/>
        <p:txBody>
          <a:bodyPr/>
          <a:lstStyle/>
          <a:p>
            <a:fld id="{F8132C2A-5369-4154-A063-3F05B3E6429B}" type="slidenum">
              <a:rPr lang="en-US" smtClean="0"/>
              <a:t>‹#›</a:t>
            </a:fld>
            <a:endParaRPr lang="en-US"/>
          </a:p>
        </p:txBody>
      </p:sp>
    </p:spTree>
    <p:extLst>
      <p:ext uri="{BB962C8B-B14F-4D97-AF65-F5344CB8AC3E}">
        <p14:creationId xmlns:p14="http://schemas.microsoft.com/office/powerpoint/2010/main" val="2801385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EA2F-D6BD-4142-BE83-D7A37C5B22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33452E-6739-4541-AD1E-41FA38C1F2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BBCA5B-A7FF-46A0-95F8-2908C5303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82D834-DBEB-4641-B135-58B5C4CFE05D}"/>
              </a:ext>
            </a:extLst>
          </p:cNvPr>
          <p:cNvSpPr>
            <a:spLocks noGrp="1"/>
          </p:cNvSpPr>
          <p:nvPr>
            <p:ph type="dt" sz="half" idx="10"/>
          </p:nvPr>
        </p:nvSpPr>
        <p:spPr/>
        <p:txBody>
          <a:bodyPr/>
          <a:lstStyle/>
          <a:p>
            <a:fld id="{C5B2C31E-6284-4690-B3C5-E7FF353C0911}" type="datetimeFigureOut">
              <a:rPr lang="en-US" smtClean="0"/>
              <a:t>12/9/2021</a:t>
            </a:fld>
            <a:endParaRPr lang="en-US"/>
          </a:p>
        </p:txBody>
      </p:sp>
      <p:sp>
        <p:nvSpPr>
          <p:cNvPr id="6" name="Footer Placeholder 5">
            <a:extLst>
              <a:ext uri="{FF2B5EF4-FFF2-40B4-BE49-F238E27FC236}">
                <a16:creationId xmlns:a16="http://schemas.microsoft.com/office/drawing/2014/main" id="{FC0B38EE-D4C6-4BA7-85B0-6DCFFB3A00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FF32E7-77EA-4484-9A02-DD431C082FAA}"/>
              </a:ext>
            </a:extLst>
          </p:cNvPr>
          <p:cNvSpPr>
            <a:spLocks noGrp="1"/>
          </p:cNvSpPr>
          <p:nvPr>
            <p:ph type="sldNum" sz="quarter" idx="12"/>
          </p:nvPr>
        </p:nvSpPr>
        <p:spPr/>
        <p:txBody>
          <a:bodyPr/>
          <a:lstStyle/>
          <a:p>
            <a:fld id="{F8132C2A-5369-4154-A063-3F05B3E6429B}" type="slidenum">
              <a:rPr lang="en-US" smtClean="0"/>
              <a:t>‹#›</a:t>
            </a:fld>
            <a:endParaRPr lang="en-US"/>
          </a:p>
        </p:txBody>
      </p:sp>
    </p:spTree>
    <p:extLst>
      <p:ext uri="{BB962C8B-B14F-4D97-AF65-F5344CB8AC3E}">
        <p14:creationId xmlns:p14="http://schemas.microsoft.com/office/powerpoint/2010/main" val="3278525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EFD802-E879-4265-A32C-E167685A2B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4437A5-E5B1-4BB4-827E-0E23F7FC05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BB3B46-CC4A-46B8-9D6C-F917ADD584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B2C31E-6284-4690-B3C5-E7FF353C0911}" type="datetimeFigureOut">
              <a:rPr lang="en-US" smtClean="0"/>
              <a:t>12/9/2021</a:t>
            </a:fld>
            <a:endParaRPr lang="en-US"/>
          </a:p>
        </p:txBody>
      </p:sp>
      <p:sp>
        <p:nvSpPr>
          <p:cNvPr id="5" name="Footer Placeholder 4">
            <a:extLst>
              <a:ext uri="{FF2B5EF4-FFF2-40B4-BE49-F238E27FC236}">
                <a16:creationId xmlns:a16="http://schemas.microsoft.com/office/drawing/2014/main" id="{83D1DD2B-1C0F-4FC6-BF77-5069A45127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06F5C2-0C19-4670-9405-FEF515F09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132C2A-5369-4154-A063-3F05B3E6429B}" type="slidenum">
              <a:rPr lang="en-US" smtClean="0"/>
              <a:t>‹#›</a:t>
            </a:fld>
            <a:endParaRPr lang="en-US"/>
          </a:p>
        </p:txBody>
      </p:sp>
    </p:spTree>
    <p:extLst>
      <p:ext uri="{BB962C8B-B14F-4D97-AF65-F5344CB8AC3E}">
        <p14:creationId xmlns:p14="http://schemas.microsoft.com/office/powerpoint/2010/main" val="37000619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AF875A-FEEF-4C00-BDD3-A71B392F32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749E27-C20D-464E-A4FB-B28CC8FA89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29DBEE-3E8C-404C-8104-E7EAFDA35E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105DAB-76B8-4EE9-9986-EB716181FE37}" type="datetimeFigureOut">
              <a:rPr lang="en-US" smtClean="0"/>
              <a:t>12/9/2021</a:t>
            </a:fld>
            <a:endParaRPr lang="en-US"/>
          </a:p>
        </p:txBody>
      </p:sp>
      <p:sp>
        <p:nvSpPr>
          <p:cNvPr id="5" name="Footer Placeholder 4">
            <a:extLst>
              <a:ext uri="{FF2B5EF4-FFF2-40B4-BE49-F238E27FC236}">
                <a16:creationId xmlns:a16="http://schemas.microsoft.com/office/drawing/2014/main" id="{C6DB23F3-2C8A-46AA-8F52-31907B8BF1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BB580B-21D0-4E91-96D7-AE65417AB7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583649-5B16-4A1E-ABF7-4CBC458143DD}" type="slidenum">
              <a:rPr lang="en-US" smtClean="0"/>
              <a:t>‹#›</a:t>
            </a:fld>
            <a:endParaRPr lang="en-US"/>
          </a:p>
        </p:txBody>
      </p:sp>
    </p:spTree>
    <p:extLst>
      <p:ext uri="{BB962C8B-B14F-4D97-AF65-F5344CB8AC3E}">
        <p14:creationId xmlns:p14="http://schemas.microsoft.com/office/powerpoint/2010/main" val="26789235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1.emf"/><Relationship Id="rId4" Type="http://schemas.openxmlformats.org/officeDocument/2006/relationships/hyperlink" Target="https://www.lionsclubs.org/fr/resources-for-members/resource-center/leo-lion-progra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https://cdn2.webdamdb.com/md_Uy5fqQqmmi49.jpg.pdf?v=1" TargetMode="External"/><Relationship Id="rId4" Type="http://schemas.openxmlformats.org/officeDocument/2006/relationships/hyperlink" Target="https://cdn2.webdamdb.com/md_2EGiDl3FXO17.jpg.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www.flickr.com/photos/93591348@N03/13448653495"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s://cdn2.webdamdb.com/md_oSLfSFn9zlh4.jpg.pdf?v=1" TargetMode="Externa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2.png"/><Relationship Id="rId4" Type="http://schemas.openxmlformats.org/officeDocument/2006/relationships/hyperlink" Target="https://cdn2.webdamdb.com/md_McWHvYOsxPd9.jpg.pdf?v=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8.emf"/><Relationship Id="rId4" Type="http://schemas.openxmlformats.org/officeDocument/2006/relationships/hyperlink" Target="https://www.lionsclubs.org/fr/resources-for-members/resource-center/campus-lions-club"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hyperlink" Target="https://www.lionsclubs.org/fr/resources-for-members/resource-center/specialty-clubs-program" TargetMode="External"/><Relationship Id="rId4" Type="http://schemas.openxmlformats.org/officeDocument/2006/relationships/hyperlink" Target="https://www.lionsclubs.org/fr/resources-for-members/resource-center/club-branch"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19.jpe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hyperlink" Target="https://cdn2.webdamdb.com/md_Ef0qs7ccZva896m7.jpg.pdf?v=1"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hyperlink" Target="https://cdn2.webdamdb.com/md_2IpxJgJUjU40.jpg.pdf?v=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3.tmp"/><Relationship Id="rId5" Type="http://schemas.openxmlformats.org/officeDocument/2006/relationships/image" Target="../media/image2.png"/><Relationship Id="rId4" Type="http://schemas.openxmlformats.org/officeDocument/2006/relationships/hyperlink" Target="https://www.lionsclubs.org/fr/resources-for-members/resource-center/young-lions"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4.png"/><Relationship Id="rId7" Type="http://schemas.openxmlformats.org/officeDocument/2006/relationships/hyperlink" Target="mailto:membership@lionsclubs.org"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hyperlink" Target="https://cdn2.webdamdb.com/md_oCqaBVWNI1O0.jpg.pdf?v=1" TargetMode="External"/><Relationship Id="rId5" Type="http://schemas.openxmlformats.org/officeDocument/2006/relationships/hyperlink" Target="https://www.lionsclubs.org/fr/resources-for-members/resource-center/leo-lion-program" TargetMode="Externa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https://cdn2.webdamdb.com/md_ofu7hAmSW0p3.jpg.pdf?v=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hyperlink" Target="https://www.lionsclubs.org/fr/resources-for-members/resource-center/leo-lion-progra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A8FDEAE-3AC2-5240-8119-D3B72B5EAF0D}"/>
              </a:ext>
            </a:extLst>
          </p:cNvPr>
          <p:cNvPicPr>
            <a:picLocks/>
          </p:cNvPicPr>
          <p:nvPr/>
        </p:nvPicPr>
        <p:blipFill rotWithShape="1">
          <a:blip r:embed="rId3">
            <a:extLst>
              <a:ext uri="{28A0092B-C50C-407E-A947-70E740481C1C}">
                <a14:useLocalDpi xmlns:a14="http://schemas.microsoft.com/office/drawing/2010/main" val="0"/>
              </a:ext>
            </a:extLst>
          </a:blip>
          <a:srcRect l="2876" t="18747" r="9596" b="7585"/>
          <a:stretch/>
        </p:blipFill>
        <p:spPr>
          <a:xfrm>
            <a:off x="0" y="0"/>
            <a:ext cx="12192000" cy="6858000"/>
          </a:xfrm>
          <a:prstGeom prst="rect">
            <a:avLst/>
          </a:prstGeom>
        </p:spPr>
      </p:pic>
      <p:sp>
        <p:nvSpPr>
          <p:cNvPr id="17" name="Title 1">
            <a:extLst>
              <a:ext uri="{FF2B5EF4-FFF2-40B4-BE49-F238E27FC236}">
                <a16:creationId xmlns:a16="http://schemas.microsoft.com/office/drawing/2014/main" id="{F77340C4-742B-034D-8D04-777E45F35890}"/>
              </a:ext>
            </a:extLst>
          </p:cNvPr>
          <p:cNvSpPr>
            <a:spLocks noGrp="1"/>
          </p:cNvSpPr>
          <p:nvPr>
            <p:ph type="ctrTitle"/>
          </p:nvPr>
        </p:nvSpPr>
        <p:spPr>
          <a:xfrm>
            <a:off x="519779" y="3611880"/>
            <a:ext cx="6216302" cy="2851982"/>
          </a:xfrm>
          <a:solidFill>
            <a:schemeClr val="bg1">
              <a:alpha val="90000"/>
            </a:schemeClr>
          </a:solidFill>
        </p:spPr>
        <p:txBody>
          <a:bodyPr>
            <a:normAutofit fontScale="90000"/>
          </a:bodyPr>
          <a:lstStyle/>
          <a:p>
            <a:br>
              <a:rPr lang="fr-FR" sz="5400" b="1">
                <a:solidFill>
                  <a:schemeClr val="bg1"/>
                </a:solidFill>
                <a:latin typeface="Arial" panose="020B0604020202020204" pitchFamily="34" charset="0"/>
                <a:cs typeface="Arial" panose="020B0604020202020204" pitchFamily="34" charset="0"/>
              </a:rPr>
            </a:br>
            <a:br>
              <a:rPr lang="fr-FR" sz="5400" b="1">
                <a:solidFill>
                  <a:schemeClr val="bg1"/>
                </a:solidFill>
                <a:latin typeface="Arial" panose="020B0604020202020204" pitchFamily="34" charset="0"/>
                <a:cs typeface="Arial" panose="020B0604020202020204" pitchFamily="34" charset="0"/>
              </a:rPr>
            </a:br>
            <a:br>
              <a:rPr lang="fr-FR" sz="5400" b="1">
                <a:solidFill>
                  <a:schemeClr val="bg1"/>
                </a:solidFill>
                <a:latin typeface="Arial" panose="020B0604020202020204" pitchFamily="34" charset="0"/>
                <a:cs typeface="Arial" panose="020B0604020202020204" pitchFamily="34" charset="0"/>
              </a:rPr>
            </a:br>
            <a:br>
              <a:rPr lang="fr-FR" sz="5400" b="1">
                <a:solidFill>
                  <a:schemeClr val="bg1"/>
                </a:solidFill>
                <a:latin typeface="Arial" panose="020B0604020202020204" pitchFamily="34" charset="0"/>
                <a:cs typeface="Arial" panose="020B0604020202020204" pitchFamily="34" charset="0"/>
              </a:rPr>
            </a:br>
            <a:br>
              <a:rPr lang="fr-FR" sz="5400" b="1">
                <a:solidFill>
                  <a:schemeClr val="bg1"/>
                </a:solidFill>
                <a:latin typeface="Arial" panose="020B0604020202020204" pitchFamily="34" charset="0"/>
                <a:cs typeface="Arial" panose="020B0604020202020204" pitchFamily="34" charset="0"/>
              </a:rPr>
            </a:br>
            <a:br>
              <a:rPr lang="fr-FR" sz="5400" b="1">
                <a:solidFill>
                  <a:schemeClr val="bg1"/>
                </a:solidFill>
                <a:latin typeface="Arial" panose="020B0604020202020204" pitchFamily="34" charset="0"/>
                <a:cs typeface="Arial" panose="020B0604020202020204" pitchFamily="34" charset="0"/>
              </a:rPr>
            </a:br>
            <a:br>
              <a:rPr lang="fr-FR" sz="5400" b="1">
                <a:solidFill>
                  <a:schemeClr val="bg1"/>
                </a:solidFill>
                <a:latin typeface="Arial" panose="020B0604020202020204" pitchFamily="34" charset="0"/>
                <a:cs typeface="Arial" panose="020B0604020202020204" pitchFamily="34" charset="0"/>
              </a:rPr>
            </a:br>
            <a:br>
              <a:rPr lang="fr-FR" b="1">
                <a:solidFill>
                  <a:schemeClr val="bg1"/>
                </a:solidFill>
                <a:latin typeface="Arial" panose="020B0604020202020204" pitchFamily="34" charset="0"/>
                <a:cs typeface="Arial" panose="020B0604020202020204" pitchFamily="34" charset="0"/>
              </a:rPr>
            </a:br>
            <a:br>
              <a:rPr lang="fr-FR">
                <a:solidFill>
                  <a:schemeClr val="bg1"/>
                </a:solidFill>
              </a:rPr>
            </a:br>
            <a:br>
              <a:rPr lang="fr-FR">
                <a:solidFill>
                  <a:schemeClr val="bg1"/>
                </a:solidFill>
              </a:rPr>
            </a:br>
            <a:br>
              <a:rPr lang="fr-FR">
                <a:solidFill>
                  <a:schemeClr val="bg1"/>
                </a:solidFill>
              </a:rPr>
            </a:br>
            <a:br>
              <a:rPr lang="fr-FR">
                <a:solidFill>
                  <a:schemeClr val="bg1"/>
                </a:solidFill>
              </a:rPr>
            </a:br>
            <a:br>
              <a:rPr lang="fr-FR"/>
            </a:br>
            <a:r>
              <a:rPr lang="fr-FR"/>
              <a:t>                                                         </a:t>
            </a:r>
          </a:p>
        </p:txBody>
      </p:sp>
      <p:sp>
        <p:nvSpPr>
          <p:cNvPr id="3" name="TextBox 2">
            <a:extLst>
              <a:ext uri="{FF2B5EF4-FFF2-40B4-BE49-F238E27FC236}">
                <a16:creationId xmlns:a16="http://schemas.microsoft.com/office/drawing/2014/main" id="{87494124-DBD6-49F8-9AC1-D327F1CB093C}"/>
              </a:ext>
            </a:extLst>
          </p:cNvPr>
          <p:cNvSpPr txBox="1"/>
          <p:nvPr/>
        </p:nvSpPr>
        <p:spPr>
          <a:xfrm>
            <a:off x="847165" y="3727599"/>
            <a:ext cx="5373332" cy="1323439"/>
          </a:xfrm>
          <a:prstGeom prst="rect">
            <a:avLst/>
          </a:prstGeom>
          <a:noFill/>
        </p:spPr>
        <p:txBody>
          <a:bodyPr wrap="square" rtlCol="0" anchor="b" anchorCtr="0">
            <a:spAutoFit/>
          </a:bodyPr>
          <a:lstStyle/>
          <a:p>
            <a:r>
              <a:rPr lang="fr-FR" sz="4000" b="1" dirty="0">
                <a:solidFill>
                  <a:srgbClr val="00338D"/>
                </a:solidFill>
                <a:latin typeface="Arial" panose="020B0604020202020204" pitchFamily="34" charset="0"/>
                <a:cs typeface="Arial" panose="020B0604020202020204" pitchFamily="34" charset="0"/>
              </a:rPr>
              <a:t>Un parcours de service continu</a:t>
            </a:r>
          </a:p>
        </p:txBody>
      </p:sp>
      <p:pic>
        <p:nvPicPr>
          <p:cNvPr id="19" name="Picture 18">
            <a:extLst>
              <a:ext uri="{FF2B5EF4-FFF2-40B4-BE49-F238E27FC236}">
                <a16:creationId xmlns:a16="http://schemas.microsoft.com/office/drawing/2014/main" id="{2F339693-9449-BF41-B3AC-527EFB6A4F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0953" y="3182680"/>
            <a:ext cx="1405047" cy="702523"/>
          </a:xfrm>
          <a:prstGeom prst="rect">
            <a:avLst/>
          </a:prstGeom>
          <a:effectLst/>
        </p:spPr>
      </p:pic>
      <p:sp>
        <p:nvSpPr>
          <p:cNvPr id="9" name="TextBox 8">
            <a:extLst>
              <a:ext uri="{FF2B5EF4-FFF2-40B4-BE49-F238E27FC236}">
                <a16:creationId xmlns:a16="http://schemas.microsoft.com/office/drawing/2014/main" id="{15A2AFD3-EFE3-6B49-A3E9-FB2A2ADAC346}"/>
              </a:ext>
            </a:extLst>
          </p:cNvPr>
          <p:cNvSpPr txBox="1"/>
          <p:nvPr/>
        </p:nvSpPr>
        <p:spPr>
          <a:xfrm>
            <a:off x="847165" y="4975827"/>
            <a:ext cx="5716921" cy="1261884"/>
          </a:xfrm>
          <a:prstGeom prst="rect">
            <a:avLst/>
          </a:prstGeom>
          <a:noFill/>
        </p:spPr>
        <p:txBody>
          <a:bodyPr wrap="square" rtlCol="0" anchor="b" anchorCtr="0">
            <a:spAutoFit/>
          </a:bodyPr>
          <a:lstStyle/>
          <a:p>
            <a:r>
              <a:rPr lang="fr-FR" sz="2000" b="1" dirty="0">
                <a:solidFill>
                  <a:srgbClr val="55565A"/>
                </a:solidFill>
                <a:latin typeface="Arial" charset="0"/>
                <a:ea typeface="Arial" charset="0"/>
                <a:cs typeface="Arial" charset="0"/>
              </a:rPr>
              <a:t>Votre soutien sur la voie qui mène de Leo</a:t>
            </a:r>
            <a:br>
              <a:rPr lang="fr-FR" sz="2000" b="1" dirty="0">
                <a:solidFill>
                  <a:srgbClr val="55565A"/>
                </a:solidFill>
                <a:latin typeface="Arial" charset="0"/>
                <a:ea typeface="Arial" charset="0"/>
                <a:cs typeface="Arial" charset="0"/>
              </a:rPr>
            </a:br>
            <a:r>
              <a:rPr lang="fr-FR" sz="2000" b="1" dirty="0">
                <a:solidFill>
                  <a:srgbClr val="55565A"/>
                </a:solidFill>
                <a:latin typeface="Arial" charset="0"/>
                <a:ea typeface="Arial" charset="0"/>
                <a:cs typeface="Arial" charset="0"/>
              </a:rPr>
              <a:t>à Lion</a:t>
            </a:r>
          </a:p>
          <a:p>
            <a:r>
              <a:rPr lang="fr-FR" dirty="0">
                <a:solidFill>
                  <a:srgbClr val="55565A"/>
                </a:solidFill>
                <a:latin typeface="Arial" panose="020B0604020202020204" pitchFamily="34" charset="0"/>
                <a:cs typeface="Arial" panose="020B0604020202020204" pitchFamily="34" charset="0"/>
              </a:rPr>
              <a:t>Formation pour conseiller de Leo club et président de commission Leo</a:t>
            </a:r>
          </a:p>
        </p:txBody>
      </p:sp>
    </p:spTree>
    <p:extLst>
      <p:ext uri="{BB962C8B-B14F-4D97-AF65-F5344CB8AC3E}">
        <p14:creationId xmlns:p14="http://schemas.microsoft.com/office/powerpoint/2010/main" val="3083740518"/>
      </p:ext>
    </p:extLst>
  </p:cSld>
  <p:clrMapOvr>
    <a:masterClrMapping/>
  </p:clrMapOvr>
  <mc:AlternateContent xmlns:mc="http://schemas.openxmlformats.org/markup-compatibility/2006" xmlns:p14="http://schemas.microsoft.com/office/powerpoint/2010/main">
    <mc:Choice Requires="p14">
      <p:transition spd="slow" p14:dur="2000" advTm="28505"/>
    </mc:Choice>
    <mc:Fallback xmlns="">
      <p:transition spd="slow" advTm="2850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813419" y="2760281"/>
            <a:ext cx="4139581" cy="2908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200"/>
              </a:spcAft>
              <a:buClr>
                <a:srgbClr val="EBB700"/>
              </a:buClr>
            </a:pPr>
            <a:r>
              <a:rPr lang="fr-FR" sz="2400" dirty="0">
                <a:solidFill>
                  <a:srgbClr val="55565A"/>
                </a:solidFill>
                <a:latin typeface="Arial" charset="0"/>
                <a:ea typeface="Arial" charset="0"/>
                <a:cs typeface="Arial" charset="0"/>
              </a:rPr>
              <a:t>Exclusif aux Leo-Lions</a:t>
            </a:r>
          </a:p>
          <a:p>
            <a:pPr>
              <a:spcBef>
                <a:spcPts val="0"/>
              </a:spcBef>
              <a:spcAft>
                <a:spcPts val="1200"/>
              </a:spcAft>
              <a:buClr>
                <a:srgbClr val="EBB700"/>
              </a:buClr>
            </a:pPr>
            <a:r>
              <a:rPr lang="fr-FR" sz="2400" dirty="0">
                <a:solidFill>
                  <a:srgbClr val="55565A"/>
                </a:solidFill>
                <a:latin typeface="Arial" charset="0"/>
                <a:ea typeface="Arial" charset="0"/>
                <a:cs typeface="Arial" charset="0"/>
              </a:rPr>
              <a:t>Réservé aux Leo-Lions en activité</a:t>
            </a:r>
          </a:p>
          <a:p>
            <a:pPr>
              <a:spcBef>
                <a:spcPts val="0"/>
              </a:spcBef>
              <a:spcAft>
                <a:spcPts val="1200"/>
              </a:spcAft>
              <a:buClr>
                <a:srgbClr val="EBB700"/>
              </a:buClr>
            </a:pPr>
            <a:r>
              <a:rPr lang="fr-FR" sz="2400" dirty="0">
                <a:solidFill>
                  <a:srgbClr val="55565A"/>
                </a:solidFill>
                <a:latin typeface="Arial" charset="0"/>
                <a:ea typeface="Arial" charset="0"/>
                <a:cs typeface="Arial" charset="0"/>
              </a:rPr>
              <a:t>Non conçu pour l’échange</a:t>
            </a:r>
          </a:p>
          <a:p>
            <a:pPr marL="0" indent="0">
              <a:spcBef>
                <a:spcPts val="0"/>
              </a:spcBef>
              <a:spcAft>
                <a:spcPts val="1200"/>
              </a:spcAft>
              <a:buClr>
                <a:srgbClr val="EBB700"/>
              </a:buClr>
              <a:buNone/>
            </a:pPr>
            <a:r>
              <a:rPr lang="fr-FR" sz="2000" u="sng" dirty="0">
                <a:solidFill>
                  <a:srgbClr val="407CCA"/>
                </a:solidFill>
                <a:latin typeface="Arial" charset="0"/>
                <a:ea typeface="Arial" charset="0"/>
                <a:cs typeface="Arial" charset="0"/>
                <a:hlinkClick r:id="rId4"/>
              </a:rPr>
              <a:t>En savoir plus.</a:t>
            </a: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9" y="1377072"/>
            <a:ext cx="4139581" cy="1200329"/>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fr-FR">
                <a:solidFill>
                  <a:srgbClr val="00338D"/>
                </a:solidFill>
                <a:latin typeface="Arial" panose="020B0604020202020204" pitchFamily="34" charset="0"/>
                <a:cs typeface="Arial" panose="020B0604020202020204" pitchFamily="34" charset="0"/>
              </a:rPr>
              <a:t>Insigne Leo-Lion</a:t>
            </a:r>
          </a:p>
        </p:txBody>
      </p:sp>
      <p:pic>
        <p:nvPicPr>
          <p:cNvPr id="9" name="Picture 8">
            <a:extLst>
              <a:ext uri="{FF2B5EF4-FFF2-40B4-BE49-F238E27FC236}">
                <a16:creationId xmlns:a16="http://schemas.microsoft.com/office/drawing/2014/main" id="{F6B1E70A-76EA-5144-A3B8-9D7306C3CB2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491158" y="1126168"/>
            <a:ext cx="3786879" cy="4605664"/>
          </a:xfrm>
          <a:prstGeom prst="rect">
            <a:avLst/>
          </a:prstGeom>
          <a:effectLst>
            <a:outerShdw blurRad="622300" dist="330200" dir="8100000" algn="tr" rotWithShape="0">
              <a:prstClr val="black">
                <a:alpha val="21000"/>
              </a:prstClr>
            </a:outerShdw>
          </a:effectLst>
        </p:spPr>
      </p:pic>
    </p:spTree>
    <p:extLst>
      <p:ext uri="{BB962C8B-B14F-4D97-AF65-F5344CB8AC3E}">
        <p14:creationId xmlns:p14="http://schemas.microsoft.com/office/powerpoint/2010/main" val="426120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90284A-19D8-B242-9CC1-4E91709F55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2529913" y="2054748"/>
            <a:ext cx="8610527" cy="4408495"/>
          </a:xfrm>
          <a:prstGeom prst="rect">
            <a:avLst/>
          </a:prstGeom>
        </p:spPr>
        <p:txBody>
          <a:bodyPr vert="horz" lIns="91440" tIns="45720" rIns="91440" bIns="45720" numCol="2" spcCol="2743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spcAft>
                <a:spcPts val="1500"/>
              </a:spcAft>
              <a:buClr>
                <a:srgbClr val="EBB700"/>
              </a:buClr>
              <a:buSzPct val="80000"/>
              <a:buNone/>
            </a:pPr>
            <a:r>
              <a:rPr lang="fr-FR" sz="2000" b="1">
                <a:solidFill>
                  <a:srgbClr val="55565A"/>
                </a:solidFill>
                <a:latin typeface="Arial" charset="0"/>
                <a:cs typeface="Arial" charset="0"/>
              </a:rPr>
              <a:t>Bourse Ambassadeur culturel Leo-Lion</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fr-FR" sz="2000">
                <a:solidFill>
                  <a:srgbClr val="55565A"/>
                </a:solidFill>
                <a:latin typeface="Arial" charset="0"/>
                <a:cs typeface="Arial" charset="0"/>
              </a:rPr>
              <a:t>Une bourse attribuée par région constitutionnelle</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fr-FR" sz="2000">
                <a:solidFill>
                  <a:srgbClr val="55565A"/>
                </a:solidFill>
                <a:latin typeface="Arial" charset="0"/>
                <a:cs typeface="Arial" charset="0"/>
              </a:rPr>
              <a:t>Soutien financier pour assister à un forum en dehors de la région constitutionnelle du bénéficiaire</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fr-FR" sz="2000">
                <a:solidFill>
                  <a:srgbClr val="55565A"/>
                </a:solidFill>
                <a:latin typeface="Arial" charset="0"/>
                <a:cs typeface="Arial" charset="0"/>
              </a:rPr>
              <a:t>Possibilités de service international</a:t>
            </a:r>
          </a:p>
          <a:p>
            <a:pPr marL="0" indent="0" algn="r" fontAlgn="base">
              <a:lnSpc>
                <a:spcPct val="100000"/>
              </a:lnSpc>
              <a:spcBef>
                <a:spcPts val="0"/>
              </a:spcBef>
              <a:spcAft>
                <a:spcPts val="1500"/>
              </a:spcAft>
              <a:buClr>
                <a:srgbClr val="EBB700"/>
              </a:buClr>
              <a:buSzPct val="80000"/>
              <a:buNone/>
            </a:pPr>
            <a:r>
              <a:rPr lang="fr-FR" sz="2000" u="sng">
                <a:solidFill>
                  <a:srgbClr val="407CCA"/>
                </a:solidFill>
                <a:latin typeface="Arial" charset="0"/>
                <a:ea typeface="Arial" charset="0"/>
                <a:cs typeface="Arial" charset="0"/>
                <a:hlinkClick r:id="rId4"/>
              </a:rPr>
              <a:t>En savoir plus.</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endParaRPr lang="en-US" sz="2000" kern="0" dirty="0">
              <a:solidFill>
                <a:srgbClr val="55565A"/>
              </a:solidFill>
              <a:latin typeface="Arial" charset="0"/>
              <a:cs typeface="Arial" charset="0"/>
            </a:endParaRPr>
          </a:p>
          <a:p>
            <a:pPr marL="0" indent="0" fontAlgn="base">
              <a:lnSpc>
                <a:spcPct val="100000"/>
              </a:lnSpc>
              <a:spcBef>
                <a:spcPts val="0"/>
              </a:spcBef>
              <a:spcAft>
                <a:spcPts val="1500"/>
              </a:spcAft>
              <a:buClr>
                <a:srgbClr val="EBB700"/>
              </a:buClr>
              <a:buSzPct val="80000"/>
              <a:buNone/>
            </a:pPr>
            <a:r>
              <a:rPr lang="fr-FR" sz="2000" b="1">
                <a:solidFill>
                  <a:srgbClr val="55565A"/>
                </a:solidFill>
                <a:latin typeface="Arial" charset="0"/>
                <a:cs typeface="Arial" charset="0"/>
              </a:rPr>
              <a:t>Bourse Institut de formation avancée des responsables Lions (IFARL) </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fr-FR" sz="2000">
                <a:solidFill>
                  <a:srgbClr val="55565A"/>
                </a:solidFill>
                <a:latin typeface="Arial" charset="0"/>
                <a:cs typeface="Arial" charset="0"/>
              </a:rPr>
              <a:t>Une bourse attribuée par région constitutionnelle</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fr-FR" sz="2000">
                <a:solidFill>
                  <a:srgbClr val="55565A"/>
                </a:solidFill>
                <a:latin typeface="Arial" charset="0"/>
                <a:cs typeface="Arial" charset="0"/>
              </a:rPr>
              <a:t>Aide financière pour participer à un IFARL</a:t>
            </a:r>
          </a:p>
          <a:p>
            <a:pPr marL="0" indent="0" algn="r" fontAlgn="base">
              <a:lnSpc>
                <a:spcPct val="100000"/>
              </a:lnSpc>
              <a:spcBef>
                <a:spcPts val="0"/>
              </a:spcBef>
              <a:spcAft>
                <a:spcPts val="1500"/>
              </a:spcAft>
              <a:buClr>
                <a:srgbClr val="EBB700"/>
              </a:buClr>
              <a:buSzPct val="80000"/>
              <a:buNone/>
            </a:pPr>
            <a:r>
              <a:rPr lang="fr-FR" sz="2000" u="sng">
                <a:solidFill>
                  <a:srgbClr val="407CCA"/>
                </a:solidFill>
                <a:latin typeface="Arial" charset="0"/>
                <a:ea typeface="Arial" charset="0"/>
                <a:cs typeface="Arial" charset="0"/>
                <a:hlinkClick r:id="rId5"/>
              </a:rPr>
              <a:t>En savoir plus.</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endParaRPr lang="en-US" sz="2000" kern="0" dirty="0">
              <a:solidFill>
                <a:srgbClr val="55565A"/>
              </a:solidFill>
              <a:latin typeface="Arial" charset="0"/>
              <a:cs typeface="Arial" charset="0"/>
            </a:endParaRPr>
          </a:p>
        </p:txBody>
      </p:sp>
      <p:sp>
        <p:nvSpPr>
          <p:cNvPr id="7" name="TextBox 6">
            <a:extLst>
              <a:ext uri="{FF2B5EF4-FFF2-40B4-BE49-F238E27FC236}">
                <a16:creationId xmlns:a16="http://schemas.microsoft.com/office/drawing/2014/main" id="{4A0F263E-D02A-E84C-9F14-761471A5A44B}"/>
              </a:ext>
            </a:extLst>
          </p:cNvPr>
          <p:cNvSpPr txBox="1"/>
          <p:nvPr/>
        </p:nvSpPr>
        <p:spPr>
          <a:xfrm>
            <a:off x="2529913" y="983317"/>
            <a:ext cx="7579610" cy="738664"/>
          </a:xfrm>
          <a:prstGeom prst="rect">
            <a:avLst/>
          </a:prstGeom>
          <a:noFill/>
        </p:spPr>
        <p:txBody>
          <a:bodyPr wrap="square" rtlCol="0" anchor="b" anchorCtr="0">
            <a:spAutoFit/>
          </a:bodyPr>
          <a:lstStyle/>
          <a:p>
            <a:r>
              <a:rPr lang="fr-FR" sz="4200" b="1">
                <a:solidFill>
                  <a:srgbClr val="00338D"/>
                </a:solidFill>
                <a:latin typeface="Arial" panose="020B0604020202020204" pitchFamily="34" charset="0"/>
                <a:cs typeface="Arial" panose="020B0604020202020204" pitchFamily="34" charset="0"/>
              </a:rPr>
              <a:t>Bourses</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spTree>
    <p:extLst>
      <p:ext uri="{BB962C8B-B14F-4D97-AF65-F5344CB8AC3E}">
        <p14:creationId xmlns:p14="http://schemas.microsoft.com/office/powerpoint/2010/main" val="3847782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813419" y="2126900"/>
            <a:ext cx="4429141" cy="2908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spcBef>
                <a:spcPts val="0"/>
              </a:spcBef>
              <a:spcAft>
                <a:spcPts val="1200"/>
              </a:spcAft>
              <a:buClr>
                <a:srgbClr val="EBB700"/>
              </a:buClr>
              <a:buNone/>
            </a:pPr>
            <a:r>
              <a:rPr lang="fr-FR" sz="2300" b="1" dirty="0">
                <a:solidFill>
                  <a:srgbClr val="55565A"/>
                </a:solidFill>
                <a:latin typeface="Arial" charset="0"/>
                <a:ea typeface="Arial" charset="0"/>
                <a:cs typeface="Arial" charset="0"/>
              </a:rPr>
              <a:t>Groupe LinkedIn privé </a:t>
            </a:r>
          </a:p>
          <a:p>
            <a:pPr>
              <a:spcBef>
                <a:spcPts val="0"/>
              </a:spcBef>
              <a:spcAft>
                <a:spcPts val="1200"/>
              </a:spcAft>
              <a:buClr>
                <a:srgbClr val="EBB700"/>
              </a:buClr>
            </a:pPr>
            <a:r>
              <a:rPr lang="fr-FR" sz="2300" dirty="0">
                <a:solidFill>
                  <a:srgbClr val="55565A"/>
                </a:solidFill>
                <a:latin typeface="Arial" charset="0"/>
                <a:ea typeface="Arial" charset="0"/>
                <a:cs typeface="Arial" charset="0"/>
              </a:rPr>
              <a:t>Réseau mondial de Leo-Lions</a:t>
            </a:r>
          </a:p>
          <a:p>
            <a:pPr>
              <a:spcBef>
                <a:spcPts val="0"/>
              </a:spcBef>
              <a:spcAft>
                <a:spcPts val="1200"/>
              </a:spcAft>
              <a:buClr>
                <a:srgbClr val="EBB700"/>
              </a:buClr>
            </a:pPr>
            <a:r>
              <a:rPr lang="fr-FR" sz="2300" dirty="0">
                <a:solidFill>
                  <a:srgbClr val="55565A"/>
                </a:solidFill>
                <a:latin typeface="Arial" charset="0"/>
                <a:ea typeface="Arial" charset="0"/>
                <a:cs typeface="Arial" charset="0"/>
              </a:rPr>
              <a:t>Constituez votre liste de contacts professionnels</a:t>
            </a:r>
          </a:p>
          <a:p>
            <a:pPr>
              <a:spcBef>
                <a:spcPts val="0"/>
              </a:spcBef>
              <a:spcAft>
                <a:spcPts val="1200"/>
              </a:spcAft>
              <a:buClr>
                <a:srgbClr val="EBB700"/>
              </a:buClr>
            </a:pPr>
            <a:r>
              <a:rPr lang="fr-FR" sz="2300" dirty="0">
                <a:solidFill>
                  <a:srgbClr val="55565A"/>
                </a:solidFill>
                <a:latin typeface="Arial" charset="0"/>
                <a:ea typeface="Arial" charset="0"/>
                <a:cs typeface="Arial" charset="0"/>
              </a:rPr>
              <a:t>Partagez des idées de service</a:t>
            </a:r>
          </a:p>
          <a:p>
            <a:pPr>
              <a:spcBef>
                <a:spcPts val="0"/>
              </a:spcBef>
              <a:spcAft>
                <a:spcPts val="1200"/>
              </a:spcAft>
              <a:buClr>
                <a:srgbClr val="EBB700"/>
              </a:buClr>
            </a:pPr>
            <a:r>
              <a:rPr lang="fr-FR" sz="2300" dirty="0">
                <a:solidFill>
                  <a:srgbClr val="55565A"/>
                </a:solidFill>
                <a:latin typeface="Arial" charset="0"/>
                <a:ea typeface="Arial" charset="0"/>
                <a:cs typeface="Arial" charset="0"/>
              </a:rPr>
              <a:t>Discussions sur les ressources et compétences en leadership</a:t>
            </a: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9" y="768098"/>
            <a:ext cx="4139581" cy="1200329"/>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fr-FR">
                <a:solidFill>
                  <a:srgbClr val="00338D"/>
                </a:solidFill>
                <a:latin typeface="Arial" panose="020B0604020202020204" pitchFamily="34" charset="0"/>
                <a:cs typeface="Arial" panose="020B0604020202020204" pitchFamily="34" charset="0"/>
              </a:rPr>
              <a:t>Réseautage professionnel</a:t>
            </a:r>
          </a:p>
        </p:txBody>
      </p:sp>
      <p:pic>
        <p:nvPicPr>
          <p:cNvPr id="7" name="Picture 6">
            <a:extLst>
              <a:ext uri="{FF2B5EF4-FFF2-40B4-BE49-F238E27FC236}">
                <a16:creationId xmlns:a16="http://schemas.microsoft.com/office/drawing/2014/main" id="{193FA12D-594C-744A-BCD7-392AE98069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1" y="5669280"/>
            <a:ext cx="1463038" cy="1024127"/>
          </a:xfrm>
          <a:prstGeom prst="rect">
            <a:avLst/>
          </a:prstGeom>
        </p:spPr>
      </p:pic>
      <p:pic>
        <p:nvPicPr>
          <p:cNvPr id="9" name="Picture 8">
            <a:extLst>
              <a:ext uri="{FF2B5EF4-FFF2-40B4-BE49-F238E27FC236}">
                <a16:creationId xmlns:a16="http://schemas.microsoft.com/office/drawing/2014/main" id="{28D46F65-E87B-AB48-B6C2-3F55CB4612B2}"/>
              </a:ext>
            </a:extLst>
          </p:cNvPr>
          <p:cNvPicPr>
            <a:picLocks noChangeAspect="1"/>
          </p:cNvPicPr>
          <p:nvPr/>
        </p:nvPicPr>
        <p:blipFill rotWithShape="1">
          <a:blip r:embed="rId5">
            <a:extLst>
              <a:ext uri="{28A0092B-C50C-407E-A947-70E740481C1C}">
                <a14:useLocalDpi xmlns:a14="http://schemas.microsoft.com/office/drawing/2010/main" val="0"/>
              </a:ext>
            </a:extLst>
          </a:blip>
          <a:srcRect l="19201" t="11669" r="2" b="7535"/>
          <a:stretch/>
        </p:blipFill>
        <p:spPr>
          <a:xfrm>
            <a:off x="7979553" y="861980"/>
            <a:ext cx="3681792" cy="2453640"/>
          </a:xfrm>
          <a:prstGeom prst="rect">
            <a:avLst/>
          </a:prstGeom>
          <a:effectLst>
            <a:outerShdw blurRad="584200" dist="38100" dir="2700000" algn="tl" rotWithShape="0">
              <a:prstClr val="black">
                <a:alpha val="18000"/>
              </a:prstClr>
            </a:outerShdw>
          </a:effectLst>
        </p:spPr>
      </p:pic>
      <p:pic>
        <p:nvPicPr>
          <p:cNvPr id="11" name="Picture 10" descr="ODI Connect: member networking event (26 March, 2014) | Flickr">
            <a:extLst>
              <a:ext uri="{FF2B5EF4-FFF2-40B4-BE49-F238E27FC236}">
                <a16:creationId xmlns:a16="http://schemas.microsoft.com/office/drawing/2014/main" id="{DC0F5C74-C4F5-884D-896C-CBE13C32E01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1" r="31"/>
          <a:stretch/>
        </p:blipFill>
        <p:spPr>
          <a:xfrm>
            <a:off x="7357457" y="3051047"/>
            <a:ext cx="3681792" cy="2453640"/>
          </a:xfrm>
          <a:prstGeom prst="rect">
            <a:avLst/>
          </a:prstGeom>
          <a:effectLst>
            <a:outerShdw blurRad="584200" dist="38100" dir="2700000" algn="tl" rotWithShape="0">
              <a:prstClr val="black">
                <a:alpha val="18000"/>
              </a:prstClr>
            </a:outerShdw>
          </a:effectLst>
        </p:spPr>
      </p:pic>
    </p:spTree>
    <p:extLst>
      <p:ext uri="{BB962C8B-B14F-4D97-AF65-F5344CB8AC3E}">
        <p14:creationId xmlns:p14="http://schemas.microsoft.com/office/powerpoint/2010/main" val="62799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7F7AF9-5803-8644-9735-8E35C40ADB9E}"/>
              </a:ext>
            </a:extLst>
          </p:cNvPr>
          <p:cNvPicPr>
            <a:picLocks noChangeAspect="1"/>
          </p:cNvPicPr>
          <p:nvPr/>
        </p:nvPicPr>
        <p:blipFill rotWithShape="1">
          <a:blip r:embed="rId3">
            <a:extLst>
              <a:ext uri="{28A0092B-C50C-407E-A947-70E740481C1C}">
                <a14:useLocalDpi xmlns:a14="http://schemas.microsoft.com/office/drawing/2010/main" val="0"/>
              </a:ext>
            </a:extLst>
          </a:blip>
          <a:srcRect l="1924" t="7026" r="1924" b="8596"/>
          <a:stretch/>
        </p:blipFill>
        <p:spPr>
          <a:xfrm>
            <a:off x="1" y="0"/>
            <a:ext cx="12192000" cy="6858000"/>
          </a:xfrm>
          <a:prstGeom prst="rect">
            <a:avLst/>
          </a:prstGeom>
        </p:spPr>
      </p:pic>
      <p:sp>
        <p:nvSpPr>
          <p:cNvPr id="10" name="Title 1">
            <a:extLst>
              <a:ext uri="{FF2B5EF4-FFF2-40B4-BE49-F238E27FC236}">
                <a16:creationId xmlns:a16="http://schemas.microsoft.com/office/drawing/2014/main" id="{A63B4503-5DBA-404D-B3F1-2F80B3E87836}"/>
              </a:ext>
            </a:extLst>
          </p:cNvPr>
          <p:cNvSpPr txBox="1">
            <a:spLocks/>
          </p:cNvSpPr>
          <p:nvPr/>
        </p:nvSpPr>
        <p:spPr>
          <a:xfrm>
            <a:off x="519779" y="3840480"/>
            <a:ext cx="6736080" cy="2405109"/>
          </a:xfrm>
          <a:prstGeom prst="rect">
            <a:avLst/>
          </a:prstGeom>
          <a:solidFill>
            <a:schemeClr val="bg1">
              <a:alpha val="90000"/>
            </a:schemeClr>
          </a:solidFill>
        </p:spPr>
        <p:txBody>
          <a:bodyPr>
            <a:normAutofit fontScale="3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fr-FR" sz="5400" b="1">
                <a:solidFill>
                  <a:schemeClr val="bg1"/>
                </a:solidFill>
                <a:latin typeface="Arial" panose="020B0604020202020204" pitchFamily="34" charset="0"/>
                <a:cs typeface="Arial" panose="020B0604020202020204" pitchFamily="34" charset="0"/>
              </a:rPr>
            </a:br>
            <a:br>
              <a:rPr lang="fr-FR" sz="5400" b="1">
                <a:solidFill>
                  <a:schemeClr val="bg1"/>
                </a:solidFill>
                <a:latin typeface="Arial" panose="020B0604020202020204" pitchFamily="34" charset="0"/>
                <a:cs typeface="Arial" panose="020B0604020202020204" pitchFamily="34" charset="0"/>
              </a:rPr>
            </a:br>
            <a:br>
              <a:rPr lang="fr-FR" sz="5400" b="1">
                <a:solidFill>
                  <a:schemeClr val="bg1"/>
                </a:solidFill>
                <a:latin typeface="Arial" panose="020B0604020202020204" pitchFamily="34" charset="0"/>
                <a:cs typeface="Arial" panose="020B0604020202020204" pitchFamily="34" charset="0"/>
              </a:rPr>
            </a:br>
            <a:br>
              <a:rPr lang="fr-FR" sz="5400" b="1">
                <a:solidFill>
                  <a:schemeClr val="bg1"/>
                </a:solidFill>
                <a:latin typeface="Arial" panose="020B0604020202020204" pitchFamily="34" charset="0"/>
                <a:cs typeface="Arial" panose="020B0604020202020204" pitchFamily="34" charset="0"/>
              </a:rPr>
            </a:br>
            <a:br>
              <a:rPr lang="fr-FR" sz="5400" b="1">
                <a:solidFill>
                  <a:schemeClr val="bg1"/>
                </a:solidFill>
                <a:latin typeface="Arial" panose="020B0604020202020204" pitchFamily="34" charset="0"/>
                <a:cs typeface="Arial" panose="020B0604020202020204" pitchFamily="34" charset="0"/>
              </a:rPr>
            </a:br>
            <a:br>
              <a:rPr lang="fr-FR" sz="5400" b="1">
                <a:solidFill>
                  <a:schemeClr val="bg1"/>
                </a:solidFill>
                <a:latin typeface="Arial" panose="020B0604020202020204" pitchFamily="34" charset="0"/>
                <a:cs typeface="Arial" panose="020B0604020202020204" pitchFamily="34" charset="0"/>
              </a:rPr>
            </a:br>
            <a:br>
              <a:rPr lang="fr-FR" sz="5400" b="1">
                <a:solidFill>
                  <a:schemeClr val="bg1"/>
                </a:solidFill>
                <a:latin typeface="Arial" panose="020B0604020202020204" pitchFamily="34" charset="0"/>
                <a:cs typeface="Arial" panose="020B0604020202020204" pitchFamily="34" charset="0"/>
              </a:rPr>
            </a:br>
            <a:br>
              <a:rPr lang="fr-FR" b="1">
                <a:solidFill>
                  <a:schemeClr val="bg1"/>
                </a:solidFill>
                <a:latin typeface="Arial" panose="020B0604020202020204" pitchFamily="34" charset="0"/>
                <a:cs typeface="Arial" panose="020B0604020202020204" pitchFamily="34" charset="0"/>
              </a:rPr>
            </a:br>
            <a:br>
              <a:rPr lang="fr-FR">
                <a:solidFill>
                  <a:schemeClr val="bg1"/>
                </a:solidFill>
              </a:rPr>
            </a:br>
            <a:br>
              <a:rPr lang="fr-FR">
                <a:solidFill>
                  <a:schemeClr val="bg1"/>
                </a:solidFill>
              </a:rPr>
            </a:br>
            <a:br>
              <a:rPr lang="fr-FR">
                <a:solidFill>
                  <a:schemeClr val="bg1"/>
                </a:solidFill>
              </a:rPr>
            </a:br>
            <a:br>
              <a:rPr lang="fr-FR">
                <a:solidFill>
                  <a:schemeClr val="bg1"/>
                </a:solidFill>
              </a:rPr>
            </a:br>
            <a:br>
              <a:rPr lang="fr-FR"/>
            </a:br>
            <a:r>
              <a:rPr lang="fr-FR"/>
              <a:t>                                                         </a:t>
            </a:r>
          </a:p>
        </p:txBody>
      </p:sp>
      <p:sp>
        <p:nvSpPr>
          <p:cNvPr id="11" name="TextBox 10">
            <a:extLst>
              <a:ext uri="{FF2B5EF4-FFF2-40B4-BE49-F238E27FC236}">
                <a16:creationId xmlns:a16="http://schemas.microsoft.com/office/drawing/2014/main" id="{E76A8AC7-4451-204F-A2D6-8A870675CB8B}"/>
              </a:ext>
            </a:extLst>
          </p:cNvPr>
          <p:cNvSpPr txBox="1"/>
          <p:nvPr/>
        </p:nvSpPr>
        <p:spPr>
          <a:xfrm>
            <a:off x="847165" y="4120931"/>
            <a:ext cx="6408694" cy="1477328"/>
          </a:xfrm>
          <a:prstGeom prst="rect">
            <a:avLst/>
          </a:prstGeom>
          <a:noFill/>
        </p:spPr>
        <p:txBody>
          <a:bodyPr wrap="square" rtlCol="0" anchor="b" anchorCtr="0">
            <a:spAutoFit/>
          </a:bodyPr>
          <a:lstStyle/>
          <a:p>
            <a:pPr>
              <a:lnSpc>
                <a:spcPts val="5400"/>
              </a:lnSpc>
            </a:pPr>
            <a:r>
              <a:rPr lang="fr-FR" sz="5400" b="1">
                <a:solidFill>
                  <a:srgbClr val="00338D"/>
                </a:solidFill>
                <a:latin typeface="Arial" panose="020B0604020202020204" pitchFamily="34" charset="0"/>
                <a:cs typeface="Arial" panose="020B0604020202020204" pitchFamily="34" charset="0"/>
              </a:rPr>
              <a:t>Affiliation double Leo-Lion</a:t>
            </a:r>
          </a:p>
        </p:txBody>
      </p:sp>
      <p:pic>
        <p:nvPicPr>
          <p:cNvPr id="12" name="Picture 11">
            <a:extLst>
              <a:ext uri="{FF2B5EF4-FFF2-40B4-BE49-F238E27FC236}">
                <a16:creationId xmlns:a16="http://schemas.microsoft.com/office/drawing/2014/main" id="{4E62084E-9F5D-0243-8606-F7AE516B37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039" y="5769883"/>
            <a:ext cx="1405047" cy="702523"/>
          </a:xfrm>
          <a:prstGeom prst="rect">
            <a:avLst/>
          </a:prstGeom>
          <a:effectLst/>
        </p:spPr>
      </p:pic>
      <p:sp>
        <p:nvSpPr>
          <p:cNvPr id="13" name="TextBox 12">
            <a:extLst>
              <a:ext uri="{FF2B5EF4-FFF2-40B4-BE49-F238E27FC236}">
                <a16:creationId xmlns:a16="http://schemas.microsoft.com/office/drawing/2014/main" id="{4180FDF7-75A0-8E4B-B8DE-F588E7782333}"/>
              </a:ext>
            </a:extLst>
          </p:cNvPr>
          <p:cNvSpPr txBox="1"/>
          <p:nvPr/>
        </p:nvSpPr>
        <p:spPr>
          <a:xfrm>
            <a:off x="847165" y="5596590"/>
            <a:ext cx="5716921" cy="400110"/>
          </a:xfrm>
          <a:prstGeom prst="rect">
            <a:avLst/>
          </a:prstGeom>
          <a:noFill/>
        </p:spPr>
        <p:txBody>
          <a:bodyPr wrap="square" rtlCol="0" anchor="b" anchorCtr="0">
            <a:spAutoFit/>
          </a:bodyPr>
          <a:lstStyle/>
          <a:p>
            <a:r>
              <a:rPr lang="fr-FR" sz="2000" u="sng">
                <a:solidFill>
                  <a:srgbClr val="407CCA"/>
                </a:solidFill>
                <a:latin typeface="Arial" charset="0"/>
                <a:ea typeface="Arial" charset="0"/>
                <a:cs typeface="Arial" charset="0"/>
                <a:hlinkClick r:id="rId5"/>
              </a:rPr>
              <a:t>En savoir plus</a:t>
            </a:r>
          </a:p>
        </p:txBody>
      </p:sp>
    </p:spTree>
    <p:extLst>
      <p:ext uri="{BB962C8B-B14F-4D97-AF65-F5344CB8AC3E}">
        <p14:creationId xmlns:p14="http://schemas.microsoft.com/office/powerpoint/2010/main" val="2178283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2644170"/>
            <a:ext cx="8993083" cy="1569660"/>
          </a:xfrm>
          <a:prstGeom prst="rect">
            <a:avLst/>
          </a:prstGeom>
          <a:noFill/>
        </p:spPr>
        <p:txBody>
          <a:bodyPr wrap="square" rtlCol="0" anchor="ctr" anchorCtr="0">
            <a:spAutoFit/>
          </a:bodyPr>
          <a:lstStyle/>
          <a:p>
            <a:pPr algn="ctr"/>
            <a:r>
              <a:rPr lang="fr-FR" sz="4800" b="1">
                <a:solidFill>
                  <a:schemeClr val="bg1"/>
                </a:solidFill>
                <a:latin typeface="Arial" panose="020B0604020202020204" pitchFamily="34" charset="0"/>
                <a:ea typeface="Arial" charset="0"/>
                <a:cs typeface="Arial" panose="020B0604020202020204" pitchFamily="34" charset="0"/>
              </a:rPr>
              <a:t>Types de Lions club</a:t>
            </a:r>
          </a:p>
          <a:p>
            <a:pPr algn="ctr"/>
            <a:r>
              <a:rPr lang="fr-FR" sz="4800">
                <a:solidFill>
                  <a:schemeClr val="bg1"/>
                </a:solidFill>
                <a:latin typeface="Arial" panose="020B0604020202020204" pitchFamily="34" charset="0"/>
                <a:ea typeface="Arial" charset="0"/>
                <a:cs typeface="Arial" panose="020B0604020202020204" pitchFamily="34" charset="0"/>
              </a:rPr>
              <a:t>attrayants pour jeunes Lions</a:t>
            </a:r>
          </a:p>
        </p:txBody>
      </p:sp>
    </p:spTree>
    <p:extLst>
      <p:ext uri="{BB962C8B-B14F-4D97-AF65-F5344CB8AC3E}">
        <p14:creationId xmlns:p14="http://schemas.microsoft.com/office/powerpoint/2010/main" val="2198601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845129" y="2115709"/>
            <a:ext cx="5714927" cy="34245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fr-FR" sz="2400">
                <a:solidFill>
                  <a:srgbClr val="55565A"/>
                </a:solidFill>
                <a:latin typeface="Arial" charset="0"/>
                <a:cs typeface="Arial" charset="0"/>
              </a:rPr>
              <a:t>L’effectif minimum de 20 membres fondateurs doit comporter un minimum de 10 anciens Leos</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fr-FR" sz="2400">
                <a:solidFill>
                  <a:srgbClr val="55565A"/>
                </a:solidFill>
                <a:latin typeface="Arial" charset="0"/>
                <a:cs typeface="Arial" charset="0"/>
              </a:rPr>
              <a:t>Service entre anciens Leos et amis</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fr-FR" sz="2400">
                <a:solidFill>
                  <a:srgbClr val="55565A"/>
                </a:solidFill>
                <a:latin typeface="Arial" charset="0"/>
                <a:cs typeface="Arial" charset="0"/>
              </a:rPr>
              <a:t>Constitution de communautés Leo-Lions et jeunes Lions</a:t>
            </a:r>
          </a:p>
          <a:p>
            <a:pPr marL="0" indent="0" fontAlgn="base">
              <a:lnSpc>
                <a:spcPct val="100000"/>
              </a:lnSpc>
              <a:spcBef>
                <a:spcPts val="0"/>
              </a:spcBef>
              <a:spcAft>
                <a:spcPts val="2400"/>
              </a:spcAft>
              <a:buClr>
                <a:srgbClr val="EBB700"/>
              </a:buClr>
              <a:buSzPct val="80000"/>
              <a:buNone/>
            </a:pPr>
            <a:r>
              <a:rPr lang="fr-FR" sz="2400" u="sng">
                <a:solidFill>
                  <a:srgbClr val="407CCA"/>
                </a:solidFill>
                <a:latin typeface="Arial" charset="0"/>
                <a:cs typeface="Arial" charset="0"/>
                <a:hlinkClick r:id="rId4"/>
              </a:rPr>
              <a:t>En savoir plus</a:t>
            </a:r>
          </a:p>
        </p:txBody>
      </p:sp>
      <p:sp>
        <p:nvSpPr>
          <p:cNvPr id="7" name="TextBox 6">
            <a:extLst>
              <a:ext uri="{FF2B5EF4-FFF2-40B4-BE49-F238E27FC236}">
                <a16:creationId xmlns:a16="http://schemas.microsoft.com/office/drawing/2014/main" id="{4A0F263E-D02A-E84C-9F14-761471A5A44B}"/>
              </a:ext>
            </a:extLst>
          </p:cNvPr>
          <p:cNvSpPr txBox="1"/>
          <p:nvPr/>
        </p:nvSpPr>
        <p:spPr>
          <a:xfrm>
            <a:off x="1845129" y="1044277"/>
            <a:ext cx="6308271" cy="738664"/>
          </a:xfrm>
          <a:prstGeom prst="rect">
            <a:avLst/>
          </a:prstGeom>
          <a:noFill/>
        </p:spPr>
        <p:txBody>
          <a:bodyPr wrap="square" rtlCol="0" anchor="b" anchorCtr="0">
            <a:spAutoFit/>
          </a:bodyPr>
          <a:lstStyle/>
          <a:p>
            <a:r>
              <a:rPr lang="fr-FR" sz="4200" b="1">
                <a:solidFill>
                  <a:srgbClr val="00338D"/>
                </a:solidFill>
                <a:latin typeface="Arial" panose="020B0604020202020204" pitchFamily="34" charset="0"/>
                <a:cs typeface="Arial" panose="020B0604020202020204" pitchFamily="34" charset="0"/>
              </a:rPr>
              <a:t>Club Leo-Lion</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pic>
        <p:nvPicPr>
          <p:cNvPr id="6" name="Picture 5">
            <a:extLst>
              <a:ext uri="{FF2B5EF4-FFF2-40B4-BE49-F238E27FC236}">
                <a16:creationId xmlns:a16="http://schemas.microsoft.com/office/drawing/2014/main" id="{947BBC5E-30A7-814D-B218-FAE82605DDA6}"/>
              </a:ext>
            </a:extLst>
          </p:cNvPr>
          <p:cNvPicPr>
            <a:picLocks noChangeAspect="1"/>
          </p:cNvPicPr>
          <p:nvPr/>
        </p:nvPicPr>
        <p:blipFill rotWithShape="1">
          <a:blip r:embed="rId6">
            <a:extLst>
              <a:ext uri="{28A0092B-C50C-407E-A947-70E740481C1C}">
                <a14:useLocalDpi xmlns:a14="http://schemas.microsoft.com/office/drawing/2010/main" val="0"/>
              </a:ext>
            </a:extLst>
          </a:blip>
          <a:srcRect l="16691" r="33912"/>
          <a:stretch/>
        </p:blipFill>
        <p:spPr>
          <a:xfrm>
            <a:off x="8168640" y="1219200"/>
            <a:ext cx="3078480" cy="4156007"/>
          </a:xfrm>
          <a:prstGeom prst="rect">
            <a:avLst/>
          </a:prstGeom>
        </p:spPr>
      </p:pic>
    </p:spTree>
    <p:extLst>
      <p:ext uri="{BB962C8B-B14F-4D97-AF65-F5344CB8AC3E}">
        <p14:creationId xmlns:p14="http://schemas.microsoft.com/office/powerpoint/2010/main" val="139611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845129" y="2450989"/>
            <a:ext cx="5714927" cy="34245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fr-FR" sz="2400">
                <a:solidFill>
                  <a:srgbClr val="55565A"/>
                </a:solidFill>
                <a:latin typeface="Arial" charset="0"/>
                <a:cs typeface="Arial" charset="0"/>
              </a:rPr>
              <a:t>Excellente option pour Leo-Lions</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fr-FR" sz="2400">
                <a:solidFill>
                  <a:srgbClr val="55565A"/>
                </a:solidFill>
                <a:latin typeface="Arial" charset="0"/>
                <a:cs typeface="Arial" charset="0"/>
              </a:rPr>
              <a:t>L’effectif minimum de 20 membres fondateurs doit comporter un minimum de 5 membres étudiants.</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fr-FR" sz="2400">
                <a:solidFill>
                  <a:srgbClr val="55565A"/>
                </a:solidFill>
                <a:latin typeface="Arial" charset="0"/>
                <a:cs typeface="Arial" charset="0"/>
              </a:rPr>
              <a:t>Remises spéciales d'affiliation Étudiant</a:t>
            </a:r>
          </a:p>
          <a:p>
            <a:pPr marL="0" indent="0" fontAlgn="base">
              <a:lnSpc>
                <a:spcPct val="100000"/>
              </a:lnSpc>
              <a:spcBef>
                <a:spcPts val="0"/>
              </a:spcBef>
              <a:spcAft>
                <a:spcPts val="2400"/>
              </a:spcAft>
              <a:buClr>
                <a:srgbClr val="EBB700"/>
              </a:buClr>
              <a:buSzPct val="80000"/>
              <a:buNone/>
            </a:pPr>
            <a:r>
              <a:rPr lang="fr-FR" sz="2400" u="sng">
                <a:solidFill>
                  <a:srgbClr val="407CCA"/>
                </a:solidFill>
                <a:latin typeface="Arial" charset="0"/>
                <a:cs typeface="Arial" charset="0"/>
                <a:hlinkClick r:id="rId4"/>
              </a:rPr>
              <a:t>En savoir plus</a:t>
            </a:r>
          </a:p>
        </p:txBody>
      </p:sp>
      <p:sp>
        <p:nvSpPr>
          <p:cNvPr id="7" name="TextBox 6">
            <a:extLst>
              <a:ext uri="{FF2B5EF4-FFF2-40B4-BE49-F238E27FC236}">
                <a16:creationId xmlns:a16="http://schemas.microsoft.com/office/drawing/2014/main" id="{4A0F263E-D02A-E84C-9F14-761471A5A44B}"/>
              </a:ext>
            </a:extLst>
          </p:cNvPr>
          <p:cNvSpPr txBox="1"/>
          <p:nvPr/>
        </p:nvSpPr>
        <p:spPr>
          <a:xfrm>
            <a:off x="1845129" y="733226"/>
            <a:ext cx="6948351" cy="1384995"/>
          </a:xfrm>
          <a:prstGeom prst="rect">
            <a:avLst/>
          </a:prstGeom>
          <a:noFill/>
        </p:spPr>
        <p:txBody>
          <a:bodyPr wrap="square" rtlCol="0" anchor="b" anchorCtr="0">
            <a:spAutoFit/>
          </a:bodyPr>
          <a:lstStyle/>
          <a:p>
            <a:r>
              <a:rPr lang="fr-FR" sz="4200" b="1">
                <a:solidFill>
                  <a:srgbClr val="00338D"/>
                </a:solidFill>
                <a:latin typeface="Arial" panose="020B0604020202020204" pitchFamily="34" charset="0"/>
                <a:cs typeface="Arial" panose="020B0604020202020204" pitchFamily="34" charset="0"/>
              </a:rPr>
              <a:t>Lions clubs universitaires</a:t>
            </a:r>
          </a:p>
          <a:p>
            <a:r>
              <a:rPr lang="fr-FR" sz="4200" b="1">
                <a:solidFill>
                  <a:srgbClr val="00338D"/>
                </a:solidFill>
                <a:latin typeface="Arial" panose="020B0604020202020204" pitchFamily="34" charset="0"/>
                <a:cs typeface="Arial" panose="020B0604020202020204" pitchFamily="34" charset="0"/>
              </a:rPr>
              <a:t>et affiliation Étudiant </a:t>
            </a:r>
          </a:p>
        </p:txBody>
      </p:sp>
      <p:pic>
        <p:nvPicPr>
          <p:cNvPr id="9" name="Picture 8">
            <a:extLst>
              <a:ext uri="{FF2B5EF4-FFF2-40B4-BE49-F238E27FC236}">
                <a16:creationId xmlns:a16="http://schemas.microsoft.com/office/drawing/2014/main" id="{4956D8A2-7BB8-3242-8F4A-D8B9258AE6E2}"/>
              </a:ext>
            </a:extLst>
          </p:cNvPr>
          <p:cNvPicPr>
            <a:picLocks noChangeAspect="1"/>
          </p:cNvPicPr>
          <p:nvPr/>
        </p:nvPicPr>
        <p:blipFill rotWithShape="1">
          <a:blip r:embed="rId5"/>
          <a:srcRect l="528" t="1841" r="20781" b="6082"/>
          <a:stretch/>
        </p:blipFill>
        <p:spPr>
          <a:xfrm>
            <a:off x="7802178" y="2714287"/>
            <a:ext cx="3551622" cy="3124339"/>
          </a:xfrm>
          <a:prstGeom prst="rect">
            <a:avLst/>
          </a:prstGeom>
        </p:spPr>
      </p:pic>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4348" y="2297847"/>
            <a:ext cx="1405046" cy="702523"/>
          </a:xfrm>
          <a:prstGeom prst="rect">
            <a:avLst/>
          </a:prstGeom>
          <a:effectLst/>
        </p:spPr>
      </p:pic>
    </p:spTree>
    <p:extLst>
      <p:ext uri="{BB962C8B-B14F-4D97-AF65-F5344CB8AC3E}">
        <p14:creationId xmlns:p14="http://schemas.microsoft.com/office/powerpoint/2010/main" val="1201025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76992F-86FF-3B4B-9C80-3D7E384C4742}"/>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615513" y="2344309"/>
            <a:ext cx="9662087" cy="2684891"/>
          </a:xfrm>
          <a:prstGeom prst="rect">
            <a:avLst/>
          </a:prstGeom>
        </p:spPr>
        <p:txBody>
          <a:bodyPr vert="horz" lIns="91440" tIns="45720" rIns="91440" bIns="45720" numCol="2" spcCol="2743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spcAft>
                <a:spcPts val="1500"/>
              </a:spcAft>
              <a:buClr>
                <a:srgbClr val="EBB700"/>
              </a:buClr>
              <a:buSzPct val="80000"/>
              <a:buNone/>
            </a:pPr>
            <a:r>
              <a:rPr lang="fr-FR" sz="2000" b="1" dirty="0">
                <a:solidFill>
                  <a:srgbClr val="55565A"/>
                </a:solidFill>
                <a:latin typeface="Arial" charset="0"/>
                <a:cs typeface="Arial" charset="0"/>
              </a:rPr>
              <a:t>Branche de club</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fr-FR" sz="2000" dirty="0">
                <a:solidFill>
                  <a:srgbClr val="55565A"/>
                </a:solidFill>
                <a:latin typeface="Arial" charset="0"/>
                <a:cs typeface="Arial" charset="0"/>
              </a:rPr>
              <a:t>Cinq membres suffisent pour former une branche de club.</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fr-FR" sz="2000" dirty="0">
                <a:solidFill>
                  <a:srgbClr val="55565A"/>
                </a:solidFill>
                <a:latin typeface="Arial" charset="0"/>
                <a:cs typeface="Arial" charset="0"/>
              </a:rPr>
              <a:t>Les réunions et actions de service des Leo-Lions et autres jeunes Lions ont lieu de manière autonome.</a:t>
            </a:r>
          </a:p>
          <a:p>
            <a:pPr marL="0" indent="0" fontAlgn="base">
              <a:lnSpc>
                <a:spcPct val="100000"/>
              </a:lnSpc>
              <a:spcBef>
                <a:spcPts val="0"/>
              </a:spcBef>
              <a:spcAft>
                <a:spcPts val="1500"/>
              </a:spcAft>
              <a:buClr>
                <a:srgbClr val="EBB700"/>
              </a:buClr>
              <a:buSzPct val="80000"/>
              <a:buNone/>
            </a:pPr>
            <a:r>
              <a:rPr lang="fr-FR" sz="2000" u="sng" dirty="0">
                <a:solidFill>
                  <a:srgbClr val="407CCA"/>
                </a:solidFill>
                <a:latin typeface="Arial" charset="0"/>
                <a:ea typeface="Arial" charset="0"/>
                <a:cs typeface="Arial" charset="0"/>
                <a:hlinkClick r:id="rId4"/>
              </a:rPr>
              <a:t>En savoir plus</a:t>
            </a:r>
          </a:p>
          <a:p>
            <a:pPr marL="0" indent="0" fontAlgn="base">
              <a:lnSpc>
                <a:spcPct val="100000"/>
              </a:lnSpc>
              <a:spcBef>
                <a:spcPts val="0"/>
              </a:spcBef>
              <a:spcAft>
                <a:spcPts val="1500"/>
              </a:spcAft>
              <a:buClr>
                <a:srgbClr val="EBB700"/>
              </a:buClr>
              <a:buSzPct val="80000"/>
              <a:buNone/>
            </a:pPr>
            <a:endParaRPr lang="en-US" sz="2000" b="1" kern="0" dirty="0">
              <a:solidFill>
                <a:srgbClr val="55565A"/>
              </a:solidFill>
              <a:latin typeface="Arial" charset="0"/>
              <a:cs typeface="Arial" charset="0"/>
            </a:endParaRPr>
          </a:p>
          <a:p>
            <a:pPr marL="0" indent="0" fontAlgn="base">
              <a:lnSpc>
                <a:spcPct val="100000"/>
              </a:lnSpc>
              <a:spcBef>
                <a:spcPts val="0"/>
              </a:spcBef>
              <a:spcAft>
                <a:spcPts val="1500"/>
              </a:spcAft>
              <a:buClr>
                <a:srgbClr val="EBB700"/>
              </a:buClr>
              <a:buSzPct val="80000"/>
              <a:buNone/>
            </a:pPr>
            <a:r>
              <a:rPr lang="fr-FR" sz="2000" b="1" dirty="0">
                <a:solidFill>
                  <a:srgbClr val="55565A"/>
                </a:solidFill>
                <a:latin typeface="Arial" charset="0"/>
                <a:cs typeface="Arial" charset="0"/>
              </a:rPr>
              <a:t>Club spécialisé</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fr-FR" sz="2000" dirty="0">
                <a:solidFill>
                  <a:srgbClr val="55565A"/>
                </a:solidFill>
                <a:latin typeface="Arial" charset="0"/>
                <a:cs typeface="Arial" charset="0"/>
              </a:rPr>
              <a:t>Uni autour d’un intérêt, d’une profession, d’une culture, d’un type d’expérience personnelle.</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fr-FR" sz="2000" dirty="0">
                <a:solidFill>
                  <a:srgbClr val="55565A"/>
                </a:solidFill>
                <a:latin typeface="Arial" charset="0"/>
                <a:cs typeface="Arial" charset="0"/>
              </a:rPr>
              <a:t>Choisissez une spécialité qui définisse l’effectif du club ou son service.</a:t>
            </a:r>
          </a:p>
          <a:p>
            <a:pPr marL="0" indent="0" fontAlgn="base">
              <a:lnSpc>
                <a:spcPct val="100000"/>
              </a:lnSpc>
              <a:spcBef>
                <a:spcPts val="0"/>
              </a:spcBef>
              <a:spcAft>
                <a:spcPts val="1500"/>
              </a:spcAft>
              <a:buClr>
                <a:srgbClr val="EBB700"/>
              </a:buClr>
              <a:buSzPct val="80000"/>
              <a:buNone/>
            </a:pPr>
            <a:r>
              <a:rPr lang="fr-FR" sz="2000" u="sng" dirty="0">
                <a:solidFill>
                  <a:srgbClr val="407CCA"/>
                </a:solidFill>
                <a:latin typeface="Arial" charset="0"/>
                <a:ea typeface="Arial" charset="0"/>
                <a:cs typeface="Arial" charset="0"/>
                <a:hlinkClick r:id="rId5"/>
              </a:rPr>
              <a:t>En savoir plus</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endParaRPr lang="en-US" sz="2000" kern="0" dirty="0">
              <a:solidFill>
                <a:srgbClr val="55565A"/>
              </a:solidFill>
              <a:latin typeface="Arial" charset="0"/>
              <a:cs typeface="Arial" charset="0"/>
            </a:endParaRPr>
          </a:p>
        </p:txBody>
      </p:sp>
      <p:sp>
        <p:nvSpPr>
          <p:cNvPr id="7" name="TextBox 6">
            <a:extLst>
              <a:ext uri="{FF2B5EF4-FFF2-40B4-BE49-F238E27FC236}">
                <a16:creationId xmlns:a16="http://schemas.microsoft.com/office/drawing/2014/main" id="{4A0F263E-D02A-E84C-9F14-761471A5A44B}"/>
              </a:ext>
            </a:extLst>
          </p:cNvPr>
          <p:cNvSpPr txBox="1"/>
          <p:nvPr/>
        </p:nvSpPr>
        <p:spPr>
          <a:xfrm>
            <a:off x="1615513" y="1272877"/>
            <a:ext cx="7579610" cy="738664"/>
          </a:xfrm>
          <a:prstGeom prst="rect">
            <a:avLst/>
          </a:prstGeom>
          <a:noFill/>
        </p:spPr>
        <p:txBody>
          <a:bodyPr wrap="square" rtlCol="0" anchor="b" anchorCtr="0">
            <a:spAutoFit/>
          </a:bodyPr>
          <a:lstStyle/>
          <a:p>
            <a:r>
              <a:rPr lang="fr-FR" sz="4200" b="1">
                <a:solidFill>
                  <a:srgbClr val="00338D"/>
                </a:solidFill>
                <a:latin typeface="Arial" panose="020B0604020202020204" pitchFamily="34" charset="0"/>
                <a:cs typeface="Arial" panose="020B0604020202020204" pitchFamily="34" charset="0"/>
              </a:rPr>
              <a:t>Options ouvertes aux clubs</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spTree>
    <p:extLst>
      <p:ext uri="{BB962C8B-B14F-4D97-AF65-F5344CB8AC3E}">
        <p14:creationId xmlns:p14="http://schemas.microsoft.com/office/powerpoint/2010/main" val="3974762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2644170"/>
            <a:ext cx="8993083" cy="1569660"/>
          </a:xfrm>
          <a:prstGeom prst="rect">
            <a:avLst/>
          </a:prstGeom>
          <a:noFill/>
        </p:spPr>
        <p:txBody>
          <a:bodyPr wrap="square" rtlCol="0" anchor="ctr" anchorCtr="0">
            <a:spAutoFit/>
          </a:bodyPr>
          <a:lstStyle/>
          <a:p>
            <a:pPr algn="ctr"/>
            <a:r>
              <a:rPr lang="fr-FR" sz="4800" b="1">
                <a:solidFill>
                  <a:schemeClr val="bg1"/>
                </a:solidFill>
                <a:latin typeface="Arial" panose="020B0604020202020204" pitchFamily="34" charset="0"/>
                <a:ea typeface="Arial" charset="0"/>
                <a:cs typeface="Arial" panose="020B0604020202020204" pitchFamily="34" charset="0"/>
              </a:rPr>
              <a:t>De Leo à Leo-Lion </a:t>
            </a:r>
          </a:p>
          <a:p>
            <a:pPr algn="ctr"/>
            <a:r>
              <a:rPr lang="fr-FR" sz="4800">
                <a:solidFill>
                  <a:schemeClr val="bg1"/>
                </a:solidFill>
                <a:latin typeface="Arial" panose="020B0604020202020204" pitchFamily="34" charset="0"/>
                <a:ea typeface="Arial" charset="0"/>
                <a:cs typeface="Arial" panose="020B0604020202020204" pitchFamily="34" charset="0"/>
              </a:rPr>
              <a:t>Une transition aisée</a:t>
            </a:r>
          </a:p>
        </p:txBody>
      </p:sp>
    </p:spTree>
    <p:extLst>
      <p:ext uri="{BB962C8B-B14F-4D97-AF65-F5344CB8AC3E}">
        <p14:creationId xmlns:p14="http://schemas.microsoft.com/office/powerpoint/2010/main" val="2257089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813419" y="1736434"/>
            <a:ext cx="3887425" cy="3803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spcBef>
                <a:spcPts val="0"/>
              </a:spcBef>
              <a:spcAft>
                <a:spcPts val="1200"/>
              </a:spcAft>
              <a:buClr>
                <a:srgbClr val="55565A"/>
              </a:buClr>
              <a:buFont typeface="+mj-lt"/>
              <a:buAutoNum type="arabicPeriod"/>
            </a:pPr>
            <a:r>
              <a:rPr lang="fr-FR" sz="2400" dirty="0">
                <a:solidFill>
                  <a:srgbClr val="55565A"/>
                </a:solidFill>
                <a:latin typeface="Arial" charset="0"/>
                <a:ea typeface="Arial" charset="0"/>
                <a:cs typeface="Arial" charset="0"/>
              </a:rPr>
              <a:t>Vérifier que les critères d’admission soient remplis</a:t>
            </a:r>
          </a:p>
          <a:p>
            <a:pPr marL="457200" indent="-457200">
              <a:spcBef>
                <a:spcPts val="0"/>
              </a:spcBef>
              <a:spcAft>
                <a:spcPts val="1200"/>
              </a:spcAft>
              <a:buClr>
                <a:srgbClr val="55565A"/>
              </a:buClr>
              <a:buFont typeface="+mj-lt"/>
              <a:buAutoNum type="arabicPeriod"/>
            </a:pPr>
            <a:r>
              <a:rPr lang="fr-FR" sz="2400" dirty="0">
                <a:solidFill>
                  <a:srgbClr val="55565A"/>
                </a:solidFill>
                <a:latin typeface="Arial" charset="0"/>
                <a:ea typeface="Arial" charset="0"/>
                <a:cs typeface="Arial" charset="0"/>
              </a:rPr>
              <a:t>Décider du type de club qui corresponde le mieux à chaque membre</a:t>
            </a:r>
          </a:p>
          <a:p>
            <a:pPr marL="3174" indent="0">
              <a:spcBef>
                <a:spcPts val="600"/>
              </a:spcBef>
              <a:spcAft>
                <a:spcPts val="1200"/>
              </a:spcAft>
              <a:buClr>
                <a:srgbClr val="EBB700"/>
              </a:buClr>
              <a:buNone/>
            </a:pPr>
            <a:r>
              <a:rPr lang="fr-FR" b="1" dirty="0">
                <a:solidFill>
                  <a:srgbClr val="55565A"/>
                </a:solidFill>
                <a:latin typeface="Arial" charset="0"/>
                <a:ea typeface="Arial" charset="0"/>
                <a:cs typeface="Arial" charset="0"/>
              </a:rPr>
              <a:t>IMPORTANT : N'oubliez pas de rappeler à votre président ou secrétaire de Lions club d'indiquer « Leo-Lion » comme type d’affiliation sur </a:t>
            </a:r>
            <a:r>
              <a:rPr lang="fr-FR" b="1" dirty="0" err="1">
                <a:solidFill>
                  <a:srgbClr val="55565A"/>
                </a:solidFill>
                <a:latin typeface="Arial" charset="0"/>
                <a:ea typeface="Arial" charset="0"/>
                <a:cs typeface="Arial" charset="0"/>
              </a:rPr>
              <a:t>MyLCI</a:t>
            </a:r>
            <a:r>
              <a:rPr lang="fr-FR" b="1" dirty="0">
                <a:solidFill>
                  <a:srgbClr val="55565A"/>
                </a:solidFill>
                <a:latin typeface="Arial" charset="0"/>
                <a:ea typeface="Arial" charset="0"/>
                <a:cs typeface="Arial" charset="0"/>
              </a:rPr>
              <a:t> ou votre système local de rapport.</a:t>
            </a:r>
          </a:p>
          <a:p>
            <a:pPr marL="0" indent="0">
              <a:spcBef>
                <a:spcPts val="0"/>
              </a:spcBef>
              <a:spcAft>
                <a:spcPts val="1200"/>
              </a:spcAft>
              <a:buClr>
                <a:srgbClr val="EBB700"/>
              </a:buClr>
              <a:buNone/>
            </a:pPr>
            <a:endParaRPr lang="en-US" sz="2000" u="sng" kern="0" dirty="0">
              <a:solidFill>
                <a:srgbClr val="407CCA"/>
              </a:solidFill>
              <a:latin typeface="Arial" charset="0"/>
              <a:ea typeface="Arial" charset="0"/>
              <a:cs typeface="Arial" charset="0"/>
            </a:endParaRP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9" y="426913"/>
            <a:ext cx="4383421" cy="1200329"/>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fr-FR" dirty="0">
                <a:solidFill>
                  <a:srgbClr val="00338D"/>
                </a:solidFill>
                <a:latin typeface="Arial" panose="020B0604020202020204" pitchFamily="34" charset="0"/>
                <a:cs typeface="Arial" panose="020B0604020202020204" pitchFamily="34" charset="0"/>
              </a:rPr>
              <a:t>Devenir Leo-Lion est facile</a:t>
            </a:r>
          </a:p>
        </p:txBody>
      </p:sp>
      <p:pic>
        <p:nvPicPr>
          <p:cNvPr id="7" name="Picture 6">
            <a:extLst>
              <a:ext uri="{FF2B5EF4-FFF2-40B4-BE49-F238E27FC236}">
                <a16:creationId xmlns:a16="http://schemas.microsoft.com/office/drawing/2014/main" id="{193FA12D-594C-744A-BCD7-392AE98069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1" y="5669280"/>
            <a:ext cx="1463038" cy="1024127"/>
          </a:xfrm>
          <a:prstGeom prst="rect">
            <a:avLst/>
          </a:prstGeom>
        </p:spPr>
      </p:pic>
      <p:pic>
        <p:nvPicPr>
          <p:cNvPr id="8" name="Picture 7">
            <a:extLst>
              <a:ext uri="{FF2B5EF4-FFF2-40B4-BE49-F238E27FC236}">
                <a16:creationId xmlns:a16="http://schemas.microsoft.com/office/drawing/2014/main" id="{865F7A38-6AB5-274F-9B21-1E41988A40C4}"/>
              </a:ext>
            </a:extLst>
          </p:cNvPr>
          <p:cNvPicPr>
            <a:picLocks noChangeAspect="1"/>
          </p:cNvPicPr>
          <p:nvPr/>
        </p:nvPicPr>
        <p:blipFill rotWithShape="1">
          <a:blip r:embed="rId5">
            <a:extLst>
              <a:ext uri="{28A0092B-C50C-407E-A947-70E740481C1C}">
                <a14:useLocalDpi xmlns:a14="http://schemas.microsoft.com/office/drawing/2010/main" val="0"/>
              </a:ext>
            </a:extLst>
          </a:blip>
          <a:srcRect l="12012" r="24319" b="18085"/>
          <a:stretch/>
        </p:blipFill>
        <p:spPr>
          <a:xfrm>
            <a:off x="6898021" y="1452748"/>
            <a:ext cx="4602480" cy="3952503"/>
          </a:xfrm>
          <a:prstGeom prst="rect">
            <a:avLst/>
          </a:prstGeom>
          <a:effectLst>
            <a:outerShdw blurRad="584200" dist="38100" dir="2700000" algn="tl" rotWithShape="0">
              <a:prstClr val="black">
                <a:alpha val="18000"/>
              </a:prstClr>
            </a:outerShdw>
          </a:effectLst>
        </p:spPr>
      </p:pic>
    </p:spTree>
    <p:extLst>
      <p:ext uri="{BB962C8B-B14F-4D97-AF65-F5344CB8AC3E}">
        <p14:creationId xmlns:p14="http://schemas.microsoft.com/office/powerpoint/2010/main" val="144728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0"/>
            <a:ext cx="8993083" cy="830997"/>
          </a:xfrm>
          <a:prstGeom prst="rect">
            <a:avLst/>
          </a:prstGeom>
          <a:noFill/>
        </p:spPr>
        <p:txBody>
          <a:bodyPr wrap="square" rtlCol="0" anchor="ctr" anchorCtr="0">
            <a:spAutoFit/>
          </a:bodyPr>
          <a:lstStyle/>
          <a:p>
            <a:pPr algn="ctr"/>
            <a:r>
              <a:rPr lang="fr-FR" sz="4800" b="1">
                <a:solidFill>
                  <a:schemeClr val="bg1"/>
                </a:solidFill>
                <a:latin typeface="Arial" panose="020B0604020202020204" pitchFamily="34" charset="0"/>
                <a:ea typeface="Arial" charset="0"/>
                <a:cs typeface="Arial" panose="020B0604020202020204" pitchFamily="34" charset="0"/>
              </a:rPr>
              <a:t>Objectifs</a:t>
            </a:r>
          </a:p>
        </p:txBody>
      </p:sp>
    </p:spTree>
    <p:extLst>
      <p:ext uri="{BB962C8B-B14F-4D97-AF65-F5344CB8AC3E}">
        <p14:creationId xmlns:p14="http://schemas.microsoft.com/office/powerpoint/2010/main" val="3312180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C9498F5-9788-4117-A472-0D631884DCFF}"/>
              </a:ext>
            </a:extLst>
          </p:cNvPr>
          <p:cNvSpPr txBox="1"/>
          <p:nvPr/>
        </p:nvSpPr>
        <p:spPr>
          <a:xfrm>
            <a:off x="459412" y="1397552"/>
            <a:ext cx="6161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a:solidFill>
                  <a:srgbClr val="E7E6E6">
                    <a:lumMod val="50000"/>
                  </a:srgbClr>
                </a:solidFill>
                <a:latin typeface="Arial" panose="020B0604020202020204" pitchFamily="34" charset="0"/>
                <a:cs typeface="Arial" panose="020B0604020202020204" pitchFamily="34" charset="0"/>
              </a:rPr>
              <a:t>1)</a:t>
            </a:r>
          </a:p>
        </p:txBody>
      </p:sp>
      <p:sp>
        <p:nvSpPr>
          <p:cNvPr id="17" name="TextBox 16">
            <a:extLst>
              <a:ext uri="{FF2B5EF4-FFF2-40B4-BE49-F238E27FC236}">
                <a16:creationId xmlns:a16="http://schemas.microsoft.com/office/drawing/2014/main" id="{5BA9277C-1473-4A60-8B09-287EDDB4B3A4}"/>
              </a:ext>
            </a:extLst>
          </p:cNvPr>
          <p:cNvSpPr txBox="1"/>
          <p:nvPr/>
        </p:nvSpPr>
        <p:spPr>
          <a:xfrm flipH="1">
            <a:off x="459412" y="4046694"/>
            <a:ext cx="6161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a:solidFill>
                  <a:srgbClr val="E7E6E6">
                    <a:lumMod val="50000"/>
                  </a:srgbClr>
                </a:solidFill>
                <a:latin typeface="Arial" panose="020B0604020202020204" pitchFamily="34" charset="0"/>
                <a:cs typeface="Arial" panose="020B0604020202020204" pitchFamily="34" charset="0"/>
              </a:rPr>
              <a:t>2)</a:t>
            </a:r>
          </a:p>
        </p:txBody>
      </p:sp>
      <p:pic>
        <p:nvPicPr>
          <p:cNvPr id="12" name="Picture 11">
            <a:extLst>
              <a:ext uri="{FF2B5EF4-FFF2-40B4-BE49-F238E27FC236}">
                <a16:creationId xmlns:a16="http://schemas.microsoft.com/office/drawing/2014/main" id="{71EFD65C-C1F8-0F4E-B0A8-F405D454FC24}"/>
              </a:ext>
            </a:extLst>
          </p:cNvPr>
          <p:cNvPicPr>
            <a:picLocks noChangeAspect="1"/>
          </p:cNvPicPr>
          <p:nvPr/>
        </p:nvPicPr>
        <p:blipFill rotWithShape="1">
          <a:blip r:embed="rId3">
            <a:extLst>
              <a:ext uri="{28A0092B-C50C-407E-A947-70E740481C1C}">
                <a14:useLocalDpi xmlns:a14="http://schemas.microsoft.com/office/drawing/2010/main" val="0"/>
              </a:ext>
            </a:extLst>
          </a:blip>
          <a:srcRect l="81964"/>
          <a:stretch/>
        </p:blipFill>
        <p:spPr>
          <a:xfrm>
            <a:off x="9993086" y="0"/>
            <a:ext cx="2198914" cy="6858000"/>
          </a:xfrm>
          <a:prstGeom prst="rect">
            <a:avLst/>
          </a:prstGeom>
        </p:spPr>
      </p:pic>
      <p:pic>
        <p:nvPicPr>
          <p:cNvPr id="13" name="Picture 12">
            <a:extLst>
              <a:ext uri="{FF2B5EF4-FFF2-40B4-BE49-F238E27FC236}">
                <a16:creationId xmlns:a16="http://schemas.microsoft.com/office/drawing/2014/main" id="{D52E64E8-146F-4CA9-838D-5E865C879321}"/>
              </a:ext>
            </a:extLst>
          </p:cNvPr>
          <p:cNvPicPr/>
          <p:nvPr/>
        </p:nvPicPr>
        <p:blipFill>
          <a:blip r:embed="rId4"/>
          <a:stretch>
            <a:fillRect/>
          </a:stretch>
        </p:blipFill>
        <p:spPr>
          <a:xfrm>
            <a:off x="1191426" y="2012399"/>
            <a:ext cx="2723752" cy="1799747"/>
          </a:xfrm>
          <a:prstGeom prst="rect">
            <a:avLst/>
          </a:prstGeom>
        </p:spPr>
      </p:pic>
      <p:sp>
        <p:nvSpPr>
          <p:cNvPr id="2" name="TextBox 1">
            <a:extLst>
              <a:ext uri="{FF2B5EF4-FFF2-40B4-BE49-F238E27FC236}">
                <a16:creationId xmlns:a16="http://schemas.microsoft.com/office/drawing/2014/main" id="{60CF0ABD-500F-495A-90BE-5A09C4E6874F}"/>
              </a:ext>
            </a:extLst>
          </p:cNvPr>
          <p:cNvSpPr txBox="1"/>
          <p:nvPr/>
        </p:nvSpPr>
        <p:spPr>
          <a:xfrm>
            <a:off x="1094927" y="1459106"/>
            <a:ext cx="8019097" cy="400110"/>
          </a:xfrm>
          <a:prstGeom prst="rect">
            <a:avLst/>
          </a:prstGeom>
          <a:noFill/>
        </p:spPr>
        <p:txBody>
          <a:bodyPr wrap="square" rtlCol="0">
            <a:spAutoFit/>
          </a:bodyPr>
          <a:lstStyle/>
          <a:p>
            <a:r>
              <a:rPr lang="fr-FR" sz="2000">
                <a:solidFill>
                  <a:srgbClr val="55565A"/>
                </a:solidFill>
                <a:latin typeface="Arial" charset="0"/>
                <a:cs typeface="Arial" charset="0"/>
              </a:rPr>
              <a:t>Dans le menu </a:t>
            </a:r>
            <a:r>
              <a:rPr lang="fr-FR" sz="2000" b="1">
                <a:solidFill>
                  <a:schemeClr val="accent1"/>
                </a:solidFill>
                <a:latin typeface="Arial" charset="0"/>
                <a:cs typeface="Arial" charset="0"/>
              </a:rPr>
              <a:t>Mon Lions Club</a:t>
            </a:r>
            <a:r>
              <a:rPr lang="fr-FR" sz="2000">
                <a:solidFill>
                  <a:srgbClr val="55565A"/>
                </a:solidFill>
                <a:latin typeface="Arial" charset="0"/>
                <a:cs typeface="Arial" charset="0"/>
              </a:rPr>
              <a:t>, sélectionnez « Membres ».</a:t>
            </a:r>
          </a:p>
        </p:txBody>
      </p:sp>
      <p:sp>
        <p:nvSpPr>
          <p:cNvPr id="16" name="TextBox 15">
            <a:extLst>
              <a:ext uri="{FF2B5EF4-FFF2-40B4-BE49-F238E27FC236}">
                <a16:creationId xmlns:a16="http://schemas.microsoft.com/office/drawing/2014/main" id="{5DF6D40E-445E-41F0-AFC9-2BD801E8447E}"/>
              </a:ext>
            </a:extLst>
          </p:cNvPr>
          <p:cNvSpPr txBox="1"/>
          <p:nvPr/>
        </p:nvSpPr>
        <p:spPr>
          <a:xfrm>
            <a:off x="1877489" y="198327"/>
            <a:ext cx="8019097" cy="1077218"/>
          </a:xfrm>
          <a:prstGeom prst="rect">
            <a:avLst/>
          </a:prstGeom>
          <a:noFill/>
        </p:spPr>
        <p:txBody>
          <a:bodyPr wrap="square">
            <a:spAutoFit/>
          </a:bodyPr>
          <a:lstStyle/>
          <a:p>
            <a:pPr marL="0" marR="0" algn="ctr">
              <a:spcBef>
                <a:spcPts val="0"/>
              </a:spcBef>
              <a:spcAft>
                <a:spcPts val="0"/>
              </a:spcAft>
            </a:pPr>
            <a:r>
              <a:rPr lang="fr-FR" sz="3200" b="1" dirty="0">
                <a:solidFill>
                  <a:srgbClr val="00338D"/>
                </a:solidFill>
                <a:latin typeface="Arial" panose="020B0604020202020204" pitchFamily="34" charset="0"/>
                <a:cs typeface="Arial" panose="020B0604020202020204" pitchFamily="34" charset="0"/>
              </a:rPr>
              <a:t>Effectuer le transfert de Leo à Lion </a:t>
            </a:r>
          </a:p>
          <a:p>
            <a:pPr marL="0" marR="0" algn="ctr">
              <a:spcBef>
                <a:spcPts val="0"/>
              </a:spcBef>
              <a:spcAft>
                <a:spcPts val="0"/>
              </a:spcAft>
            </a:pPr>
            <a:r>
              <a:rPr lang="fr-FR" sz="3200" b="1" dirty="0">
                <a:solidFill>
                  <a:srgbClr val="00338D"/>
                </a:solidFill>
                <a:latin typeface="Arial" panose="020B0604020202020204" pitchFamily="34" charset="0"/>
                <a:cs typeface="Arial" panose="020B0604020202020204" pitchFamily="34" charset="0"/>
              </a:rPr>
              <a:t>sur </a:t>
            </a:r>
            <a:r>
              <a:rPr lang="fr-FR" sz="3200" b="1" dirty="0" err="1">
                <a:solidFill>
                  <a:srgbClr val="00338D"/>
                </a:solidFill>
                <a:latin typeface="Arial" panose="020B0604020202020204" pitchFamily="34" charset="0"/>
                <a:cs typeface="Arial" panose="020B0604020202020204" pitchFamily="34" charset="0"/>
              </a:rPr>
              <a:t>MyLCI</a:t>
            </a:r>
            <a:endParaRPr lang="fr-FR" sz="3200" b="1" dirty="0">
              <a:solidFill>
                <a:srgbClr val="00338D"/>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4970D5C-E717-4D45-87AA-A6A2C148842D}"/>
              </a:ext>
            </a:extLst>
          </p:cNvPr>
          <p:cNvSpPr txBox="1"/>
          <p:nvPr/>
        </p:nvSpPr>
        <p:spPr>
          <a:xfrm>
            <a:off x="1083149" y="4031306"/>
            <a:ext cx="8902376" cy="707886"/>
          </a:xfrm>
          <a:prstGeom prst="rect">
            <a:avLst/>
          </a:prstGeom>
          <a:noFill/>
        </p:spPr>
        <p:txBody>
          <a:bodyPr wrap="square">
            <a:spAutoFit/>
          </a:bodyPr>
          <a:lstStyle/>
          <a:p>
            <a:pPr marR="0" lvl="0">
              <a:spcBef>
                <a:spcPts val="0"/>
              </a:spcBef>
              <a:spcAft>
                <a:spcPts val="0"/>
              </a:spcAft>
            </a:pPr>
            <a:r>
              <a:rPr lang="fr-FR" sz="2000">
                <a:solidFill>
                  <a:srgbClr val="55565A"/>
                </a:solidFill>
                <a:latin typeface="Arial" charset="0"/>
                <a:cs typeface="Arial" charset="0"/>
              </a:rPr>
              <a:t>Sur la pages Membres, cliquez sur « Ajouter un membre » et sélectionnez « Membre transféré ».</a:t>
            </a:r>
          </a:p>
        </p:txBody>
      </p:sp>
      <p:pic>
        <p:nvPicPr>
          <p:cNvPr id="21" name="Picture 20">
            <a:extLst>
              <a:ext uri="{FF2B5EF4-FFF2-40B4-BE49-F238E27FC236}">
                <a16:creationId xmlns:a16="http://schemas.microsoft.com/office/drawing/2014/main" id="{CA94FDE8-2614-4E15-8C08-70B37199A17C}"/>
              </a:ext>
            </a:extLst>
          </p:cNvPr>
          <p:cNvPicPr/>
          <p:nvPr/>
        </p:nvPicPr>
        <p:blipFill>
          <a:blip r:embed="rId5"/>
          <a:stretch>
            <a:fillRect/>
          </a:stretch>
        </p:blipFill>
        <p:spPr>
          <a:xfrm>
            <a:off x="1083149" y="4878258"/>
            <a:ext cx="2958105" cy="1509663"/>
          </a:xfrm>
          <a:prstGeom prst="rect">
            <a:avLst/>
          </a:prstGeom>
        </p:spPr>
      </p:pic>
      <p:sp>
        <p:nvSpPr>
          <p:cNvPr id="22" name="TextBox 21">
            <a:extLst>
              <a:ext uri="{FF2B5EF4-FFF2-40B4-BE49-F238E27FC236}">
                <a16:creationId xmlns:a16="http://schemas.microsoft.com/office/drawing/2014/main" id="{FBA435C9-A38B-4F1B-A673-130DBD36A653}"/>
              </a:ext>
            </a:extLst>
          </p:cNvPr>
          <p:cNvSpPr txBox="1"/>
          <p:nvPr/>
        </p:nvSpPr>
        <p:spPr>
          <a:xfrm>
            <a:off x="4041254" y="5987811"/>
            <a:ext cx="1815548" cy="400110"/>
          </a:xfrm>
          <a:prstGeom prst="rect">
            <a:avLst/>
          </a:prstGeom>
          <a:noFill/>
        </p:spPr>
        <p:txBody>
          <a:bodyPr wrap="square">
            <a:spAutoFit/>
          </a:bodyPr>
          <a:lstStyle/>
          <a:p>
            <a:pPr marL="0" indent="0" fontAlgn="base">
              <a:lnSpc>
                <a:spcPct val="100000"/>
              </a:lnSpc>
              <a:spcBef>
                <a:spcPts val="0"/>
              </a:spcBef>
              <a:spcAft>
                <a:spcPts val="1500"/>
              </a:spcAft>
              <a:buClr>
                <a:srgbClr val="EBB700"/>
              </a:buClr>
              <a:buSzPct val="80000"/>
              <a:buNone/>
            </a:pPr>
            <a:r>
              <a:rPr lang="fr-FR" sz="2000" u="sng" dirty="0">
                <a:solidFill>
                  <a:srgbClr val="407CCA"/>
                </a:solidFill>
                <a:latin typeface="Arial" charset="0"/>
                <a:ea typeface="Arial" charset="0"/>
                <a:cs typeface="Arial" charset="0"/>
                <a:hlinkClick r:id="rId6"/>
              </a:rPr>
              <a:t>En savoir plus</a:t>
            </a:r>
            <a:endParaRPr lang="fr-FR" sz="2000" u="sng" dirty="0">
              <a:solidFill>
                <a:srgbClr val="407CCA"/>
              </a:solidFill>
              <a:latin typeface="Arial" charset="0"/>
              <a:ea typeface="Arial" charset="0"/>
              <a:cs typeface="Arial" charset="0"/>
            </a:endParaRPr>
          </a:p>
        </p:txBody>
      </p:sp>
    </p:spTree>
    <p:extLst>
      <p:ext uri="{BB962C8B-B14F-4D97-AF65-F5344CB8AC3E}">
        <p14:creationId xmlns:p14="http://schemas.microsoft.com/office/powerpoint/2010/main" val="3512578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2644170"/>
            <a:ext cx="8993083" cy="1569660"/>
          </a:xfrm>
          <a:prstGeom prst="rect">
            <a:avLst/>
          </a:prstGeom>
          <a:noFill/>
        </p:spPr>
        <p:txBody>
          <a:bodyPr wrap="square" rtlCol="0" anchor="ctr" anchorCtr="0">
            <a:spAutoFit/>
          </a:bodyPr>
          <a:lstStyle/>
          <a:p>
            <a:pPr algn="ctr"/>
            <a:r>
              <a:rPr lang="fr-FR" sz="4800" b="1" dirty="0">
                <a:solidFill>
                  <a:schemeClr val="bg1"/>
                </a:solidFill>
                <a:latin typeface="Arial" panose="020B0604020202020204" pitchFamily="34" charset="0"/>
                <a:ea typeface="Arial" charset="0"/>
                <a:cs typeface="Arial" panose="020B0604020202020204" pitchFamily="34" charset="0"/>
              </a:rPr>
              <a:t>Prix décernés dans le cadre du programme Leo-Lion</a:t>
            </a:r>
          </a:p>
        </p:txBody>
      </p:sp>
    </p:spTree>
    <p:extLst>
      <p:ext uri="{BB962C8B-B14F-4D97-AF65-F5344CB8AC3E}">
        <p14:creationId xmlns:p14="http://schemas.microsoft.com/office/powerpoint/2010/main" val="2070760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DF0E2D-94C8-E84D-822D-90342E8E528A}"/>
              </a:ext>
            </a:extLst>
          </p:cNvPr>
          <p:cNvPicPr>
            <a:picLocks noChangeAspect="1"/>
          </p:cNvPicPr>
          <p:nvPr/>
        </p:nvPicPr>
        <p:blipFill rotWithShape="1">
          <a:blip r:embed="rId3">
            <a:extLst>
              <a:ext uri="{28A0092B-C50C-407E-A947-70E740481C1C}">
                <a14:useLocalDpi xmlns:a14="http://schemas.microsoft.com/office/drawing/2010/main" val="0"/>
              </a:ext>
            </a:extLst>
          </a:blip>
          <a:srcRect l="12666" t="7924" r="12665" b="9374"/>
          <a:stretch/>
        </p:blipFill>
        <p:spPr>
          <a:xfrm>
            <a:off x="0" y="5662147"/>
            <a:ext cx="12191999" cy="945235"/>
          </a:xfrm>
          <a:prstGeom prst="rect">
            <a:avLst/>
          </a:prstGeom>
        </p:spPr>
      </p:pic>
      <p:graphicFrame>
        <p:nvGraphicFramePr>
          <p:cNvPr id="6" name="Table 6">
            <a:extLst>
              <a:ext uri="{FF2B5EF4-FFF2-40B4-BE49-F238E27FC236}">
                <a16:creationId xmlns:a16="http://schemas.microsoft.com/office/drawing/2014/main" id="{AE14BDFE-0D01-4EF5-A7C5-BD99A85B1BD4}"/>
              </a:ext>
            </a:extLst>
          </p:cNvPr>
          <p:cNvGraphicFramePr>
            <a:graphicFrameLocks noGrp="1"/>
          </p:cNvGraphicFramePr>
          <p:nvPr>
            <p:extLst>
              <p:ext uri="{D42A27DB-BD31-4B8C-83A1-F6EECF244321}">
                <p14:modId xmlns:p14="http://schemas.microsoft.com/office/powerpoint/2010/main" val="388225527"/>
              </p:ext>
            </p:extLst>
          </p:nvPr>
        </p:nvGraphicFramePr>
        <p:xfrm>
          <a:off x="488830" y="1480869"/>
          <a:ext cx="11272719" cy="3799068"/>
        </p:xfrm>
        <a:graphic>
          <a:graphicData uri="http://schemas.openxmlformats.org/drawingml/2006/table">
            <a:tbl>
              <a:tblPr firstRow="1" bandRow="1">
                <a:tableStyleId>{5C22544A-7EE6-4342-B048-85BDC9FD1C3A}</a:tableStyleId>
              </a:tblPr>
              <a:tblGrid>
                <a:gridCol w="3877108">
                  <a:extLst>
                    <a:ext uri="{9D8B030D-6E8A-4147-A177-3AD203B41FA5}">
                      <a16:colId xmlns:a16="http://schemas.microsoft.com/office/drawing/2014/main" val="2103514071"/>
                    </a:ext>
                  </a:extLst>
                </a:gridCol>
                <a:gridCol w="3638038">
                  <a:extLst>
                    <a:ext uri="{9D8B030D-6E8A-4147-A177-3AD203B41FA5}">
                      <a16:colId xmlns:a16="http://schemas.microsoft.com/office/drawing/2014/main" val="2443343216"/>
                    </a:ext>
                  </a:extLst>
                </a:gridCol>
                <a:gridCol w="3757573">
                  <a:extLst>
                    <a:ext uri="{9D8B030D-6E8A-4147-A177-3AD203B41FA5}">
                      <a16:colId xmlns:a16="http://schemas.microsoft.com/office/drawing/2014/main" val="715638110"/>
                    </a:ext>
                  </a:extLst>
                </a:gridCol>
              </a:tblGrid>
              <a:tr h="505975">
                <a:tc>
                  <a:txBody>
                    <a:bodyPr/>
                    <a:lstStyle/>
                    <a:p>
                      <a:r>
                        <a:rPr lang="fr-FR"/>
                        <a:t>Prix</a:t>
                      </a:r>
                    </a:p>
                  </a:txBody>
                  <a:tcPr/>
                </a:tc>
                <a:tc>
                  <a:txBody>
                    <a:bodyPr/>
                    <a:lstStyle/>
                    <a:p>
                      <a:r>
                        <a:rPr lang="fr-FR"/>
                        <a:t>Lauréat</a:t>
                      </a:r>
                    </a:p>
                  </a:txBody>
                  <a:tcPr/>
                </a:tc>
                <a:tc>
                  <a:txBody>
                    <a:bodyPr/>
                    <a:lstStyle/>
                    <a:p>
                      <a:r>
                        <a:rPr lang="fr-FR"/>
                        <a:t>Critères</a:t>
                      </a:r>
                    </a:p>
                  </a:txBody>
                  <a:tcPr/>
                </a:tc>
                <a:extLst>
                  <a:ext uri="{0D108BD9-81ED-4DB2-BD59-A6C34878D82A}">
                    <a16:rowId xmlns:a16="http://schemas.microsoft.com/office/drawing/2014/main" val="3940050264"/>
                  </a:ext>
                </a:extLst>
              </a:tr>
              <a:tr h="877025">
                <a:tc>
                  <a:txBody>
                    <a:bodyPr/>
                    <a:lstStyle/>
                    <a:p>
                      <a:r>
                        <a:rPr lang="fr-FR" sz="1600">
                          <a:solidFill>
                            <a:schemeClr val="bg2">
                              <a:lumMod val="25000"/>
                            </a:schemeClr>
                          </a:solidFill>
                        </a:rPr>
                        <a:t>Certificat de Prix Effectif Leo-Lion (club)</a:t>
                      </a:r>
                    </a:p>
                  </a:txBody>
                  <a:tcPr/>
                </a:tc>
                <a:tc>
                  <a:txBody>
                    <a:bodyPr/>
                    <a:lstStyle/>
                    <a:p>
                      <a:r>
                        <a:rPr lang="fr-FR" sz="1600">
                          <a:solidFill>
                            <a:schemeClr val="bg2">
                              <a:lumMod val="25000"/>
                            </a:schemeClr>
                          </a:solidFill>
                        </a:rPr>
                        <a:t>Conseiller Leo</a:t>
                      </a:r>
                    </a:p>
                  </a:txBody>
                  <a:tcPr/>
                </a:tc>
                <a:tc>
                  <a:txBody>
                    <a:bodyPr/>
                    <a:lstStyle/>
                    <a:p>
                      <a:r>
                        <a:rPr lang="fr-FR" sz="1600">
                          <a:solidFill>
                            <a:schemeClr val="bg2">
                              <a:lumMod val="25000"/>
                            </a:schemeClr>
                          </a:solidFill>
                        </a:rPr>
                        <a:t>5 nouveaux Leo-Lions parmi tous les Leo clubs parrainés</a:t>
                      </a:r>
                    </a:p>
                  </a:txBody>
                  <a:tcPr/>
                </a:tc>
                <a:extLst>
                  <a:ext uri="{0D108BD9-81ED-4DB2-BD59-A6C34878D82A}">
                    <a16:rowId xmlns:a16="http://schemas.microsoft.com/office/drawing/2014/main" val="1683200441"/>
                  </a:ext>
                </a:extLst>
              </a:tr>
              <a:tr h="674634">
                <a:tc>
                  <a:txBody>
                    <a:bodyPr/>
                    <a:lstStyle/>
                    <a:p>
                      <a:r>
                        <a:rPr lang="fr-FR" sz="1600">
                          <a:solidFill>
                            <a:schemeClr val="bg2">
                              <a:lumMod val="25000"/>
                            </a:schemeClr>
                          </a:solidFill>
                        </a:rPr>
                        <a:t>Certificat de Prix Effectif Leo-Lion (district)</a:t>
                      </a:r>
                    </a:p>
                  </a:txBody>
                  <a:tcPr/>
                </a:tc>
                <a:tc>
                  <a:txBody>
                    <a:bodyPr/>
                    <a:lstStyle/>
                    <a:p>
                      <a:r>
                        <a:rPr lang="fr-FR" sz="1600">
                          <a:solidFill>
                            <a:schemeClr val="bg2">
                              <a:lumMod val="25000"/>
                            </a:schemeClr>
                          </a:solidFill>
                        </a:rPr>
                        <a:t>Président de commission Leo de district</a:t>
                      </a:r>
                    </a:p>
                  </a:txBody>
                  <a:tcPr/>
                </a:tc>
                <a:tc>
                  <a:txBody>
                    <a:bodyPr/>
                    <a:lstStyle/>
                    <a:p>
                      <a:r>
                        <a:rPr lang="fr-FR" sz="1600">
                          <a:solidFill>
                            <a:schemeClr val="bg2">
                              <a:lumMod val="25000"/>
                            </a:schemeClr>
                          </a:solidFill>
                        </a:rPr>
                        <a:t>15 nouveaux Leo-Lions parmi tous les Leo clubs du district</a:t>
                      </a:r>
                    </a:p>
                  </a:txBody>
                  <a:tcPr/>
                </a:tc>
                <a:extLst>
                  <a:ext uri="{0D108BD9-81ED-4DB2-BD59-A6C34878D82A}">
                    <a16:rowId xmlns:a16="http://schemas.microsoft.com/office/drawing/2014/main" val="1370360521"/>
                  </a:ext>
                </a:extLst>
              </a:tr>
              <a:tr h="674634">
                <a:tc>
                  <a:txBody>
                    <a:bodyPr/>
                    <a:lstStyle/>
                    <a:p>
                      <a:pPr lvl="0">
                        <a:buNone/>
                      </a:pPr>
                      <a:r>
                        <a:rPr lang="fr-FR" sz="1600">
                          <a:solidFill>
                            <a:schemeClr val="bg2">
                              <a:lumMod val="25000"/>
                            </a:schemeClr>
                          </a:solidFill>
                        </a:rPr>
                        <a:t>Certificat de Prix Effectif Leo-Lion (district multiple)</a:t>
                      </a:r>
                    </a:p>
                  </a:txBody>
                  <a:tcPr/>
                </a:tc>
                <a:tc>
                  <a:txBody>
                    <a:bodyPr/>
                    <a:lstStyle/>
                    <a:p>
                      <a:pPr lvl="0">
                        <a:buNone/>
                      </a:pPr>
                      <a:r>
                        <a:rPr lang="fr-FR" sz="1600">
                          <a:solidFill>
                            <a:schemeClr val="bg2">
                              <a:lumMod val="25000"/>
                            </a:schemeClr>
                          </a:solidFill>
                        </a:rPr>
                        <a:t>Président de commission Leo de DM</a:t>
                      </a:r>
                    </a:p>
                  </a:txBody>
                  <a:tcPr/>
                </a:tc>
                <a:tc>
                  <a:txBody>
                    <a:bodyPr/>
                    <a:lstStyle/>
                    <a:p>
                      <a:pPr lvl="0">
                        <a:buNone/>
                      </a:pPr>
                      <a:r>
                        <a:rPr lang="fr-FR" sz="1600">
                          <a:solidFill>
                            <a:schemeClr val="bg2">
                              <a:lumMod val="25000"/>
                            </a:schemeClr>
                          </a:solidFill>
                        </a:rPr>
                        <a:t>30 nouveaux Leo-Lions parmi tous les districts du district multiple</a:t>
                      </a:r>
                    </a:p>
                  </a:txBody>
                  <a:tcPr/>
                </a:tc>
                <a:extLst>
                  <a:ext uri="{0D108BD9-81ED-4DB2-BD59-A6C34878D82A}">
                    <a16:rowId xmlns:a16="http://schemas.microsoft.com/office/drawing/2014/main" val="2210471224"/>
                  </a:ext>
                </a:extLst>
              </a:tr>
              <a:tr h="877025">
                <a:tc>
                  <a:txBody>
                    <a:bodyPr/>
                    <a:lstStyle/>
                    <a:p>
                      <a:pPr lvl="0">
                        <a:buNone/>
                      </a:pPr>
                      <a:r>
                        <a:rPr lang="fr-FR" sz="1600">
                          <a:solidFill>
                            <a:schemeClr val="bg2">
                              <a:lumMod val="25000"/>
                            </a:schemeClr>
                          </a:solidFill>
                        </a:rPr>
                        <a:t>Certificat de Prix Création de club Leo-Lion </a:t>
                      </a:r>
                    </a:p>
                  </a:txBody>
                  <a:tcPr/>
                </a:tc>
                <a:tc>
                  <a:txBody>
                    <a:bodyPr/>
                    <a:lstStyle/>
                    <a:p>
                      <a:pPr lvl="0">
                        <a:buNone/>
                      </a:pPr>
                      <a:r>
                        <a:rPr lang="fr-FR" sz="1600">
                          <a:solidFill>
                            <a:schemeClr val="bg2">
                              <a:lumMod val="25000"/>
                            </a:schemeClr>
                          </a:solidFill>
                        </a:rPr>
                        <a:t>Lions club parrain, gouverneur de district, président de commission Leo de district, président de commission Leo de district multiple</a:t>
                      </a:r>
                    </a:p>
                  </a:txBody>
                  <a:tcPr/>
                </a:tc>
                <a:tc>
                  <a:txBody>
                    <a:bodyPr/>
                    <a:lstStyle/>
                    <a:p>
                      <a:pPr lvl="0">
                        <a:buNone/>
                      </a:pPr>
                      <a:r>
                        <a:rPr lang="fr-FR" sz="1600" dirty="0">
                          <a:solidFill>
                            <a:schemeClr val="bg2">
                              <a:lumMod val="25000"/>
                            </a:schemeClr>
                          </a:solidFill>
                        </a:rPr>
                        <a:t>Parrainer au moins un nouveau club Leo-Lion du district/district multiple</a:t>
                      </a:r>
                    </a:p>
                  </a:txBody>
                  <a:tcPr/>
                </a:tc>
                <a:extLst>
                  <a:ext uri="{0D108BD9-81ED-4DB2-BD59-A6C34878D82A}">
                    <a16:rowId xmlns:a16="http://schemas.microsoft.com/office/drawing/2014/main" val="4086912582"/>
                  </a:ext>
                </a:extLst>
              </a:tr>
            </a:tbl>
          </a:graphicData>
        </a:graphic>
      </p:graphicFrame>
      <p:sp>
        <p:nvSpPr>
          <p:cNvPr id="2" name="Rectangle 1">
            <a:extLst>
              <a:ext uri="{FF2B5EF4-FFF2-40B4-BE49-F238E27FC236}">
                <a16:creationId xmlns:a16="http://schemas.microsoft.com/office/drawing/2014/main" id="{AF60C9D0-8EEA-B444-88F7-B3689ACF5229}"/>
              </a:ext>
            </a:extLst>
          </p:cNvPr>
          <p:cNvSpPr/>
          <p:nvPr/>
        </p:nvSpPr>
        <p:spPr>
          <a:xfrm>
            <a:off x="9829800" y="5292815"/>
            <a:ext cx="1873370" cy="369332"/>
          </a:xfrm>
          <a:prstGeom prst="rect">
            <a:avLst/>
          </a:prstGeom>
        </p:spPr>
        <p:txBody>
          <a:bodyPr wrap="square">
            <a:spAutoFit/>
          </a:bodyPr>
          <a:lstStyle/>
          <a:p>
            <a:pPr algn="r" fontAlgn="base">
              <a:spcAft>
                <a:spcPts val="2400"/>
              </a:spcAft>
              <a:buClr>
                <a:srgbClr val="EBB700"/>
              </a:buClr>
              <a:buSzPct val="80000"/>
            </a:pPr>
            <a:r>
              <a:rPr lang="fr-FR" u="sng">
                <a:solidFill>
                  <a:srgbClr val="407CCA"/>
                </a:solidFill>
                <a:latin typeface="Arial" charset="0"/>
                <a:cs typeface="Arial" charset="0"/>
                <a:hlinkClick r:id="rId4"/>
              </a:rPr>
              <a:t>En savoir plus</a:t>
            </a:r>
          </a:p>
        </p:txBody>
      </p:sp>
      <p:sp>
        <p:nvSpPr>
          <p:cNvPr id="10" name="TextBox 9">
            <a:extLst>
              <a:ext uri="{FF2B5EF4-FFF2-40B4-BE49-F238E27FC236}">
                <a16:creationId xmlns:a16="http://schemas.microsoft.com/office/drawing/2014/main" id="{4A17AB1E-549E-6B42-BB74-8FE0131C4CCE}"/>
              </a:ext>
            </a:extLst>
          </p:cNvPr>
          <p:cNvSpPr txBox="1"/>
          <p:nvPr/>
        </p:nvSpPr>
        <p:spPr>
          <a:xfrm>
            <a:off x="488830" y="512606"/>
            <a:ext cx="10058400" cy="738664"/>
          </a:xfrm>
          <a:prstGeom prst="rect">
            <a:avLst/>
          </a:prstGeom>
          <a:noFill/>
        </p:spPr>
        <p:txBody>
          <a:bodyPr wrap="square" rtlCol="0" anchor="b" anchorCtr="0">
            <a:spAutoFit/>
          </a:bodyPr>
          <a:lstStyle/>
          <a:p>
            <a:r>
              <a:rPr lang="fr-FR" sz="4200" b="1">
                <a:solidFill>
                  <a:srgbClr val="00338D"/>
                </a:solidFill>
                <a:latin typeface="Arial" panose="020B0604020202020204" pitchFamily="34" charset="0"/>
                <a:cs typeface="Arial" panose="020B0604020202020204" pitchFamily="34" charset="0"/>
              </a:rPr>
              <a:t>Prix De leo à Leo-Lion</a:t>
            </a:r>
          </a:p>
        </p:txBody>
      </p:sp>
    </p:spTree>
    <p:extLst>
      <p:ext uri="{BB962C8B-B14F-4D97-AF65-F5344CB8AC3E}">
        <p14:creationId xmlns:p14="http://schemas.microsoft.com/office/powerpoint/2010/main" val="3798471962"/>
      </p:ext>
    </p:extLst>
  </p:cSld>
  <p:clrMapOvr>
    <a:masterClrMapping/>
  </p:clrMapOvr>
  <mc:AlternateContent xmlns:mc="http://schemas.openxmlformats.org/markup-compatibility/2006" xmlns:p14="http://schemas.microsoft.com/office/powerpoint/2010/main">
    <mc:Choice Requires="p14">
      <p:transition spd="slow" p14:dur="2000" advTm="15510"/>
    </mc:Choice>
    <mc:Fallback xmlns="">
      <p:transition spd="slow" advTm="1551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1"/>
            <a:ext cx="8993083" cy="830997"/>
          </a:xfrm>
          <a:prstGeom prst="rect">
            <a:avLst/>
          </a:prstGeom>
          <a:noFill/>
        </p:spPr>
        <p:txBody>
          <a:bodyPr wrap="square" rtlCol="0" anchor="ctr" anchorCtr="0">
            <a:spAutoFit/>
          </a:bodyPr>
          <a:lstStyle/>
          <a:p>
            <a:pPr algn="ctr"/>
            <a:r>
              <a:rPr lang="fr-FR" sz="4800" b="1">
                <a:solidFill>
                  <a:schemeClr val="bg1"/>
                </a:solidFill>
                <a:latin typeface="Arial" panose="020B0604020202020204" pitchFamily="34" charset="0"/>
                <a:ea typeface="Arial" charset="0"/>
                <a:cs typeface="Arial" panose="020B0604020202020204" pitchFamily="34" charset="0"/>
              </a:rPr>
              <a:t>Ressources supplémentaires</a:t>
            </a:r>
          </a:p>
        </p:txBody>
      </p:sp>
    </p:spTree>
    <p:extLst>
      <p:ext uri="{BB962C8B-B14F-4D97-AF65-F5344CB8AC3E}">
        <p14:creationId xmlns:p14="http://schemas.microsoft.com/office/powerpoint/2010/main" val="1088307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829889" y="1521349"/>
            <a:ext cx="5504743" cy="34245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spcAft>
                <a:spcPts val="2400"/>
              </a:spcAft>
              <a:buClr>
                <a:srgbClr val="EBB700"/>
              </a:buClr>
              <a:buSzPct val="80000"/>
              <a:buNone/>
            </a:pPr>
            <a:r>
              <a:rPr lang="fr-FR" sz="2400" dirty="0">
                <a:solidFill>
                  <a:srgbClr val="55565A"/>
                </a:solidFill>
                <a:latin typeface="Arial" charset="0"/>
                <a:cs typeface="Arial" charset="0"/>
              </a:rPr>
              <a:t>Les jeunes Lions sont des membres dynamiques de notre organisation, aux alentours de la quarantaine, qui apportent à nos clubs leurs nouvelles perspectives et leurs compétences de leader.</a:t>
            </a:r>
          </a:p>
          <a:p>
            <a:pPr marL="0" indent="0" fontAlgn="base">
              <a:lnSpc>
                <a:spcPct val="100000"/>
              </a:lnSpc>
              <a:spcBef>
                <a:spcPts val="0"/>
              </a:spcBef>
              <a:spcAft>
                <a:spcPts val="1200"/>
              </a:spcAft>
              <a:buClr>
                <a:srgbClr val="EBB700"/>
              </a:buClr>
              <a:buSzPct val="80000"/>
              <a:buNone/>
            </a:pPr>
            <a:r>
              <a:rPr lang="fr-FR" sz="2400" b="1" dirty="0">
                <a:solidFill>
                  <a:srgbClr val="55565A"/>
                </a:solidFill>
                <a:latin typeface="Arial" charset="0"/>
                <a:cs typeface="Arial" charset="0"/>
              </a:rPr>
              <a:t>Ressources</a:t>
            </a:r>
          </a:p>
          <a:p>
            <a:pPr marL="342900" indent="-342900" fontAlgn="base">
              <a:lnSpc>
                <a:spcPct val="100000"/>
              </a:lnSpc>
              <a:spcBef>
                <a:spcPts val="0"/>
              </a:spcBef>
              <a:spcAft>
                <a:spcPts val="1200"/>
              </a:spcAft>
              <a:buClr>
                <a:srgbClr val="EBB700"/>
              </a:buClr>
              <a:buSzPct val="80000"/>
              <a:buFont typeface="Lucida Grande" panose="020B0600040502020204" pitchFamily="34" charset="0"/>
              <a:buChar char="▶"/>
            </a:pPr>
            <a:r>
              <a:rPr lang="fr-FR" sz="2400" dirty="0">
                <a:solidFill>
                  <a:srgbClr val="55565A"/>
                </a:solidFill>
                <a:latin typeface="Arial" charset="0"/>
                <a:cs typeface="Arial" charset="0"/>
              </a:rPr>
              <a:t>Communiquer avec les jeunes Lions</a:t>
            </a:r>
          </a:p>
          <a:p>
            <a:pPr marL="342900" indent="-342900" fontAlgn="base">
              <a:lnSpc>
                <a:spcPct val="100000"/>
              </a:lnSpc>
              <a:spcBef>
                <a:spcPts val="0"/>
              </a:spcBef>
              <a:spcAft>
                <a:spcPts val="1200"/>
              </a:spcAft>
              <a:buClr>
                <a:srgbClr val="EBB700"/>
              </a:buClr>
              <a:buSzPct val="80000"/>
              <a:buFont typeface="Lucida Grande" panose="020B0600040502020204" pitchFamily="34" charset="0"/>
              <a:buChar char="▶"/>
            </a:pPr>
            <a:r>
              <a:rPr lang="fr-FR" sz="2400" dirty="0">
                <a:solidFill>
                  <a:srgbClr val="55565A"/>
                </a:solidFill>
                <a:latin typeface="Arial" charset="0"/>
                <a:cs typeface="Arial" charset="0"/>
              </a:rPr>
              <a:t>Guide Affiliation Jeunes Lions</a:t>
            </a:r>
          </a:p>
          <a:p>
            <a:pPr marL="0" indent="0" fontAlgn="base">
              <a:lnSpc>
                <a:spcPct val="100000"/>
              </a:lnSpc>
              <a:spcBef>
                <a:spcPts val="0"/>
              </a:spcBef>
              <a:spcAft>
                <a:spcPts val="2400"/>
              </a:spcAft>
              <a:buClr>
                <a:srgbClr val="EBB700"/>
              </a:buClr>
              <a:buSzPct val="80000"/>
              <a:buNone/>
            </a:pPr>
            <a:r>
              <a:rPr lang="fr-FR" sz="2400" u="sng" dirty="0">
                <a:solidFill>
                  <a:srgbClr val="407CCA"/>
                </a:solidFill>
                <a:latin typeface="Arial" charset="0"/>
                <a:cs typeface="Arial" charset="0"/>
                <a:hlinkClick r:id="rId4"/>
              </a:rPr>
              <a:t>En savoir plus</a:t>
            </a:r>
          </a:p>
        </p:txBody>
      </p:sp>
      <p:sp>
        <p:nvSpPr>
          <p:cNvPr id="7" name="TextBox 6">
            <a:extLst>
              <a:ext uri="{FF2B5EF4-FFF2-40B4-BE49-F238E27FC236}">
                <a16:creationId xmlns:a16="http://schemas.microsoft.com/office/drawing/2014/main" id="{4A0F263E-D02A-E84C-9F14-761471A5A44B}"/>
              </a:ext>
            </a:extLst>
          </p:cNvPr>
          <p:cNvSpPr txBox="1"/>
          <p:nvPr/>
        </p:nvSpPr>
        <p:spPr>
          <a:xfrm>
            <a:off x="1829889" y="632797"/>
            <a:ext cx="5210991" cy="738664"/>
          </a:xfrm>
          <a:prstGeom prst="rect">
            <a:avLst/>
          </a:prstGeom>
          <a:noFill/>
        </p:spPr>
        <p:txBody>
          <a:bodyPr wrap="square" rtlCol="0" anchor="b" anchorCtr="0">
            <a:spAutoFit/>
          </a:bodyPr>
          <a:lstStyle/>
          <a:p>
            <a:r>
              <a:rPr lang="fr-FR" sz="4200" b="1">
                <a:solidFill>
                  <a:srgbClr val="00338D"/>
                </a:solidFill>
                <a:latin typeface="Arial" panose="020B0604020202020204" pitchFamily="34" charset="0"/>
                <a:cs typeface="Arial" panose="020B0604020202020204" pitchFamily="34" charset="0"/>
              </a:rPr>
              <a:t>Jeunes Lions</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pic>
        <p:nvPicPr>
          <p:cNvPr id="9" name="Content Placeholder 9" descr="A person holding a frisbee&#10;&#10;Description automatically generated">
            <a:extLst>
              <a:ext uri="{FF2B5EF4-FFF2-40B4-BE49-F238E27FC236}">
                <a16:creationId xmlns:a16="http://schemas.microsoft.com/office/drawing/2014/main" id="{8D331EC7-5F9A-794F-8E46-BCAC3D865071}"/>
              </a:ext>
            </a:extLst>
          </p:cNvPr>
          <p:cNvPicPr>
            <a:picLocks noChangeAspect="1"/>
          </p:cNvPicPr>
          <p:nvPr/>
        </p:nvPicPr>
        <p:blipFill rotWithShape="1">
          <a:blip r:embed="rId6">
            <a:extLst>
              <a:ext uri="{28A0092B-C50C-407E-A947-70E740481C1C}">
                <a14:useLocalDpi xmlns:a14="http://schemas.microsoft.com/office/drawing/2010/main" val="0"/>
              </a:ext>
            </a:extLst>
          </a:blip>
          <a:srcRect l="17664" r="9017"/>
          <a:stretch/>
        </p:blipFill>
        <p:spPr>
          <a:xfrm>
            <a:off x="7334632" y="1600061"/>
            <a:ext cx="4222670" cy="3291979"/>
          </a:xfrm>
          <a:prstGeom prst="rect">
            <a:avLst/>
          </a:prstGeom>
        </p:spPr>
      </p:pic>
    </p:spTree>
    <p:extLst>
      <p:ext uri="{BB962C8B-B14F-4D97-AF65-F5344CB8AC3E}">
        <p14:creationId xmlns:p14="http://schemas.microsoft.com/office/powerpoint/2010/main" val="38042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CCEDBB-7754-49B2-8149-E0F7FB8C0328}"/>
              </a:ext>
            </a:extLst>
          </p:cNvPr>
          <p:cNvSpPr>
            <a:spLocks noGrp="1"/>
          </p:cNvSpPr>
          <p:nvPr>
            <p:ph sz="half" idx="2"/>
          </p:nvPr>
        </p:nvSpPr>
        <p:spPr>
          <a:xfrm>
            <a:off x="6659821" y="513406"/>
            <a:ext cx="4719408" cy="4131132"/>
          </a:xfrm>
        </p:spPr>
        <p:txBody>
          <a:bodyPr vert="horz" lIns="91440" tIns="45720" rIns="91440" bIns="45720" rtlCol="0" anchor="t">
            <a:normAutofit/>
          </a:bodyPr>
          <a:lstStyle/>
          <a:p>
            <a:pPr marL="0" indent="0">
              <a:buNone/>
            </a:pPr>
            <a:endParaRPr lang="en-US" dirty="0">
              <a:solidFill>
                <a:srgbClr val="4472C4"/>
              </a:solidFill>
              <a:latin typeface="Arial"/>
              <a:cs typeface="Arial"/>
            </a:endParaRPr>
          </a:p>
          <a:p>
            <a:pPr marL="0" indent="0">
              <a:buNone/>
            </a:pPr>
            <a:endParaRPr lang="en-US" dirty="0">
              <a:solidFill>
                <a:srgbClr val="4472C4"/>
              </a:solidFill>
              <a:latin typeface="Arial"/>
              <a:cs typeface="Arial"/>
            </a:endParaRPr>
          </a:p>
          <a:p>
            <a:pPr marL="0" indent="0">
              <a:buNone/>
            </a:pPr>
            <a:endParaRPr lang="en-US" sz="800" dirty="0">
              <a:solidFill>
                <a:srgbClr val="4472C4"/>
              </a:solidFill>
              <a:latin typeface="Arial" panose="020B0604020202020204" pitchFamily="34" charset="0"/>
              <a:cs typeface="Arial" panose="020B0604020202020204" pitchFamily="34" charset="0"/>
            </a:endParaRPr>
          </a:p>
          <a:p>
            <a:pPr marL="0" indent="0">
              <a:buNone/>
            </a:pPr>
            <a:endParaRPr lang="de-DE" sz="3000" dirty="0">
              <a:solidFill>
                <a:schemeClr val="bg2">
                  <a:lumMod val="50000"/>
                </a:schemeClr>
              </a:solidFill>
              <a:latin typeface="Arial" panose="020B0604020202020204" pitchFamily="34" charset="0"/>
              <a:cs typeface="Arial" panose="020B0604020202020204" pitchFamily="34" charset="0"/>
            </a:endParaRPr>
          </a:p>
          <a:p>
            <a:pPr marL="0" indent="0">
              <a:buNone/>
            </a:pPr>
            <a:endParaRPr lang="de-DE" sz="2200" dirty="0">
              <a:solidFill>
                <a:schemeClr val="bg2">
                  <a:lumMod val="50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67F912A5-9042-4836-AD35-3CE7A8378E50}"/>
              </a:ext>
            </a:extLst>
          </p:cNvPr>
          <p:cNvPicPr>
            <a:picLocks noChangeAspect="1"/>
          </p:cNvPicPr>
          <p:nvPr/>
        </p:nvPicPr>
        <p:blipFill>
          <a:blip r:embed="rId3"/>
          <a:stretch>
            <a:fillRect/>
          </a:stretch>
        </p:blipFill>
        <p:spPr>
          <a:xfrm>
            <a:off x="9022990" y="1958154"/>
            <a:ext cx="2730595" cy="1995945"/>
          </a:xfrm>
          <a:prstGeom prst="rect">
            <a:avLst/>
          </a:prstGeom>
        </p:spPr>
      </p:pic>
      <p:pic>
        <p:nvPicPr>
          <p:cNvPr id="16" name="Picture 15">
            <a:extLst>
              <a:ext uri="{FF2B5EF4-FFF2-40B4-BE49-F238E27FC236}">
                <a16:creationId xmlns:a16="http://schemas.microsoft.com/office/drawing/2014/main" id="{970D8FEE-9B99-4A8C-90B8-EF30F085445A}"/>
              </a:ext>
            </a:extLst>
          </p:cNvPr>
          <p:cNvPicPr>
            <a:picLocks noChangeAspect="1"/>
          </p:cNvPicPr>
          <p:nvPr/>
        </p:nvPicPr>
        <p:blipFill>
          <a:blip r:embed="rId4"/>
          <a:stretch>
            <a:fillRect/>
          </a:stretch>
        </p:blipFill>
        <p:spPr>
          <a:xfrm>
            <a:off x="585817" y="2233341"/>
            <a:ext cx="2345103" cy="1720758"/>
          </a:xfrm>
          <a:prstGeom prst="rect">
            <a:avLst/>
          </a:prstGeom>
        </p:spPr>
      </p:pic>
      <p:sp>
        <p:nvSpPr>
          <p:cNvPr id="19" name="TextBox 18">
            <a:extLst>
              <a:ext uri="{FF2B5EF4-FFF2-40B4-BE49-F238E27FC236}">
                <a16:creationId xmlns:a16="http://schemas.microsoft.com/office/drawing/2014/main" id="{8C588709-738E-4721-A408-8F854EBDE9E3}"/>
              </a:ext>
            </a:extLst>
          </p:cNvPr>
          <p:cNvSpPr txBox="1"/>
          <p:nvPr/>
        </p:nvSpPr>
        <p:spPr>
          <a:xfrm>
            <a:off x="2930921" y="1400800"/>
            <a:ext cx="6092070" cy="3046988"/>
          </a:xfrm>
          <a:prstGeom prst="rect">
            <a:avLst/>
          </a:prstGeom>
          <a:noFill/>
        </p:spPr>
        <p:txBody>
          <a:bodyPr wrap="square">
            <a:spAutoFit/>
          </a:bodyPr>
          <a:lstStyle/>
          <a:p>
            <a:pPr marL="0" algn="ctr"/>
            <a:r>
              <a:rPr lang="fr-FR" sz="2400">
                <a:solidFill>
                  <a:srgbClr val="55565A"/>
                </a:solidFill>
                <a:latin typeface="Arial" panose="020B0604020202020204" pitchFamily="34" charset="0"/>
                <a:cs typeface="Arial" panose="020B0604020202020204" pitchFamily="34" charset="0"/>
              </a:rPr>
              <a:t>Vous trouverez sur </a:t>
            </a:r>
            <a:r>
              <a:rPr lang="fr-FR" sz="2400">
                <a:solidFill>
                  <a:srgbClr val="407CC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lionsclubs.org/leo-lion</a:t>
            </a:r>
            <a:r>
              <a:rPr lang="fr-FR" sz="2400">
                <a:solidFill>
                  <a:srgbClr val="55565A"/>
                </a:solidFill>
                <a:latin typeface="Arial" panose="020B0604020202020204" pitchFamily="34" charset="0"/>
                <a:cs typeface="Arial" panose="020B0604020202020204" pitchFamily="34" charset="0"/>
              </a:rPr>
              <a:t> plus d’informations sur les avantages et les ressources du programme Leo-Lion, ainsi qu’une </a:t>
            </a:r>
            <a:r>
              <a:rPr lang="fr-FR" sz="2400">
                <a:solidFill>
                  <a:srgbClr val="407CCA"/>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Foire aux questions</a:t>
            </a:r>
            <a:r>
              <a:rPr lang="fr-FR" sz="2400">
                <a:solidFill>
                  <a:srgbClr val="55565A"/>
                </a:solidFill>
                <a:latin typeface="Arial" panose="020B0604020202020204" pitchFamily="34" charset="0"/>
                <a:cs typeface="Arial" panose="020B0604020202020204" pitchFamily="34" charset="0"/>
              </a:rPr>
              <a:t> sur le sujet. </a:t>
            </a:r>
          </a:p>
          <a:p>
            <a:pPr marL="0" algn="ctr"/>
            <a:endParaRPr lang="en-US" sz="2400" dirty="0">
              <a:solidFill>
                <a:srgbClr val="55565A"/>
              </a:solidFill>
              <a:latin typeface="Arial" panose="020B0604020202020204" pitchFamily="34" charset="0"/>
              <a:cs typeface="Arial" panose="020B0604020202020204" pitchFamily="34" charset="0"/>
            </a:endParaRPr>
          </a:p>
          <a:p>
            <a:pPr marL="0" algn="ctr"/>
            <a:r>
              <a:rPr lang="fr-FR" sz="2400">
                <a:solidFill>
                  <a:srgbClr val="55565A"/>
                </a:solidFill>
                <a:latin typeface="Arial" panose="020B0604020202020204" pitchFamily="34" charset="0"/>
                <a:cs typeface="Arial" panose="020B0604020202020204" pitchFamily="34" charset="0"/>
              </a:rPr>
              <a:t>Contactez-nous à l’adresse </a:t>
            </a:r>
            <a:r>
              <a:rPr lang="fr-FR" sz="2400">
                <a:solidFill>
                  <a:srgbClr val="407CCA"/>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membership@lionsclubs.org</a:t>
            </a:r>
            <a:r>
              <a:rPr lang="fr-FR" sz="2400">
                <a:solidFill>
                  <a:srgbClr val="407CCA"/>
                </a:solidFill>
                <a:latin typeface="Arial" panose="020B0604020202020204" pitchFamily="34" charset="0"/>
                <a:cs typeface="Arial" panose="020B0604020202020204" pitchFamily="34" charset="0"/>
              </a:rPr>
              <a:t> </a:t>
            </a:r>
            <a:r>
              <a:rPr lang="fr-FR" sz="2400">
                <a:solidFill>
                  <a:srgbClr val="55565A"/>
                </a:solidFill>
                <a:latin typeface="Arial" panose="020B0604020202020204" pitchFamily="34" charset="0"/>
                <a:cs typeface="Arial" panose="020B0604020202020204" pitchFamily="34" charset="0"/>
              </a:rPr>
              <a:t>pour obtenir notre assistance dans votre soutien au parcours d'affiliation de Leo à Lion.</a:t>
            </a:r>
          </a:p>
        </p:txBody>
      </p:sp>
      <p:pic>
        <p:nvPicPr>
          <p:cNvPr id="7" name="Picture 6">
            <a:extLst>
              <a:ext uri="{FF2B5EF4-FFF2-40B4-BE49-F238E27FC236}">
                <a16:creationId xmlns:a16="http://schemas.microsoft.com/office/drawing/2014/main" id="{6CE79CAD-46A3-4344-8AC6-8B9B986C3914}"/>
              </a:ext>
            </a:extLst>
          </p:cNvPr>
          <p:cNvPicPr>
            <a:picLocks noChangeAspect="1"/>
          </p:cNvPicPr>
          <p:nvPr/>
        </p:nvPicPr>
        <p:blipFill rotWithShape="1">
          <a:blip r:embed="rId8">
            <a:extLst>
              <a:ext uri="{28A0092B-C50C-407E-A947-70E740481C1C}">
                <a14:useLocalDpi xmlns:a14="http://schemas.microsoft.com/office/drawing/2010/main" val="0"/>
              </a:ext>
            </a:extLst>
          </a:blip>
          <a:srcRect l="12666" t="7924" r="12665" b="9374"/>
          <a:stretch/>
        </p:blipFill>
        <p:spPr>
          <a:xfrm>
            <a:off x="0" y="5662147"/>
            <a:ext cx="12191999" cy="945235"/>
          </a:xfrm>
          <a:prstGeom prst="rect">
            <a:avLst/>
          </a:prstGeom>
        </p:spPr>
      </p:pic>
    </p:spTree>
    <p:extLst>
      <p:ext uri="{BB962C8B-B14F-4D97-AF65-F5344CB8AC3E}">
        <p14:creationId xmlns:p14="http://schemas.microsoft.com/office/powerpoint/2010/main" val="1098257605"/>
      </p:ext>
    </p:extLst>
  </p:cSld>
  <p:clrMapOvr>
    <a:masterClrMapping/>
  </p:clrMapOvr>
  <mc:AlternateContent xmlns:mc="http://schemas.openxmlformats.org/markup-compatibility/2006" xmlns:p14="http://schemas.microsoft.com/office/powerpoint/2010/main">
    <mc:Choice Requires="p14">
      <p:transition spd="slow" p14:dur="2000" advTm="15510"/>
    </mc:Choice>
    <mc:Fallback xmlns="">
      <p:transition spd="slow" advTm="1551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F1EDCD47-2FA2-234F-BCED-5574D9A1AD60}"/>
              </a:ext>
            </a:extLst>
          </p:cNvPr>
          <p:cNvSpPr txBox="1"/>
          <p:nvPr/>
        </p:nvSpPr>
        <p:spPr>
          <a:xfrm>
            <a:off x="2087463" y="3522035"/>
            <a:ext cx="8017069" cy="1107996"/>
          </a:xfrm>
          <a:prstGeom prst="rect">
            <a:avLst/>
          </a:prstGeom>
          <a:noFill/>
        </p:spPr>
        <p:txBody>
          <a:bodyPr wrap="square" rtlCol="0">
            <a:spAutoFit/>
          </a:bodyPr>
          <a:lstStyle/>
          <a:p>
            <a:pPr algn="ctr"/>
            <a:r>
              <a:rPr lang="fr-FR" sz="6600" b="1">
                <a:solidFill>
                  <a:srgbClr val="00338D"/>
                </a:solidFill>
                <a:latin typeface="Arial" panose="020B0604020202020204" pitchFamily="34" charset="0"/>
                <a:cs typeface="Arial" panose="020B0604020202020204" pitchFamily="34" charset="0"/>
              </a:rPr>
              <a:t>Merci</a:t>
            </a:r>
          </a:p>
        </p:txBody>
      </p:sp>
      <p:pic>
        <p:nvPicPr>
          <p:cNvPr id="9" name="Picture 8">
            <a:extLst>
              <a:ext uri="{FF2B5EF4-FFF2-40B4-BE49-F238E27FC236}">
                <a16:creationId xmlns:a16="http://schemas.microsoft.com/office/drawing/2014/main" id="{2EDD0CEF-48A9-2541-BEBA-D0678F2642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4572" y="1776992"/>
            <a:ext cx="2002856" cy="1401999"/>
          </a:xfrm>
          <a:prstGeom prst="rect">
            <a:avLst/>
          </a:prstGeom>
        </p:spPr>
      </p:pic>
      <p:pic>
        <p:nvPicPr>
          <p:cNvPr id="13" name="Picture 12">
            <a:extLst>
              <a:ext uri="{FF2B5EF4-FFF2-40B4-BE49-F238E27FC236}">
                <a16:creationId xmlns:a16="http://schemas.microsoft.com/office/drawing/2014/main" id="{4BB5FA5F-4A35-E348-9BA6-74650C4667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0352" y="5760720"/>
            <a:ext cx="1405046" cy="702523"/>
          </a:xfrm>
          <a:prstGeom prst="rect">
            <a:avLst/>
          </a:prstGeom>
          <a:effectLst/>
        </p:spPr>
      </p:pic>
    </p:spTree>
    <p:extLst>
      <p:ext uri="{BB962C8B-B14F-4D97-AF65-F5344CB8AC3E}">
        <p14:creationId xmlns:p14="http://schemas.microsoft.com/office/powerpoint/2010/main" val="3547985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1"/>
            <a:ext cx="8993083" cy="830997"/>
          </a:xfrm>
          <a:prstGeom prst="rect">
            <a:avLst/>
          </a:prstGeom>
          <a:noFill/>
        </p:spPr>
        <p:txBody>
          <a:bodyPr wrap="square" rtlCol="0" anchor="ctr" anchorCtr="0">
            <a:spAutoFit/>
          </a:bodyPr>
          <a:lstStyle/>
          <a:p>
            <a:pPr algn="ctr"/>
            <a:r>
              <a:rPr lang="fr-FR" sz="4800" b="1">
                <a:solidFill>
                  <a:schemeClr val="bg1"/>
                </a:solidFill>
                <a:latin typeface="Arial" panose="020B0604020202020204" pitchFamily="34" charset="0"/>
                <a:ea typeface="Arial" charset="0"/>
                <a:cs typeface="Arial" panose="020B0604020202020204" pitchFamily="34" charset="0"/>
              </a:rPr>
              <a:t>Importance de votre soutien</a:t>
            </a:r>
          </a:p>
        </p:txBody>
      </p:sp>
    </p:spTree>
    <p:extLst>
      <p:ext uri="{BB962C8B-B14F-4D97-AF65-F5344CB8AC3E}">
        <p14:creationId xmlns:p14="http://schemas.microsoft.com/office/powerpoint/2010/main" val="2204897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2644170"/>
            <a:ext cx="8993083" cy="1569660"/>
          </a:xfrm>
          <a:prstGeom prst="rect">
            <a:avLst/>
          </a:prstGeom>
          <a:noFill/>
        </p:spPr>
        <p:txBody>
          <a:bodyPr wrap="square" rtlCol="0" anchor="ctr" anchorCtr="0">
            <a:spAutoFit/>
          </a:bodyPr>
          <a:lstStyle/>
          <a:p>
            <a:pPr algn="ctr"/>
            <a:r>
              <a:rPr lang="fr-FR" sz="4800" b="1" dirty="0">
                <a:solidFill>
                  <a:schemeClr val="bg1"/>
                </a:solidFill>
                <a:latin typeface="Arial" panose="020B0604020202020204" pitchFamily="34" charset="0"/>
                <a:ea typeface="Arial" charset="0"/>
                <a:cs typeface="Arial" panose="020B0604020202020204" pitchFamily="34" charset="0"/>
              </a:rPr>
              <a:t>Enregistrez vos </a:t>
            </a:r>
            <a:r>
              <a:rPr lang="fr-FR" sz="4800" b="1" dirty="0" err="1">
                <a:solidFill>
                  <a:schemeClr val="bg1"/>
                </a:solidFill>
                <a:latin typeface="Arial" panose="020B0604020202020204" pitchFamily="34" charset="0"/>
                <a:ea typeface="Arial" charset="0"/>
                <a:cs typeface="Arial" panose="020B0604020202020204" pitchFamily="34" charset="0"/>
              </a:rPr>
              <a:t>Leos</a:t>
            </a:r>
            <a:r>
              <a:rPr lang="fr-FR" sz="4800" b="1" dirty="0">
                <a:solidFill>
                  <a:schemeClr val="bg1"/>
                </a:solidFill>
                <a:latin typeface="Arial" panose="020B0604020202020204" pitchFamily="34" charset="0"/>
                <a:ea typeface="Arial" charset="0"/>
                <a:cs typeface="Arial" panose="020B0604020202020204" pitchFamily="34" charset="0"/>
              </a:rPr>
              <a:t> </a:t>
            </a:r>
          </a:p>
          <a:p>
            <a:pPr algn="ctr"/>
            <a:r>
              <a:rPr lang="fr-FR" sz="4800" b="1" dirty="0">
                <a:solidFill>
                  <a:schemeClr val="bg1"/>
                </a:solidFill>
                <a:latin typeface="Arial" panose="020B0604020202020204" pitchFamily="34" charset="0"/>
                <a:ea typeface="Arial" charset="0"/>
                <a:cs typeface="Arial" panose="020B0604020202020204" pitchFamily="34" charset="0"/>
              </a:rPr>
              <a:t>sans délai</a:t>
            </a:r>
          </a:p>
        </p:txBody>
      </p:sp>
    </p:spTree>
    <p:extLst>
      <p:ext uri="{BB962C8B-B14F-4D97-AF65-F5344CB8AC3E}">
        <p14:creationId xmlns:p14="http://schemas.microsoft.com/office/powerpoint/2010/main" val="1040120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1"/>
            <a:ext cx="8993083" cy="830997"/>
          </a:xfrm>
          <a:prstGeom prst="rect">
            <a:avLst/>
          </a:prstGeom>
          <a:noFill/>
        </p:spPr>
        <p:txBody>
          <a:bodyPr wrap="square" rtlCol="0" anchor="ctr" anchorCtr="0">
            <a:spAutoFit/>
          </a:bodyPr>
          <a:lstStyle/>
          <a:p>
            <a:pPr algn="ctr"/>
            <a:r>
              <a:rPr lang="fr-FR" sz="4800" b="1" dirty="0">
                <a:solidFill>
                  <a:schemeClr val="bg1"/>
                </a:solidFill>
                <a:latin typeface="Arial" panose="020B0604020202020204" pitchFamily="34" charset="0"/>
                <a:ea typeface="Arial" charset="0"/>
                <a:cs typeface="Arial" panose="020B0604020202020204" pitchFamily="34" charset="0"/>
              </a:rPr>
              <a:t>Planifier un parcours</a:t>
            </a:r>
          </a:p>
        </p:txBody>
      </p:sp>
    </p:spTree>
    <p:extLst>
      <p:ext uri="{BB962C8B-B14F-4D97-AF65-F5344CB8AC3E}">
        <p14:creationId xmlns:p14="http://schemas.microsoft.com/office/powerpoint/2010/main" val="1816125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2240353" y="2054749"/>
            <a:ext cx="7772327" cy="34245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fr-FR" sz="2400" dirty="0">
                <a:solidFill>
                  <a:srgbClr val="55565A"/>
                </a:solidFill>
                <a:latin typeface="Arial" charset="0"/>
                <a:cs typeface="Arial" charset="0"/>
              </a:rPr>
              <a:t>Les </a:t>
            </a:r>
            <a:r>
              <a:rPr lang="fr-FR" sz="2400" dirty="0" err="1">
                <a:solidFill>
                  <a:srgbClr val="55565A"/>
                </a:solidFill>
                <a:latin typeface="Arial" charset="0"/>
                <a:cs typeface="Arial" charset="0"/>
              </a:rPr>
              <a:t>Leos</a:t>
            </a:r>
            <a:r>
              <a:rPr lang="fr-FR" sz="2400" dirty="0">
                <a:solidFill>
                  <a:srgbClr val="55565A"/>
                </a:solidFill>
                <a:latin typeface="Arial" charset="0"/>
                <a:cs typeface="Arial" charset="0"/>
              </a:rPr>
              <a:t> bénéficient de leurs liens avec les Lions dès le début de leur parcours personnel.</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fr-FR" sz="2400" dirty="0">
                <a:solidFill>
                  <a:srgbClr val="55565A"/>
                </a:solidFill>
                <a:latin typeface="Arial" charset="0"/>
                <a:cs typeface="Arial" charset="0"/>
              </a:rPr>
              <a:t>L’enregistrement de vos </a:t>
            </a:r>
            <a:r>
              <a:rPr lang="fr-FR" sz="2400" dirty="0" err="1">
                <a:solidFill>
                  <a:srgbClr val="55565A"/>
                </a:solidFill>
                <a:latin typeface="Arial" charset="0"/>
                <a:cs typeface="Arial" charset="0"/>
              </a:rPr>
              <a:t>Leos</a:t>
            </a:r>
            <a:r>
              <a:rPr lang="fr-FR" sz="2400" dirty="0">
                <a:solidFill>
                  <a:srgbClr val="55565A"/>
                </a:solidFill>
                <a:latin typeface="Arial" charset="0"/>
                <a:cs typeface="Arial" charset="0"/>
              </a:rPr>
              <a:t> auprès du Lions Clubs International garantit une bonne communication, l’enregistrement des années de service et l'admissibilité au statut de Leo-Lion.</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fr-FR" sz="2400" dirty="0">
                <a:solidFill>
                  <a:srgbClr val="55565A"/>
                </a:solidFill>
                <a:latin typeface="Arial" charset="0"/>
                <a:cs typeface="Arial" charset="0"/>
              </a:rPr>
              <a:t>Aidez vos </a:t>
            </a:r>
            <a:r>
              <a:rPr lang="fr-FR" sz="2400" dirty="0" err="1">
                <a:solidFill>
                  <a:srgbClr val="55565A"/>
                </a:solidFill>
                <a:latin typeface="Arial" charset="0"/>
                <a:cs typeface="Arial" charset="0"/>
              </a:rPr>
              <a:t>Leos</a:t>
            </a:r>
            <a:r>
              <a:rPr lang="fr-FR" sz="2400" dirty="0">
                <a:solidFill>
                  <a:srgbClr val="55565A"/>
                </a:solidFill>
                <a:latin typeface="Arial" charset="0"/>
                <a:cs typeface="Arial" charset="0"/>
              </a:rPr>
              <a:t> à planifier la continuité de leur parcours au sein du Lions Clubs International. </a:t>
            </a:r>
          </a:p>
        </p:txBody>
      </p:sp>
      <p:sp>
        <p:nvSpPr>
          <p:cNvPr id="7" name="TextBox 6">
            <a:extLst>
              <a:ext uri="{FF2B5EF4-FFF2-40B4-BE49-F238E27FC236}">
                <a16:creationId xmlns:a16="http://schemas.microsoft.com/office/drawing/2014/main" id="{4A0F263E-D02A-E84C-9F14-761471A5A44B}"/>
              </a:ext>
            </a:extLst>
          </p:cNvPr>
          <p:cNvSpPr txBox="1"/>
          <p:nvPr/>
        </p:nvSpPr>
        <p:spPr>
          <a:xfrm>
            <a:off x="2240353" y="983317"/>
            <a:ext cx="7579610" cy="738664"/>
          </a:xfrm>
          <a:prstGeom prst="rect">
            <a:avLst/>
          </a:prstGeom>
          <a:noFill/>
        </p:spPr>
        <p:txBody>
          <a:bodyPr wrap="square" rtlCol="0" anchor="b" anchorCtr="0">
            <a:spAutoFit/>
          </a:bodyPr>
          <a:lstStyle/>
          <a:p>
            <a:r>
              <a:rPr lang="fr-FR" sz="4200" b="1">
                <a:solidFill>
                  <a:srgbClr val="00338D"/>
                </a:solidFill>
                <a:latin typeface="Arial" panose="020B0604020202020204" pitchFamily="34" charset="0"/>
                <a:cs typeface="Arial" panose="020B0604020202020204" pitchFamily="34" charset="0"/>
              </a:rPr>
              <a:t>Points importants</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spTree>
    <p:extLst>
      <p:ext uri="{BB962C8B-B14F-4D97-AF65-F5344CB8AC3E}">
        <p14:creationId xmlns:p14="http://schemas.microsoft.com/office/powerpoint/2010/main" val="3340339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2875002"/>
            <a:ext cx="8993083" cy="1107996"/>
          </a:xfrm>
          <a:prstGeom prst="rect">
            <a:avLst/>
          </a:prstGeom>
          <a:noFill/>
        </p:spPr>
        <p:txBody>
          <a:bodyPr wrap="square" rtlCol="0" anchor="ctr" anchorCtr="0">
            <a:spAutoFit/>
          </a:bodyPr>
          <a:lstStyle/>
          <a:p>
            <a:pPr algn="ctr"/>
            <a:r>
              <a:rPr lang="fr-FR" sz="6600" b="1">
                <a:solidFill>
                  <a:schemeClr val="bg1"/>
                </a:solidFill>
                <a:latin typeface="Arial" panose="020B0604020202020204" pitchFamily="34" charset="0"/>
                <a:ea typeface="Arial" charset="0"/>
                <a:cs typeface="Arial" panose="020B0604020202020204" pitchFamily="34" charset="0"/>
              </a:rPr>
              <a:t>Programme Leo-Lion</a:t>
            </a:r>
          </a:p>
        </p:txBody>
      </p:sp>
    </p:spTree>
    <p:extLst>
      <p:ext uri="{BB962C8B-B14F-4D97-AF65-F5344CB8AC3E}">
        <p14:creationId xmlns:p14="http://schemas.microsoft.com/office/powerpoint/2010/main" val="2882118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813419" y="3089463"/>
            <a:ext cx="3887425" cy="2908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spcBef>
                <a:spcPts val="0"/>
              </a:spcBef>
              <a:spcAft>
                <a:spcPts val="1200"/>
              </a:spcAft>
              <a:buClr>
                <a:srgbClr val="EBB700"/>
              </a:buClr>
              <a:buNone/>
            </a:pPr>
            <a:r>
              <a:rPr lang="fr-FR" sz="2400" b="1" dirty="0">
                <a:solidFill>
                  <a:srgbClr val="55565A"/>
                </a:solidFill>
                <a:latin typeface="Arial" charset="0"/>
                <a:ea typeface="Arial" charset="0"/>
                <a:cs typeface="Arial" charset="0"/>
              </a:rPr>
              <a:t>Admissibilité </a:t>
            </a:r>
          </a:p>
          <a:p>
            <a:pPr>
              <a:spcBef>
                <a:spcPts val="0"/>
              </a:spcBef>
              <a:spcAft>
                <a:spcPts val="1200"/>
              </a:spcAft>
              <a:buClr>
                <a:srgbClr val="EBB700"/>
              </a:buClr>
            </a:pPr>
            <a:r>
              <a:rPr lang="fr-FR" sz="2400" dirty="0">
                <a:solidFill>
                  <a:srgbClr val="55565A"/>
                </a:solidFill>
                <a:latin typeface="Arial" charset="0"/>
                <a:ea typeface="Arial" charset="0"/>
                <a:cs typeface="Arial" charset="0"/>
              </a:rPr>
              <a:t>Être ancien Leo</a:t>
            </a:r>
          </a:p>
          <a:p>
            <a:pPr>
              <a:spcBef>
                <a:spcPts val="0"/>
              </a:spcBef>
              <a:spcAft>
                <a:spcPts val="1200"/>
              </a:spcAft>
              <a:buClr>
                <a:srgbClr val="EBB700"/>
              </a:buClr>
            </a:pPr>
            <a:r>
              <a:rPr lang="fr-FR" sz="2400" dirty="0">
                <a:solidFill>
                  <a:srgbClr val="55565A"/>
                </a:solidFill>
                <a:latin typeface="Arial" charset="0"/>
                <a:ea typeface="Arial" charset="0"/>
                <a:cs typeface="Arial" charset="0"/>
              </a:rPr>
              <a:t>Leo pendant plus d’un an</a:t>
            </a:r>
          </a:p>
          <a:p>
            <a:pPr>
              <a:spcBef>
                <a:spcPts val="0"/>
              </a:spcBef>
              <a:spcAft>
                <a:spcPts val="1200"/>
              </a:spcAft>
              <a:buClr>
                <a:srgbClr val="EBB700"/>
              </a:buClr>
            </a:pPr>
            <a:r>
              <a:rPr lang="fr-FR" sz="2400" dirty="0">
                <a:solidFill>
                  <a:srgbClr val="55565A"/>
                </a:solidFill>
                <a:latin typeface="Arial" charset="0"/>
                <a:ea typeface="Arial" charset="0"/>
                <a:cs typeface="Arial" charset="0"/>
              </a:rPr>
              <a:t>De l’âge de la majorité à 35 ans</a:t>
            </a:r>
          </a:p>
          <a:p>
            <a:pPr marL="0" indent="0">
              <a:spcBef>
                <a:spcPts val="0"/>
              </a:spcBef>
              <a:spcAft>
                <a:spcPts val="1200"/>
              </a:spcAft>
              <a:buClr>
                <a:srgbClr val="EBB700"/>
              </a:buClr>
              <a:buNone/>
            </a:pPr>
            <a:r>
              <a:rPr lang="fr-FR" sz="2000" u="sng" dirty="0">
                <a:solidFill>
                  <a:srgbClr val="407CCA"/>
                </a:solidFill>
                <a:latin typeface="Arial" charset="0"/>
                <a:ea typeface="Arial" charset="0"/>
                <a:cs typeface="Arial" charset="0"/>
                <a:hlinkClick r:id="rId4"/>
              </a:rPr>
              <a:t>En savoir plus.</a:t>
            </a: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9" y="615698"/>
            <a:ext cx="4139581" cy="2308324"/>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fr-FR">
                <a:solidFill>
                  <a:srgbClr val="00338D"/>
                </a:solidFill>
                <a:latin typeface="Arial" panose="020B0604020202020204" pitchFamily="34" charset="0"/>
                <a:cs typeface="Arial" panose="020B0604020202020204" pitchFamily="34" charset="0"/>
              </a:rPr>
              <a:t>Un programme d'affiliation pour les Leos prêts à devenir Lions</a:t>
            </a:r>
          </a:p>
        </p:txBody>
      </p:sp>
      <p:pic>
        <p:nvPicPr>
          <p:cNvPr id="7" name="Picture 6">
            <a:extLst>
              <a:ext uri="{FF2B5EF4-FFF2-40B4-BE49-F238E27FC236}">
                <a16:creationId xmlns:a16="http://schemas.microsoft.com/office/drawing/2014/main" id="{193FA12D-594C-744A-BCD7-392AE980692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469881" y="5669280"/>
            <a:ext cx="1463038" cy="1024127"/>
          </a:xfrm>
          <a:prstGeom prst="rect">
            <a:avLst/>
          </a:prstGeom>
        </p:spPr>
      </p:pic>
      <p:pic>
        <p:nvPicPr>
          <p:cNvPr id="8" name="Picture 7">
            <a:extLst>
              <a:ext uri="{FF2B5EF4-FFF2-40B4-BE49-F238E27FC236}">
                <a16:creationId xmlns:a16="http://schemas.microsoft.com/office/drawing/2014/main" id="{865F7A38-6AB5-274F-9B21-1E41988A40C4}"/>
              </a:ext>
            </a:extLst>
          </p:cNvPr>
          <p:cNvPicPr>
            <a:picLocks noChangeAspect="1"/>
          </p:cNvPicPr>
          <p:nvPr/>
        </p:nvPicPr>
        <p:blipFill rotWithShape="1">
          <a:blip r:embed="rId6">
            <a:extLst>
              <a:ext uri="{28A0092B-C50C-407E-A947-70E740481C1C}">
                <a14:useLocalDpi xmlns:a14="http://schemas.microsoft.com/office/drawing/2010/main" val="0"/>
              </a:ext>
            </a:extLst>
          </a:blip>
          <a:srcRect l="21075" t="6661" r="2480" b="11487"/>
          <a:stretch/>
        </p:blipFill>
        <p:spPr>
          <a:xfrm>
            <a:off x="7923302" y="1295400"/>
            <a:ext cx="3756790" cy="2680695"/>
          </a:xfrm>
          <a:prstGeom prst="rect">
            <a:avLst/>
          </a:prstGeom>
          <a:effectLst>
            <a:outerShdw blurRad="584200" dist="38100" dir="2700000" algn="tl" rotWithShape="0">
              <a:prstClr val="black">
                <a:alpha val="18000"/>
              </a:prstClr>
            </a:outerShdw>
          </a:effectLst>
        </p:spPr>
      </p:pic>
      <p:pic>
        <p:nvPicPr>
          <p:cNvPr id="9" name="Picture 8">
            <a:extLst>
              <a:ext uri="{FF2B5EF4-FFF2-40B4-BE49-F238E27FC236}">
                <a16:creationId xmlns:a16="http://schemas.microsoft.com/office/drawing/2014/main" id="{28D46F65-E87B-AB48-B6C2-3F55CB4612B2}"/>
              </a:ext>
            </a:extLst>
          </p:cNvPr>
          <p:cNvPicPr>
            <a:picLocks noChangeAspect="1"/>
          </p:cNvPicPr>
          <p:nvPr/>
        </p:nvPicPr>
        <p:blipFill rotWithShape="1">
          <a:blip r:embed="rId7">
            <a:extLst>
              <a:ext uri="{28A0092B-C50C-407E-A947-70E740481C1C}">
                <a14:useLocalDpi xmlns:a14="http://schemas.microsoft.com/office/drawing/2010/main" val="0"/>
              </a:ext>
            </a:extLst>
          </a:blip>
          <a:srcRect l="75" t="6011" r="75" b="6206"/>
          <a:stretch/>
        </p:blipFill>
        <p:spPr>
          <a:xfrm>
            <a:off x="6745853" y="3429000"/>
            <a:ext cx="2798585" cy="1842495"/>
          </a:xfrm>
          <a:prstGeom prst="rect">
            <a:avLst/>
          </a:prstGeom>
          <a:effectLst>
            <a:outerShdw blurRad="584200" dist="38100" dir="2700000" algn="tl" rotWithShape="0">
              <a:prstClr val="black">
                <a:alpha val="18000"/>
              </a:prstClr>
            </a:outerShdw>
          </a:effectLst>
        </p:spPr>
      </p:pic>
    </p:spTree>
    <p:extLst>
      <p:ext uri="{BB962C8B-B14F-4D97-AF65-F5344CB8AC3E}">
        <p14:creationId xmlns:p14="http://schemas.microsoft.com/office/powerpoint/2010/main" val="205611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AB3A87B-4ABB-5740-B352-9F1DCFF57E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Large #">
            <a:extLst>
              <a:ext uri="{FF2B5EF4-FFF2-40B4-BE49-F238E27FC236}">
                <a16:creationId xmlns:a16="http://schemas.microsoft.com/office/drawing/2014/main" id="{5258ADF1-8EDF-4A48-BA3D-D66888E0C00E}"/>
              </a:ext>
            </a:extLst>
          </p:cNvPr>
          <p:cNvSpPr txBox="1"/>
          <p:nvPr/>
        </p:nvSpPr>
        <p:spPr>
          <a:xfrm>
            <a:off x="385465" y="2151727"/>
            <a:ext cx="4277549" cy="2554545"/>
          </a:xfrm>
          <a:prstGeom prst="rect">
            <a:avLst/>
          </a:prstGeom>
          <a:noFill/>
        </p:spPr>
        <p:txBody>
          <a:bodyPr wrap="square" rtlCol="0" anchor="b">
            <a:spAutoFit/>
          </a:bodyPr>
          <a:lstStyle/>
          <a:p>
            <a:pPr algn="ctr"/>
            <a:r>
              <a:rPr lang="fr-FR" sz="4000" b="1">
                <a:solidFill>
                  <a:schemeClr val="bg1"/>
                </a:solidFill>
                <a:latin typeface="Arial" panose="020B0604020202020204" pitchFamily="34" charset="0"/>
                <a:ea typeface="Arial" charset="0"/>
                <a:cs typeface="Arial" panose="020B0604020202020204" pitchFamily="34" charset="0"/>
              </a:rPr>
              <a:t>Un programme conçu pour répondre aux intérêts des Leos</a:t>
            </a:r>
          </a:p>
        </p:txBody>
      </p:sp>
      <p:sp>
        <p:nvSpPr>
          <p:cNvPr id="5" name="Rectangle 4">
            <a:extLst>
              <a:ext uri="{FF2B5EF4-FFF2-40B4-BE49-F238E27FC236}">
                <a16:creationId xmlns:a16="http://schemas.microsoft.com/office/drawing/2014/main" id="{636DC1E7-5585-EF45-B643-AD35B6A36C8D}"/>
              </a:ext>
            </a:extLst>
          </p:cNvPr>
          <p:cNvSpPr/>
          <p:nvPr/>
        </p:nvSpPr>
        <p:spPr bwMode="auto">
          <a:xfrm>
            <a:off x="6323527" y="823192"/>
            <a:ext cx="1365160" cy="396007"/>
          </a:xfrm>
          <a:prstGeom prst="rect">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7338" indent="-287338" fontAlgn="base">
              <a:spcAft>
                <a:spcPct val="0"/>
              </a:spcAft>
            </a:pPr>
            <a:r>
              <a:rPr lang="fr-FR" b="1" dirty="0">
                <a:solidFill>
                  <a:schemeClr val="bg1"/>
                </a:solidFill>
                <a:latin typeface="Arial" panose="020B0604020202020204" pitchFamily="34" charset="0"/>
                <a:cs typeface="Arial" panose="020B0604020202020204" pitchFamily="34" charset="0"/>
              </a:rPr>
              <a:t>Avantages</a:t>
            </a:r>
          </a:p>
        </p:txBody>
      </p:sp>
      <p:sp>
        <p:nvSpPr>
          <p:cNvPr id="6" name="TextBox 5">
            <a:extLst>
              <a:ext uri="{FF2B5EF4-FFF2-40B4-BE49-F238E27FC236}">
                <a16:creationId xmlns:a16="http://schemas.microsoft.com/office/drawing/2014/main" id="{113CAB45-24AE-B248-BBBD-FCF86E375D37}"/>
              </a:ext>
            </a:extLst>
          </p:cNvPr>
          <p:cNvSpPr txBox="1"/>
          <p:nvPr/>
        </p:nvSpPr>
        <p:spPr>
          <a:xfrm>
            <a:off x="6232307" y="1445272"/>
            <a:ext cx="5745045" cy="5355312"/>
          </a:xfrm>
          <a:prstGeom prst="rect">
            <a:avLst/>
          </a:prstGeom>
          <a:noFill/>
        </p:spPr>
        <p:txBody>
          <a:bodyPr wrap="square" rtlCol="0">
            <a:spAutoFit/>
          </a:bodyPr>
          <a:lstStyle/>
          <a:p>
            <a:pPr marL="180975" indent="-180975">
              <a:buClr>
                <a:srgbClr val="EBB700"/>
              </a:buClr>
              <a:buSzPct val="50000"/>
              <a:buFont typeface="Lucida Grande" panose="020B0600040502020204" pitchFamily="34" charset="0"/>
              <a:buChar char="▶"/>
            </a:pPr>
            <a:r>
              <a:rPr lang="fr-FR" dirty="0">
                <a:solidFill>
                  <a:srgbClr val="55565A"/>
                </a:solidFill>
                <a:latin typeface="Arial" charset="0"/>
                <a:ea typeface="Arial" charset="0"/>
                <a:cs typeface="Arial" charset="0"/>
              </a:rPr>
              <a:t>50 % de réduction sur les cotisations internationales</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fr-FR" dirty="0">
                <a:solidFill>
                  <a:srgbClr val="55565A"/>
                </a:solidFill>
                <a:latin typeface="Arial" charset="0"/>
                <a:ea typeface="Arial" charset="0"/>
                <a:cs typeface="Arial" charset="0"/>
              </a:rPr>
              <a:t> Exonération des droits d'entrée/de charte</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fr-FR" dirty="0">
                <a:solidFill>
                  <a:srgbClr val="55565A"/>
                </a:solidFill>
                <a:latin typeface="Arial" charset="0"/>
                <a:ea typeface="Arial" charset="0"/>
                <a:cs typeface="Arial" charset="0"/>
              </a:rPr>
              <a:t> Années de service Leo créditées à son dossier Lion</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fr-FR" dirty="0">
                <a:solidFill>
                  <a:srgbClr val="55565A"/>
                </a:solidFill>
                <a:latin typeface="Arial" charset="0"/>
                <a:ea typeface="Arial" charset="0"/>
                <a:cs typeface="Arial" charset="0"/>
              </a:rPr>
              <a:t>Insigne de boutonnière Leo-Lion exclusif    </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fr-FR" dirty="0">
                <a:solidFill>
                  <a:srgbClr val="55565A"/>
                </a:solidFill>
                <a:latin typeface="Arial" charset="0"/>
                <a:ea typeface="Arial" charset="0"/>
                <a:cs typeface="Arial" charset="0"/>
              </a:rPr>
              <a:t> Reconnaissance du statut « Leo-Lion »</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fr-FR" dirty="0">
                <a:solidFill>
                  <a:srgbClr val="55565A"/>
                </a:solidFill>
                <a:latin typeface="Arial" charset="0"/>
                <a:ea typeface="Arial" charset="0"/>
                <a:cs typeface="Arial" charset="0"/>
              </a:rPr>
              <a:t>Groupe de réseautage professionnel LinkedIn </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fr-FR" dirty="0">
                <a:solidFill>
                  <a:srgbClr val="55565A"/>
                </a:solidFill>
                <a:latin typeface="Arial" charset="0"/>
                <a:ea typeface="Arial" charset="0"/>
                <a:cs typeface="Arial" charset="0"/>
              </a:rPr>
              <a:t>Opportunités de bourses</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fr-FR" dirty="0">
                <a:solidFill>
                  <a:srgbClr val="55565A"/>
                </a:solidFill>
                <a:latin typeface="Arial" charset="0"/>
                <a:ea typeface="Arial" charset="0"/>
                <a:cs typeface="Arial" charset="0"/>
              </a:rPr>
              <a:t>Éligible en tant qu’agent de liaison Leo-Lion avec le conseil d'administration</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algn="r">
              <a:buClr>
                <a:srgbClr val="EBB700"/>
              </a:buClr>
              <a:buSzPct val="50000"/>
            </a:pPr>
            <a:r>
              <a:rPr lang="fr-FR" u="sng" dirty="0">
                <a:solidFill>
                  <a:srgbClr val="407CCA"/>
                </a:solidFill>
                <a:latin typeface="Arial" charset="0"/>
                <a:ea typeface="Arial" charset="0"/>
                <a:cs typeface="Arial" charset="0"/>
                <a:hlinkClick r:id="rId4"/>
              </a:rPr>
              <a:t>En savoir plus.</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p:txBody>
      </p:sp>
      <p:pic>
        <p:nvPicPr>
          <p:cNvPr id="14" name="Picture 13">
            <a:extLst>
              <a:ext uri="{FF2B5EF4-FFF2-40B4-BE49-F238E27FC236}">
                <a16:creationId xmlns:a16="http://schemas.microsoft.com/office/drawing/2014/main" id="{3757EA92-9923-6C4F-98B2-B492A6A66E8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0040" y="5669280"/>
            <a:ext cx="1463040" cy="1024129"/>
          </a:xfrm>
          <a:prstGeom prst="rect">
            <a:avLst/>
          </a:prstGeom>
        </p:spPr>
      </p:pic>
    </p:spTree>
    <p:extLst>
      <p:ext uri="{BB962C8B-B14F-4D97-AF65-F5344CB8AC3E}">
        <p14:creationId xmlns:p14="http://schemas.microsoft.com/office/powerpoint/2010/main" val="289204152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7123</TotalTime>
  <Words>2838</Words>
  <Application>Microsoft Office PowerPoint</Application>
  <PresentationFormat>Widescreen</PresentationFormat>
  <Paragraphs>293</Paragraphs>
  <Slides>26</Slides>
  <Notes>26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Arial</vt:lpstr>
      <vt:lpstr>Calibri</vt:lpstr>
      <vt:lpstr>Calibri Light</vt:lpstr>
      <vt:lpstr>HelveticaNeue</vt:lpstr>
      <vt:lpstr>HelveticaNeue-Bold</vt:lpstr>
      <vt:lpstr>Lucida Grande</vt:lpstr>
      <vt:lpstr>Segoe UI</vt:lpstr>
      <vt:lpstr>Wingdings</vt:lpstr>
      <vt:lpstr>1_Office Theme</vt: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LEO-LION</dc:title>
  <dc:creator>Stec, Roxanne</dc:creator>
  <cp:lastModifiedBy>Stec, Roxanne</cp:lastModifiedBy>
  <cp:revision>863</cp:revision>
  <dcterms:created xsi:type="dcterms:W3CDTF">2020-11-12T18:55:22Z</dcterms:created>
  <dcterms:modified xsi:type="dcterms:W3CDTF">2021-12-10T05:31:12Z</dcterms:modified>
</cp:coreProperties>
</file>