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1147" r:id="rId2"/>
    <p:sldId id="1100" r:id="rId3"/>
    <p:sldId id="1208" r:id="rId4"/>
    <p:sldId id="1150" r:id="rId5"/>
    <p:sldId id="1210" r:id="rId6"/>
    <p:sldId id="1214" r:id="rId7"/>
    <p:sldId id="1215" r:id="rId8"/>
    <p:sldId id="1211" r:id="rId9"/>
    <p:sldId id="1213" r:id="rId10"/>
    <p:sldId id="1216" r:id="rId11"/>
    <p:sldId id="1218" r:id="rId12"/>
    <p:sldId id="1220" r:id="rId13"/>
    <p:sldId id="1221" r:id="rId14"/>
    <p:sldId id="1261" r:id="rId15"/>
    <p:sldId id="1222" r:id="rId16"/>
    <p:sldId id="1226" r:id="rId17"/>
    <p:sldId id="1227" r:id="rId18"/>
    <p:sldId id="1223" r:id="rId19"/>
    <p:sldId id="124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5C43FD-2D81-9CFA-9C4A-A35CD6167620}" name="Khamisi Grace" initials="KG" userId="zf4GxHDVBqBlx4LynScNWqDXMqa5rPKp++84GQX4s+g="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70524" autoAdjust="0"/>
  </p:normalViewPr>
  <p:slideViewPr>
    <p:cSldViewPr snapToGrid="0">
      <p:cViewPr varScale="1">
        <p:scale>
          <a:sx n="77" d="100"/>
          <a:sy n="77" d="100"/>
        </p:scale>
        <p:origin x="12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633F25-2FE4-41EF-94B9-967B8342C8DD}" type="datetimeFigureOut">
              <a:rPr lang="en-US" smtClean="0"/>
              <a:t>12/10/2021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3F893A-FEBB-45EA-BD8F-CD83EBF86D48}" type="slidenum">
              <a:rPr lang="en-US" smtClean="0"/>
              <a:t>‹#›</a:t>
            </a:fld>
            <a:endParaRPr lang="en-US"/>
          </a:p>
        </p:txBody>
      </p:sp>
    </p:spTree>
    <p:extLst>
      <p:ext uri="{BB962C8B-B14F-4D97-AF65-F5344CB8AC3E}">
        <p14:creationId xmlns:p14="http://schemas.microsoft.com/office/powerpoint/2010/main" val="1779466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LCIFLeoGrants@lionsclubs.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a:solidFill>
                  <a:srgbClr val="FF0000"/>
                </a:solidFill>
                <a:latin typeface="Arial" panose="020B0604020202020204" pitchFamily="34" charset="0"/>
                <a:ea typeface="ＭＳ Ｐゴシック" pitchFamily="34" charset="-128"/>
                <a:cs typeface="Arial" panose="020B0604020202020204" pitchFamily="34" charset="0"/>
              </a:rPr>
              <a:t>Note à l’instructeur : </a:t>
            </a:r>
            <a:r>
              <a:rPr lang="fr-FR" sz="1200">
                <a:solidFill>
                  <a:schemeClr val="tx1"/>
                </a:solidFill>
                <a:latin typeface="Arial" panose="020B0604020202020204" pitchFamily="34" charset="0"/>
                <a:ea typeface="ＭＳ Ｐゴシック" pitchFamily="34" charset="-128"/>
                <a:cs typeface="Arial" panose="020B0604020202020204" pitchFamily="34" charset="0"/>
              </a:rPr>
              <a:t>Le siège du LCI a conçu ce programme d'orientation et de formation pour les nouveaux conseillers Leo ou pour ceux qui n'ont jamais reçu de formation formelle concernant leur rôle en tant que conseiller. Bien que la formation ne couvre certainement pas tous les aspects du poste de conseiller Leo, elle fournit les outils de base pour en exercer les fonctions.</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solidFill>
                <a:latin typeface="Arial" panose="020B0604020202020204" pitchFamily="34" charset="0"/>
                <a:ea typeface="ＭＳ Ｐゴシック" pitchFamily="34" charset="-128"/>
                <a:cs typeface="Arial" panose="020B0604020202020204" pitchFamily="34" charset="0"/>
              </a:rPr>
              <a:t>Cette formation doit être dispensée sous la direction d'un formateur Lion, tel qu'un président de commission Leo de district ou de district multiple, un conseiller de Leo club expérimenté qui connaisse les ressources et le règlement du LCI, ou un </a:t>
            </a:r>
            <a:r>
              <a:rPr lang="fr-FR" sz="1200" baseline="0">
                <a:solidFill>
                  <a:srgbClr val="FF0000"/>
                </a:solidFill>
                <a:latin typeface="Arial" panose="020B0604020202020204" pitchFamily="34" charset="0"/>
                <a:ea typeface="ＭＳ Ｐゴシック" pitchFamily="34" charset="-128"/>
                <a:cs typeface="Arial" panose="020B0604020202020204" pitchFamily="34" charset="0"/>
              </a:rPr>
              <a:t>instructeur Lions certifié </a:t>
            </a:r>
            <a:r>
              <a:rPr lang="fr-FR" sz="1200">
                <a:solidFill>
                  <a:schemeClr val="tx1"/>
                </a:solidFill>
                <a:latin typeface="Arial" panose="020B0604020202020204" pitchFamily="34" charset="0"/>
                <a:ea typeface="ＭＳ Ｐゴシック" pitchFamily="34" charset="-128"/>
                <a:cs typeface="Arial" panose="020B0604020202020204" pitchFamily="34" charset="0"/>
              </a:rPr>
              <a:t>qui connaisse bien le programme Leo clubs.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latin typeface="Arial" pitchFamily="34" charset="0"/>
                <a:ea typeface="ＭＳ Ｐゴシック" pitchFamily="34" charset="-128"/>
              </a:rPr>
              <a:t>La boutique Lions Shop propose de nombreux articles pour Leo clubs : kits de nouveau membre, insignes, cloche et vêtements à la griffe des Leos. </a:t>
            </a:r>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3350570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aseline="0" dirty="0">
                <a:latin typeface="Arial" pitchFamily="34" charset="0"/>
                <a:ea typeface="ＭＳ Ｐゴシック" pitchFamily="34" charset="-128"/>
              </a:rPr>
              <a:t>Tout officiel et membre de Leo club, conseiller Leo, président de commission de district/district multiple Leo enregistré lors de l'exercice fiscal en cours</a:t>
            </a:r>
            <a:r>
              <a:rPr lang="fr-FR" dirty="0">
                <a:latin typeface="Arial" pitchFamily="34" charset="0"/>
                <a:ea typeface="ＭＳ Ｐゴシック" pitchFamily="34" charset="-128"/>
              </a:rPr>
              <a:t> et ayant fourni une adresse </a:t>
            </a:r>
            <a:r>
              <a:rPr lang="fr-FR" dirty="0" err="1">
                <a:latin typeface="Arial" pitchFamily="34" charset="0"/>
                <a:ea typeface="ＭＳ Ｐゴシック" pitchFamily="34" charset="-128"/>
              </a:rPr>
              <a:t>életronique</a:t>
            </a:r>
            <a:r>
              <a:rPr lang="fr-FR" dirty="0">
                <a:latin typeface="Arial" pitchFamily="34" charset="0"/>
                <a:ea typeface="ＭＳ Ｐゴシック" pitchFamily="34" charset="-128"/>
              </a:rPr>
              <a:t> unique recevra automatiquement le bulletin Leo en ligne du siège international. Ce bulletin trimestriel fournit les informations sur les dates et  événements essentiels et des ressources pour </a:t>
            </a:r>
            <a:r>
              <a:rPr lang="fr-FR" dirty="0" err="1">
                <a:latin typeface="Arial" pitchFamily="34" charset="0"/>
                <a:ea typeface="ＭＳ Ｐゴシック" pitchFamily="34" charset="-128"/>
              </a:rPr>
              <a:t>Leos</a:t>
            </a:r>
            <a:r>
              <a:rPr lang="fr-FR" dirty="0">
                <a:latin typeface="Arial" pitchFamily="34" charset="0"/>
                <a:ea typeface="ＭＳ Ｐゴシック" pitchFamily="34" charset="-128"/>
              </a:rPr>
              <a:t> et Lions participant au programme Leo clubs.</a:t>
            </a:r>
          </a:p>
          <a:p>
            <a:endParaRPr lang="en-US" altLang="en-US" dirty="0">
              <a:latin typeface="Arial" pitchFamily="34" charset="0"/>
              <a:ea typeface="ＭＳ Ｐゴシック" pitchFamily="34" charset="-128"/>
            </a:endParaRPr>
          </a:p>
          <a:p>
            <a:r>
              <a:rPr lang="fr-FR" dirty="0">
                <a:latin typeface="Arial" pitchFamily="34" charset="0"/>
                <a:ea typeface="ＭＳ Ｐゴシック" pitchFamily="34" charset="-128"/>
              </a:rPr>
              <a:t>Si vous avez fourni vos coordonnées au siège international mais ne recevez pas ce bulletin, veuillez vous renseigner auprès du service Programme Leo clubs.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a:p>
        </p:txBody>
      </p:sp>
    </p:spTree>
    <p:extLst>
      <p:ext uri="{BB962C8B-B14F-4D97-AF65-F5344CB8AC3E}">
        <p14:creationId xmlns:p14="http://schemas.microsoft.com/office/powerpoint/2010/main" val="1785392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atin typeface="Arial" pitchFamily="34" charset="0"/>
                <a:ea typeface="ＭＳ Ｐゴシック" pitchFamily="34" charset="-128"/>
              </a:rPr>
              <a:t>La page Leo sur Facebook donne un accès rapide aux dernières nouvelles du programme Leo clubs. Elle sert aussi de lieu de rassemblement où les Leos du monde entier peuvent nouer des liens et échanger des idées sur des sujets comme les bonnes pratiques à suivre en matière de service et de leadership. Comme le bulletin Leo en ligne, il s'agit d'un excellent moyen de rester informé des dernières nouvelles et des événements liés au programme des Leo clubs. Suivez notre page sur www.facebook.com/leoclubs.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260493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solidFill>
                <a:latin typeface="Arial" panose="020B0604020202020204" pitchFamily="34" charset="0"/>
                <a:ea typeface="Calibri" panose="020F0502020204030204" pitchFamily="34" charset="0"/>
                <a:cs typeface="Arial" panose="020B0604020202020204" pitchFamily="34" charset="0"/>
              </a:rPr>
              <a:t>Le comité consultatif Leo est un comité consultatif de 32 Leos et Lions de chaque région constitutionnelle qui se réunissent chaque mois en commissions, offrent des commentaires au Lions International et créent des ressources pour le programme Leo clubs. Le comité se compose de trois commissions : Recrutement, Expérience Leo et Transition de Leo à Lion. Chacune a créé des présentations PowerPoint et des guides téléchargeables à partir du site Lions. Les candidatures doivent être déposées au 15 août.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1552227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Un Leo ou un Leo-Lion peut être nommé pour servir dans le district ou district multiple Lions. </a:t>
            </a:r>
          </a:p>
          <a:p>
            <a:endParaRPr lang="en-US" dirty="0"/>
          </a:p>
          <a:p>
            <a:r>
              <a:rPr lang="fr-FR"/>
              <a:t>Un Leo-Lion a également la possibilité de servir d'agent de liaison officiel auprès du Conseil d'administration du Lions Club International. Deux Leo-Lion sont nommés chaque année pour y représenter les intérêts et perspectives des jeunes. </a:t>
            </a:r>
          </a:p>
          <a:p>
            <a:endParaRPr lang="en-US" dirty="0"/>
          </a:p>
          <a:p>
            <a:r>
              <a:rPr lang="fr-FR">
                <a:solidFill>
                  <a:srgbClr val="151515"/>
                </a:solidFill>
                <a:latin typeface="HelveticaNeue-Light"/>
              </a:rPr>
              <a:t>Pour en savoir plus sur chaque poste</a:t>
            </a:r>
            <a:r>
              <a:rPr lang="fr-FR" b="0" i="0">
                <a:solidFill>
                  <a:srgbClr val="151515"/>
                </a:solidFill>
                <a:latin typeface="HelveticaNeue-Light"/>
              </a:rPr>
              <a:t>, reportez-vous aux chapitres III et VII du règlement du conseil d'administration </a:t>
            </a:r>
            <a:r>
              <a:rPr lang="fr-FR">
                <a:solidFill>
                  <a:srgbClr val="151515"/>
                </a:solidFill>
                <a:latin typeface="HelveticaNeue-Light"/>
              </a:rPr>
              <a:t>:  https://www.lionsclubs.org/fr/resources-for-members/resource-center/board-policy-manual </a:t>
            </a:r>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1487007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Le centre de formation Lions (CFL) offre des cours en ligne aux Lions et Leos pour cultiver leurs compétences en leadership. Un compte Lion Account est nécessaire pour se connecter à l'outil numérique Learn.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a:p>
        </p:txBody>
      </p:sp>
    </p:spTree>
    <p:extLst>
      <p:ext uri="{BB962C8B-B14F-4D97-AF65-F5344CB8AC3E}">
        <p14:creationId xmlns:p14="http://schemas.microsoft.com/office/powerpoint/2010/main" val="2196703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solidFill>
                  <a:schemeClr val="tx1"/>
                </a:solidFill>
                <a:latin typeface="Arial" panose="020B0604020202020204" pitchFamily="34" charset="0"/>
                <a:ea typeface="ＭＳ Ｐゴシック" pitchFamily="34" charset="-128"/>
                <a:cs typeface="Arial" panose="020B0604020202020204" pitchFamily="34" charset="0"/>
              </a:rPr>
              <a:t>Cette subvention donne aux </a:t>
            </a:r>
            <a:r>
              <a:rPr lang="fr-FR" sz="1200" dirty="0" err="1">
                <a:solidFill>
                  <a:schemeClr val="tx1"/>
                </a:solidFill>
                <a:latin typeface="Arial" panose="020B0604020202020204" pitchFamily="34" charset="0"/>
                <a:ea typeface="ＭＳ Ｐゴシック" pitchFamily="34" charset="-128"/>
                <a:cs typeface="Arial" panose="020B0604020202020204" pitchFamily="34" charset="0"/>
              </a:rPr>
              <a:t>Leos</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 l’occasion de cultiver leurs compétences de responsables dans le cadre d’une formation ou d’un colloque organisé pour répondre à leurs besoins spécifiques. Des subventions à cet effet sont offertes au niveau du sous-district, du district simple ou multiple et de la région constitutionnelle. La formation doit porter sur le développement des compétences en leadership, notamment dans les domaines de la gestion de projets, du travail d'équipe, de la communication, de l’innovation et de l’organisation de projets de service local.</a:t>
            </a:r>
          </a:p>
          <a:p>
            <a:endPar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endParaRPr>
          </a:p>
          <a:p>
            <a:r>
              <a:rPr lang="fr-FR" sz="1200" dirty="0">
                <a:solidFill>
                  <a:schemeClr val="tx1"/>
                </a:solidFill>
                <a:latin typeface="Arial" panose="020B0604020202020204" pitchFamily="34" charset="0"/>
                <a:ea typeface="ＭＳ Ｐゴシック" pitchFamily="34" charset="-128"/>
                <a:cs typeface="Arial" panose="020B0604020202020204" pitchFamily="34" charset="0"/>
              </a:rPr>
              <a:t>Le Lions International accorde jusqu'à 2000 USD chaque année fiscale. Pour être prises en considération, les demandes de subvention doivent être approuvées avant la date de la formation et sont examinées dans leur ordre de réception, du 1</a:t>
            </a:r>
            <a:r>
              <a:rPr lang="fr-FR" sz="1200" baseline="30000" dirty="0">
                <a:solidFill>
                  <a:schemeClr val="tx1"/>
                </a:solidFill>
                <a:latin typeface="Arial" panose="020B0604020202020204" pitchFamily="34" charset="0"/>
                <a:ea typeface="ＭＳ Ｐゴシック" pitchFamily="34" charset="-128"/>
                <a:cs typeface="Arial" panose="020B0604020202020204" pitchFamily="34" charset="0"/>
              </a:rPr>
              <a:t>er</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 juillet au 1</a:t>
            </a:r>
            <a:r>
              <a:rPr lang="fr-FR" sz="1200" baseline="30000" dirty="0">
                <a:solidFill>
                  <a:schemeClr val="tx1"/>
                </a:solidFill>
                <a:latin typeface="Arial" panose="020B0604020202020204" pitchFamily="34" charset="0"/>
                <a:ea typeface="ＭＳ Ｐゴシック" pitchFamily="34" charset="-128"/>
                <a:cs typeface="Arial" panose="020B0604020202020204" pitchFamily="34" charset="0"/>
              </a:rPr>
              <a:t>er</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 mai de chaque exercice. Les subventions sont accordées en fonction du contenu et de la qualité de la formation proposée. Les formulaires de candidatures se trouvent sur lionsclubs.org/</a:t>
            </a:r>
            <a:r>
              <a:rPr lang="fr-FR" sz="1200" dirty="0" err="1">
                <a:solidFill>
                  <a:schemeClr val="tx1"/>
                </a:solidFill>
                <a:latin typeface="Arial" panose="020B0604020202020204" pitchFamily="34" charset="0"/>
                <a:ea typeface="ＭＳ Ｐゴシック" pitchFamily="34" charset="-128"/>
                <a:cs typeface="Arial" panose="020B0604020202020204" pitchFamily="34" charset="0"/>
              </a:rPr>
              <a:t>fr</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a:t>
            </a:r>
            <a:r>
              <a:rPr lang="fr-FR" sz="1200" dirty="0" err="1">
                <a:solidFill>
                  <a:schemeClr val="tx1"/>
                </a:solidFill>
                <a:latin typeface="Arial" panose="020B0604020202020204" pitchFamily="34" charset="0"/>
                <a:ea typeface="ＭＳ Ｐゴシック" pitchFamily="34" charset="-128"/>
                <a:cs typeface="Arial" panose="020B0604020202020204" pitchFamily="34" charset="0"/>
              </a:rPr>
              <a:t>leogrants</a:t>
            </a:r>
            <a:endParaRPr lang="fr-FR" sz="1200" dirty="0">
              <a:solidFill>
                <a:schemeClr val="tx1"/>
              </a:solidFill>
              <a:latin typeface="Arial" panose="020B0604020202020204" pitchFamily="34" charset="0"/>
              <a:ea typeface="ＭＳ Ｐゴシック" pitchFamily="34" charset="-128"/>
              <a:cs typeface="Arial" panose="020B0604020202020204" pitchFamily="34" charset="0"/>
            </a:endParaRP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a:p>
        </p:txBody>
      </p:sp>
    </p:spTree>
    <p:extLst>
      <p:ext uri="{BB962C8B-B14F-4D97-AF65-F5344CB8AC3E}">
        <p14:creationId xmlns:p14="http://schemas.microsoft.com/office/powerpoint/2010/main" val="2490786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spcAft>
                <a:spcPts val="1100"/>
              </a:spcAft>
              <a:buClr>
                <a:schemeClr val="dk1"/>
              </a:buClr>
              <a:buSzPct val="91666"/>
              <a:buFont typeface="Arial"/>
              <a:buNone/>
            </a:pPr>
            <a:r>
              <a:rPr lang="fr-FR" sz="1800" dirty="0">
                <a:latin typeface="Calibri" panose="020F0502020204030204" pitchFamily="34" charset="0"/>
                <a:ea typeface="Calibri" panose="020F0502020204030204" pitchFamily="34" charset="0"/>
                <a:cs typeface="Times New Roman" panose="02020603050405020304" pitchFamily="18" charset="0"/>
              </a:rPr>
              <a:t>La subvention de service Leo de la LCIF a été lancée en 2018 pour fournir une aide financière aux projets de service Leo. Un district ou un district multiple Lions peut demander jusqu'à 5000 USD, quel que soit le nombre de clubs ou type de club participant, avec une exigence de contrepartie de 25 % collectée par les </a:t>
            </a:r>
            <a:r>
              <a:rPr lang="fr-FR" sz="1800" dirty="0" err="1">
                <a:latin typeface="Calibri" panose="020F0502020204030204" pitchFamily="34" charset="0"/>
                <a:ea typeface="Calibri" panose="020F0502020204030204" pitchFamily="34" charset="0"/>
                <a:cs typeface="Times New Roman" panose="02020603050405020304" pitchFamily="18" charset="0"/>
              </a:rPr>
              <a:t>Leos</a:t>
            </a:r>
            <a:r>
              <a:rPr lang="fr-FR" sz="1800" dirty="0">
                <a:latin typeface="Calibri" panose="020F0502020204030204" pitchFamily="34" charset="0"/>
                <a:ea typeface="Calibri" panose="020F0502020204030204" pitchFamily="34" charset="0"/>
                <a:cs typeface="Times New Roman" panose="02020603050405020304" pitchFamily="18" charset="0"/>
              </a:rPr>
              <a:t> et Lions au niveau local. Cette subvention est la première de la LCIF réservée aux </a:t>
            </a:r>
            <a:r>
              <a:rPr lang="fr-FR" sz="1800" dirty="0" err="1">
                <a:latin typeface="Calibri" panose="020F0502020204030204" pitchFamily="34" charset="0"/>
                <a:ea typeface="Calibri" panose="020F0502020204030204" pitchFamily="34" charset="0"/>
                <a:cs typeface="Times New Roman" panose="02020603050405020304" pitchFamily="18" charset="0"/>
              </a:rPr>
              <a:t>Leos</a:t>
            </a:r>
            <a:r>
              <a:rPr lang="fr-FR" sz="1800" dirty="0">
                <a:latin typeface="Calibri" panose="020F0502020204030204" pitchFamily="34" charset="0"/>
                <a:ea typeface="Calibri" panose="020F0502020204030204" pitchFamily="34" charset="0"/>
                <a:cs typeface="Times New Roman" panose="02020603050405020304" pitchFamily="18" charset="0"/>
              </a:rPr>
              <a:t>. Tout Leo club souhaitant mener à bien un projet comportant une forte composante de service, une collaboration Leo/Lion ou répondant à un besoin humanitaire local non satisfait devrait en faire la demande. N’hésitez pas à contacter la LCIF à l’adresse </a:t>
            </a:r>
            <a:r>
              <a:rPr lang="fr-FR"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LCIFLeoGrants@lionsclubs.org</a:t>
            </a:r>
            <a:r>
              <a:rPr lang="fr-FR" sz="1800" dirty="0">
                <a:latin typeface="Calibri" panose="020F0502020204030204" pitchFamily="34" charset="0"/>
                <a:ea typeface="Calibri" panose="020F0502020204030204" pitchFamily="34" charset="0"/>
                <a:cs typeface="Times New Roman" panose="02020603050405020304" pitchFamily="18" charset="0"/>
              </a:rPr>
              <a:t> pour toute question. </a:t>
            </a:r>
          </a:p>
        </p:txBody>
      </p:sp>
      <p:sp>
        <p:nvSpPr>
          <p:cNvPr id="4" name="Slide Number Placeholder 3"/>
          <p:cNvSpPr>
            <a:spLocks noGrp="1"/>
          </p:cNvSpPr>
          <p:nvPr>
            <p:ph type="sldNum" sz="quarter" idx="5"/>
          </p:nvPr>
        </p:nvSpPr>
        <p:spPr/>
        <p:txBody>
          <a:bodyPr/>
          <a:lstStyle/>
          <a:p>
            <a:fld id="{65F38A34-01B5-8B47-8788-985DCB17BFD7}" type="slidenum">
              <a:rPr lang="en-US" smtClean="0"/>
              <a:t>17</a:t>
            </a:fld>
            <a:endParaRPr lang="en-US"/>
          </a:p>
        </p:txBody>
      </p:sp>
    </p:spTree>
    <p:extLst>
      <p:ext uri="{BB962C8B-B14F-4D97-AF65-F5344CB8AC3E}">
        <p14:creationId xmlns:p14="http://schemas.microsoft.com/office/powerpoint/2010/main" val="1890913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66666"/>
              </a:lnSpc>
              <a:spcBef>
                <a:spcPts val="0"/>
              </a:spcBef>
              <a:spcAft>
                <a:spcPts val="1100"/>
              </a:spcAft>
              <a:buClr>
                <a:schemeClr val="dk1"/>
              </a:buClr>
              <a:buSzPct val="91666"/>
              <a:buFont typeface="Arial"/>
              <a:buNone/>
              <a:tabLst/>
              <a:defRPr/>
            </a:pPr>
            <a:r>
              <a:rPr lang="fr-FR">
                <a:latin typeface="Arial" pitchFamily="34" charset="0"/>
                <a:ea typeface="ＭＳ Ｐゴシック" pitchFamily="34" charset="-128"/>
              </a:rPr>
              <a:t>Le Lions Clubs International décerne une variété de prix et distinctions aux Leos et Lions en reconnaissance de leur action dans le cadre du programme Leo Clubs. Certaines formes de reconnaissance sont décernées à titre personnel, d'autres au niveau du club, du district ou du district multiple. </a:t>
            </a:r>
            <a:r>
              <a:rPr lang="fr-FR"/>
              <a:t>Pour des informations plus détaillées, et notamment la liste complète des formes de reconnaissance et les formulaires de candidature, rendez-vous sur la page Leo (</a:t>
            </a:r>
            <a:r>
              <a:rPr lang="fr-FR" sz="1200">
                <a:solidFill>
                  <a:schemeClr val="tx1"/>
                </a:solidFill>
                <a:latin typeface="Arial" panose="020B0604020202020204" pitchFamily="34" charset="0"/>
                <a:ea typeface="ＭＳ Ｐゴシック" pitchFamily="34" charset="-128"/>
                <a:cs typeface="Arial" panose="020B0604020202020204" pitchFamily="34" charset="0"/>
              </a:rPr>
              <a:t>lionsclubs.org/fr/leos)</a:t>
            </a:r>
            <a:r>
              <a:rPr lang="fr-FR">
                <a:latin typeface="Arial" pitchFamily="34" charset="0"/>
                <a:ea typeface="ＭＳ Ｐゴシック" pitchFamily="34" charset="-128"/>
              </a:rPr>
              <a:t>.</a:t>
            </a:r>
          </a:p>
          <a:p>
            <a:pPr lvl="0" rtl="0">
              <a:lnSpc>
                <a:spcPct val="166666"/>
              </a:lnSpc>
              <a:spcBef>
                <a:spcPts val="0"/>
              </a:spcBef>
              <a:spcAft>
                <a:spcPts val="1100"/>
              </a:spcAft>
              <a:buClr>
                <a:schemeClr val="dk1"/>
              </a:buClr>
              <a:buSzPct val="91666"/>
              <a:buFont typeface="Arial"/>
              <a:buNone/>
            </a:pPr>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18</a:t>
            </a:fld>
            <a:endParaRPr lang="en-US"/>
          </a:p>
        </p:txBody>
      </p:sp>
    </p:spTree>
    <p:extLst>
      <p:ext uri="{BB962C8B-B14F-4D97-AF65-F5344CB8AC3E}">
        <p14:creationId xmlns:p14="http://schemas.microsoft.com/office/powerpoint/2010/main" val="1522838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solidFill>
                  <a:schemeClr val="tx1"/>
                </a:solidFill>
                <a:latin typeface="+mn-lt"/>
              </a:rPr>
              <a:t>Note à l'instructeur : Pour l'activité facultative du module 4, demandez aux participants de réfléchir au plan développé à la fin du module 2. Demandez-leur quelles ressources ils utiliseront pour réaliser ou augmenter la portée de cette action. </a:t>
            </a:r>
          </a:p>
          <a:p>
            <a:endParaRPr lang="en-US" dirty="0"/>
          </a:p>
          <a:p>
            <a:r>
              <a:rPr lang="fr-FR"/>
              <a:t>Exemple : Tout conseille envisageant d'organiser une soirée de recrutement peut commander des brochures et des affiches auprès du Lions Clubs International en remplissant le bon de commande de documents Leo. </a:t>
            </a:r>
          </a:p>
          <a:p>
            <a:endParaRPr lang="en-US" dirty="0"/>
          </a:p>
          <a:p>
            <a:r>
              <a:rPr lang="fr-FR"/>
              <a:t>Durée estimée : 10 minutes</a:t>
            </a:r>
          </a:p>
        </p:txBody>
      </p:sp>
      <p:sp>
        <p:nvSpPr>
          <p:cNvPr id="4" name="Slide Number Placeholder 3"/>
          <p:cNvSpPr>
            <a:spLocks noGrp="1"/>
          </p:cNvSpPr>
          <p:nvPr>
            <p:ph type="sldNum" sz="quarter" idx="5"/>
          </p:nvPr>
        </p:nvSpPr>
        <p:spPr/>
        <p:txBody>
          <a:bodyPr/>
          <a:lstStyle/>
          <a:p>
            <a:fld id="{65F38A34-01B5-8B47-8788-985DCB17BFD7}" type="slidenum">
              <a:rPr lang="en-US" smtClean="0"/>
              <a:t>19</a:t>
            </a:fld>
            <a:endParaRPr lang="en-US"/>
          </a:p>
        </p:txBody>
      </p:sp>
    </p:spTree>
    <p:extLst>
      <p:ext uri="{BB962C8B-B14F-4D97-AF65-F5344CB8AC3E}">
        <p14:creationId xmlns:p14="http://schemas.microsoft.com/office/powerpoint/2010/main" val="357829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fr-FR" sz="1200" b="1" dirty="0">
                <a:solidFill>
                  <a:srgbClr val="FF0000"/>
                </a:solidFill>
                <a:latin typeface="Arial" panose="020B0604020202020204" pitchFamily="34" charset="0"/>
                <a:ea typeface="ＭＳ Ｐゴシック" pitchFamily="34" charset="-128"/>
                <a:cs typeface="Arial" panose="020B0604020202020204" pitchFamily="34" charset="0"/>
              </a:rPr>
              <a:t>Note à l’instructeur : </a:t>
            </a:r>
            <a:r>
              <a:rPr lang="fr-FR" sz="1200" dirty="0">
                <a:solidFill>
                  <a:schemeClr val="tx1"/>
                </a:solidFill>
                <a:latin typeface="Arial" panose="020B0604020202020204" pitchFamily="34" charset="0"/>
                <a:ea typeface="ＭＳ Ｐゴシック" pitchFamily="34" charset="-128"/>
                <a:cs typeface="Arial" panose="020B0604020202020204" pitchFamily="34" charset="0"/>
              </a:rPr>
              <a:t>Cette formation est conçue pour que les modules puissent en être présentés tous ensemble ou en tant que modules autonomes. Il est recommandé à l’instructeur d'examiner le contenu de chacune des sections et de déterminer quels modules sont les plus pertinents pour sa région. L’instructeur peut diviser tout module en plusieurs séances de formation ou en programmes de formation distincts.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Chaque module se termine par une suggestion d'activité de réflexion ou de discussion. Les activités de réflexion/discussion peuvent prendre plusieurs formes :</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Réflexion individuelle : encourager les participants à formuler leur réponse de manière indépendante</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dirty="0">
                <a:solidFill>
                  <a:srgbClr val="FF0000"/>
                </a:solidFill>
                <a:latin typeface="Arial" panose="020B0604020202020204" pitchFamily="34" charset="0"/>
                <a:ea typeface="ＭＳ Ｐゴシック" pitchFamily="34" charset="-128"/>
                <a:cs typeface="Arial" panose="020B0604020202020204" pitchFamily="34" charset="0"/>
              </a:rPr>
              <a:t>Discussion de groupe : utiliser un tableau-papier pour saisir les réponses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Discussions en sous-groupes : allouer du temps supplémentaire aux sous-groupes pour qu’ils discutent d'abord, puis fassent rapport de leurs idées au reste du groupe</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FR" sz="1200" dirty="0">
                <a:solidFill>
                  <a:srgbClr val="FF0000"/>
                </a:solidFill>
                <a:latin typeface="Arial" panose="020B0604020202020204" pitchFamily="34" charset="0"/>
                <a:ea typeface="ＭＳ Ｐゴシック" pitchFamily="34" charset="-128"/>
                <a:cs typeface="Arial" panose="020B0604020202020204" pitchFamily="34" charset="0"/>
              </a:rPr>
              <a:t>Veuillez utiliser les estimations suivantes comme guide lors de la planification de la formation (temps d'activité basés sur une réflexion individuelle ou une discussion de groupe)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solidFill>
                <a:srgbClr val="FF0000"/>
              </a:solidFill>
              <a:latin typeface="Arial" panose="020B0604020202020204" pitchFamily="34" charset="0"/>
              <a:ea typeface="ＭＳ Ｐゴシック"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176162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Arial" pitchFamily="34" charset="0"/>
                <a:ea typeface="ＭＳ Ｐゴシック" pitchFamily="34" charset="-128"/>
              </a:rPr>
              <a:t>Ce module présente le soutien assuré par le siège du Lions Clubs International et les nombreuses ressources destinées aux conseillers Leo. Il traite des sujets suivants :</a:t>
            </a:r>
          </a:p>
          <a:p>
            <a:pPr marL="742950" lvl="1" indent="-285750">
              <a:buFont typeface="Arial" panose="020B0604020202020204" pitchFamily="34" charset="0"/>
              <a:buChar char="•"/>
              <a:defRPr/>
            </a:pPr>
            <a:r>
              <a:rPr lang="fr-FR" sz="2400" dirty="0">
                <a:latin typeface="Arial" pitchFamily="34" charset="0"/>
                <a:ea typeface="ＭＳ Ｐゴシック" pitchFamily="34" charset="-128"/>
              </a:rPr>
              <a:t>Ressources pour Leo clubs</a:t>
            </a:r>
          </a:p>
          <a:p>
            <a:pPr marL="742950" lvl="1" indent="-285750">
              <a:buFont typeface="Arial" panose="020B0604020202020204" pitchFamily="34" charset="0"/>
              <a:buChar char="•"/>
              <a:defRPr/>
            </a:pPr>
            <a:r>
              <a:rPr lang="fr-FR" sz="2400" dirty="0">
                <a:latin typeface="Arial" pitchFamily="34" charset="0"/>
                <a:ea typeface="ＭＳ Ｐゴシック" pitchFamily="34" charset="-128"/>
              </a:rPr>
              <a:t>Communications du Léo club</a:t>
            </a:r>
          </a:p>
          <a:p>
            <a:pPr marL="742950" lvl="1" indent="-285750">
              <a:buFont typeface="Arial" panose="020B0604020202020204" pitchFamily="34" charset="0"/>
              <a:buChar char="•"/>
              <a:defRPr/>
            </a:pPr>
            <a:r>
              <a:rPr lang="fr-FR" sz="2400" dirty="0">
                <a:latin typeface="Arial" pitchFamily="34" charset="0"/>
                <a:ea typeface="ＭＳ Ｐゴシック" pitchFamily="34" charset="-128"/>
              </a:rPr>
              <a:t>Subventions Leo</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À la fin de ce module, les conseillers devraient connaître toutes les ressources du Lions International propose destinées aux Leo clubs.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52702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200">
                <a:solidFill>
                  <a:schemeClr val="tx1"/>
                </a:solidFill>
                <a:latin typeface="Arial" panose="020B0604020202020204" pitchFamily="34" charset="0"/>
                <a:ea typeface="Helvetica Neue" charset="0"/>
                <a:cs typeface="Arial" panose="020B0604020202020204" pitchFamily="34" charset="0"/>
              </a:rPr>
              <a:t>Le siège international du Lions Clubs est situé aux États-Unis, à Oak Brook, dans l’Illinois. Il s’y trouve 300 employés du Lions International et de la LCIF au service des Lions.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172244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Voici la liste des ressources fournies par le siège international des Lions au service du programme Leo clubs. Ce module couvrira chacun de ces éléments dans les diapositives qui suivent. Vous trouverez les liens vers ces ressources sur www.lionsclubs.org/fr/leos.</a:t>
            </a:r>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608570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La première source d’information qu'un conseiller devrait consulter est la page Leo : www.lionsclubs.org/fr/leos. Cette page contient des liens vers toutes les ressources destinées aux Leo clubs et d'autres pages à explorer en rapport avec les Leo clubs du site Internet du Lions International. </a:t>
            </a: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681779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Lions International a mis en ligne des ressources pour faire la promotion des Leo clubs. Les conseillers Leo peuvent trouver des liens vers ces ressources sur la page Leo ou sur le Centre de ressources du site Lions International, en sélectionnant ‘Leos’. </a:t>
            </a:r>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1721326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Lions International propose plusieurs brochures, affiches et guides sur les Leos à télécharger. Les Lions peuvent également passer des commandes pour les  recevoir imprimés.</a:t>
            </a:r>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990064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Ce formulaire contient la liste complète des ressources imprimées proposées par le Lions International. Envoyez votre commande à l’adresse leo@lionsclubs.org. Ces documents sont gratuits, mais les frais d'expédition en sont à la charge du Lions club, du district ou du district multiple. </a:t>
            </a: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66590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64FB3-0C2A-4D87-A801-BD35F4D207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BBD38F-AA41-49DD-8D2A-2ECFE392C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027BD9-293D-499A-8BA3-0D4AB1A8F0AA}"/>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5" name="Footer Placeholder 4">
            <a:extLst>
              <a:ext uri="{FF2B5EF4-FFF2-40B4-BE49-F238E27FC236}">
                <a16:creationId xmlns:a16="http://schemas.microsoft.com/office/drawing/2014/main" id="{29B9EB84-AE31-4054-97A9-805F478BE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69BF2-AB9B-4C9A-A658-DF455D023B6B}"/>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3221237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40740-AC3C-4755-B70F-1CE7E8B1A8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6F2AC7-CB41-495A-B5AC-C6DBEA340E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CE6B1-05C1-4B1E-AD68-6DF128EAC2E1}"/>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5" name="Footer Placeholder 4">
            <a:extLst>
              <a:ext uri="{FF2B5EF4-FFF2-40B4-BE49-F238E27FC236}">
                <a16:creationId xmlns:a16="http://schemas.microsoft.com/office/drawing/2014/main" id="{F2C4EE7E-3000-40D6-B61C-1FC66CCF5E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2865F-AC49-4231-9818-818369164E1E}"/>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255099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29E1D9-7E38-401F-BFAB-22232B872B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F7BF9C-4DDF-4904-8F90-5C32D20475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6D169-771F-4AEF-8AD7-6B951EC0478A}"/>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5" name="Footer Placeholder 4">
            <a:extLst>
              <a:ext uri="{FF2B5EF4-FFF2-40B4-BE49-F238E27FC236}">
                <a16:creationId xmlns:a16="http://schemas.microsoft.com/office/drawing/2014/main" id="{5381335B-0C61-4E96-BD72-C8806D8D3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D28D42-0361-4EC6-A003-4A9906EEC021}"/>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1874405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841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F32D2-5592-4D6D-920F-84512FB81E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CC0136-48EF-4A3A-9C18-F2F175711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95A1A-C26E-48DE-AC73-9684E233878C}"/>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5" name="Footer Placeholder 4">
            <a:extLst>
              <a:ext uri="{FF2B5EF4-FFF2-40B4-BE49-F238E27FC236}">
                <a16:creationId xmlns:a16="http://schemas.microsoft.com/office/drawing/2014/main" id="{8A76CCD9-F2ED-4DA8-AEDF-B553553C7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109AE-9629-4D64-9A57-CC32E724093F}"/>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411354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D836A-5C94-4C97-89E5-36032A8C92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3C70A9-417E-4220-92E8-4C3ECAF381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1323F8-DBAF-4836-B907-D420AFD84B5F}"/>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5" name="Footer Placeholder 4">
            <a:extLst>
              <a:ext uri="{FF2B5EF4-FFF2-40B4-BE49-F238E27FC236}">
                <a16:creationId xmlns:a16="http://schemas.microsoft.com/office/drawing/2014/main" id="{A3FD4331-AD1B-4DC0-8BDA-CCA30D0CE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24276E-BD6C-460F-BF9B-C6EF2ACE910E}"/>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3181310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BE55-731F-45F9-A6D0-89AD1E8642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68BF93-CB9C-438D-B30E-1DF323E18A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DD7C87-DA62-4FD9-A678-878DF37D4A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1C5B40-EB04-40DE-ACCB-0D22FEAA0C6A}"/>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6" name="Footer Placeholder 5">
            <a:extLst>
              <a:ext uri="{FF2B5EF4-FFF2-40B4-BE49-F238E27FC236}">
                <a16:creationId xmlns:a16="http://schemas.microsoft.com/office/drawing/2014/main" id="{C5C0445C-CECC-40BF-AE8A-EED49CA64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56654-AA1F-4CD9-997D-3CF788C86CB8}"/>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421516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F1FB9-1D37-4180-A216-62F8B8F29B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1B39C0-FD83-40BB-BC04-A12D8BD19E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3AA10E-D32B-4423-A6C7-29AAEC041F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97C68D-B0AC-4F11-8B16-78384DE26F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8495B-AE66-471C-8DCC-B7A01745AB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15BF95-E9B8-47F6-AC40-0B66BD819EE0}"/>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8" name="Footer Placeholder 7">
            <a:extLst>
              <a:ext uri="{FF2B5EF4-FFF2-40B4-BE49-F238E27FC236}">
                <a16:creationId xmlns:a16="http://schemas.microsoft.com/office/drawing/2014/main" id="{759D4D85-A0D4-4698-864A-734C654EF9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ECC9A1-9660-46A5-92F1-7E41E3D81452}"/>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2156772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7925A-971C-4E26-9AE2-B828093754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7B600C-7D89-4313-B5DE-C8665125180C}"/>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4" name="Footer Placeholder 3">
            <a:extLst>
              <a:ext uri="{FF2B5EF4-FFF2-40B4-BE49-F238E27FC236}">
                <a16:creationId xmlns:a16="http://schemas.microsoft.com/office/drawing/2014/main" id="{82EA2DF4-3D49-4918-B928-9E8642FBA4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6BE70B-5A1D-4D84-8D14-DC1DE78914BC}"/>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4053135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75A79F-4DDD-42B9-8E6D-C182B2922D42}"/>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3" name="Footer Placeholder 2">
            <a:extLst>
              <a:ext uri="{FF2B5EF4-FFF2-40B4-BE49-F238E27FC236}">
                <a16:creationId xmlns:a16="http://schemas.microsoft.com/office/drawing/2014/main" id="{1E1DA159-5E3E-4805-A0B9-092A0AB656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D390FC-1786-4F3D-9FA4-B5A28C4FAC05}"/>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584790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D90D5-46FF-46B2-9EC2-90D879E18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C2DDFB-187B-4B2C-8B18-D6ED92FA7F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326227-AA53-4043-860F-80CACFECE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B61F2E-2253-498F-BCA3-1C6F76E752A1}"/>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6" name="Footer Placeholder 5">
            <a:extLst>
              <a:ext uri="{FF2B5EF4-FFF2-40B4-BE49-F238E27FC236}">
                <a16:creationId xmlns:a16="http://schemas.microsoft.com/office/drawing/2014/main" id="{38D1A347-31A0-4989-ACFC-284D573A09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ACF666-9A8E-4034-909A-3759FF2D6AF1}"/>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3906873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5D70-C1A4-496D-A1E2-2742A9CF44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B6A912-57F3-4C9F-924F-FB25A3E906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B1F15A-A711-4B2E-ABE9-574C72CF8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56F33-4137-43C7-9055-6EFF9A3007E0}"/>
              </a:ext>
            </a:extLst>
          </p:cNvPr>
          <p:cNvSpPr>
            <a:spLocks noGrp="1"/>
          </p:cNvSpPr>
          <p:nvPr>
            <p:ph type="dt" sz="half" idx="10"/>
          </p:nvPr>
        </p:nvSpPr>
        <p:spPr/>
        <p:txBody>
          <a:bodyPr/>
          <a:lstStyle/>
          <a:p>
            <a:fld id="{7CE3CEBC-612C-4650-A69F-D21217B03317}" type="datetimeFigureOut">
              <a:rPr lang="en-US" smtClean="0"/>
              <a:t>12/10/2021</a:t>
            </a:fld>
            <a:endParaRPr lang="en-US"/>
          </a:p>
        </p:txBody>
      </p:sp>
      <p:sp>
        <p:nvSpPr>
          <p:cNvPr id="6" name="Footer Placeholder 5">
            <a:extLst>
              <a:ext uri="{FF2B5EF4-FFF2-40B4-BE49-F238E27FC236}">
                <a16:creationId xmlns:a16="http://schemas.microsoft.com/office/drawing/2014/main" id="{43049C2A-22E4-4049-B5FC-6369798F9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4936D-948B-43DD-957F-7E327941829F}"/>
              </a:ext>
            </a:extLst>
          </p:cNvPr>
          <p:cNvSpPr>
            <a:spLocks noGrp="1"/>
          </p:cNvSpPr>
          <p:nvPr>
            <p:ph type="sldNum" sz="quarter" idx="12"/>
          </p:nvPr>
        </p:nvSpPr>
        <p:spPr/>
        <p:txBody>
          <a:bodyPr/>
          <a:lstStyle/>
          <a:p>
            <a:fld id="{49318408-2B52-4FF8-A5EB-618EE8605377}" type="slidenum">
              <a:rPr lang="en-US" smtClean="0"/>
              <a:t>‹#›</a:t>
            </a:fld>
            <a:endParaRPr lang="en-US"/>
          </a:p>
        </p:txBody>
      </p:sp>
    </p:spTree>
    <p:extLst>
      <p:ext uri="{BB962C8B-B14F-4D97-AF65-F5344CB8AC3E}">
        <p14:creationId xmlns:p14="http://schemas.microsoft.com/office/powerpoint/2010/main" val="1419644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E2EBD8-7818-4A4F-A413-A55BE66DB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F5F550-8122-489D-8C06-DDA531CA3C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DF8E1-B6E5-4743-95C4-2683731AE7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3CEBC-612C-4650-A69F-D21217B03317}" type="datetimeFigureOut">
              <a:rPr lang="en-US" smtClean="0"/>
              <a:t>12/10/2021</a:t>
            </a:fld>
            <a:endParaRPr lang="en-US"/>
          </a:p>
        </p:txBody>
      </p:sp>
      <p:sp>
        <p:nvSpPr>
          <p:cNvPr id="5" name="Footer Placeholder 4">
            <a:extLst>
              <a:ext uri="{FF2B5EF4-FFF2-40B4-BE49-F238E27FC236}">
                <a16:creationId xmlns:a16="http://schemas.microsoft.com/office/drawing/2014/main" id="{27ABB6B1-4063-4B55-8FE4-3ADDACF524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ED4AA0-4171-4B7E-BA02-07B00DA9D4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18408-2B52-4FF8-A5EB-618EE8605377}" type="slidenum">
              <a:rPr lang="en-US" smtClean="0"/>
              <a:t>‹#›</a:t>
            </a:fld>
            <a:endParaRPr lang="en-US"/>
          </a:p>
        </p:txBody>
      </p:sp>
    </p:spTree>
    <p:extLst>
      <p:ext uri="{BB962C8B-B14F-4D97-AF65-F5344CB8AC3E}">
        <p14:creationId xmlns:p14="http://schemas.microsoft.com/office/powerpoint/2010/main" val="653540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hyperlink" Target="https://lionsclubsinternational.myshopify.com/collections/leos" TargetMode="External"/><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mailto:leo@lionsclubs.org" TargetMode="External"/><Relationship Id="rId5" Type="http://schemas.openxmlformats.org/officeDocument/2006/relationships/image" Target="../media/image2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hyperlink" Target="http://www.facebook.com/leoclub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hyperlink" Target="https://www.lionsclubs.org/fr/discover-our-clubs/about-leos/leo-club-advisory-panel"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hyperlink" Target="https://www.lionsclubs.org/fr/lear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8.xml"/><Relationship Id="rId7" Type="http://schemas.openxmlformats.org/officeDocument/2006/relationships/hyperlink" Target="https://www.lionsclubs.org/fr/resources-for-members/resource-center/leo-awards-and-recognitions" TargetMode="Externa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hyperlink" Target="https://lionsclubsinternational.myshopify.com/collections/leos" TargetMode="External"/><Relationship Id="rId13" Type="http://schemas.openxmlformats.org/officeDocument/2006/relationships/hyperlink" Target="https://www.lionsclubs.org/fr/resources-for-members/resource-center/leo-awards-and-recognitions" TargetMode="External"/><Relationship Id="rId3" Type="http://schemas.openxmlformats.org/officeDocument/2006/relationships/image" Target="../media/image9.png"/><Relationship Id="rId7" Type="http://schemas.openxmlformats.org/officeDocument/2006/relationships/hyperlink" Target="https://www.lionsclubs.org/fr/v2/resource/download/79868261" TargetMode="External"/><Relationship Id="rId12" Type="http://schemas.openxmlformats.org/officeDocument/2006/relationships/hyperlink" Target="https://www.lionsclubs.org/fr/resources-for-members/lions-events-calendar"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www.lionsclubs.org/fr/discover-our-clubs/about-leos" TargetMode="External"/><Relationship Id="rId11" Type="http://schemas.openxmlformats.org/officeDocument/2006/relationships/hyperlink" Target="https://www.lionsclubs.org/fr/start-our-approach/grant-types/leo-grants" TargetMode="External"/><Relationship Id="rId5" Type="http://schemas.openxmlformats.org/officeDocument/2006/relationships/image" Target="../media/image5.png"/><Relationship Id="rId10" Type="http://schemas.openxmlformats.org/officeDocument/2006/relationships/hyperlink" Target="https://www.lionsclubs.org/fr/learn" TargetMode="External"/><Relationship Id="rId4" Type="http://schemas.openxmlformats.org/officeDocument/2006/relationships/image" Target="../media/image4.png"/><Relationship Id="rId9" Type="http://schemas.openxmlformats.org/officeDocument/2006/relationships/hyperlink" Target="https://www.facebook.com/leoclub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http://www.lionsclubs.org/fr/leo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hyperlink" Target="mailto:leo@lionsclubs.org"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fr-FR" sz="4000" b="1" dirty="0">
                <a:solidFill>
                  <a:srgbClr val="55565A"/>
                </a:solidFill>
                <a:latin typeface="Arial Black" panose="020B0604020202020204" pitchFamily="34" charset="0"/>
                <a:cs typeface="Arial" panose="020B0604020202020204" pitchFamily="34" charset="0"/>
              </a:rPr>
              <a:t>Orientation et formation de conseiller de Leo club</a:t>
            </a:r>
          </a:p>
          <a:p>
            <a:r>
              <a:rPr lang="fr-FR" sz="2800" dirty="0">
                <a:solidFill>
                  <a:srgbClr val="00AC69"/>
                </a:solidFill>
                <a:latin typeface="Arial" panose="020B0604020202020204" pitchFamily="34" charset="0"/>
                <a:cs typeface="Arial" panose="020B0604020202020204" pitchFamily="34" charset="0"/>
              </a:rPr>
              <a:t>LIONS CLUBS INTERNATIONAL</a:t>
            </a: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10</a:t>
            </a:fld>
            <a:endParaRPr lang="en-US" sz="1000">
              <a:solidFill>
                <a:srgbClr val="55565A"/>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807161" y="927898"/>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600" b="1">
                <a:solidFill>
                  <a:srgbClr val="616262"/>
                </a:solidFill>
              </a:rPr>
              <a:t>Articles Leo de la boutique Lions Shop</a:t>
            </a:r>
          </a:p>
        </p:txBody>
      </p:sp>
      <p:sp>
        <p:nvSpPr>
          <p:cNvPr id="13" name="Body Copy">
            <a:extLst>
              <a:ext uri="{FF2B5EF4-FFF2-40B4-BE49-F238E27FC236}">
                <a16:creationId xmlns:a16="http://schemas.microsoft.com/office/drawing/2014/main" id="{7CD9EC34-F818-4F53-8EDD-4E4E05FF195E}"/>
              </a:ext>
            </a:extLst>
          </p:cNvPr>
          <p:cNvSpPr txBox="1">
            <a:spLocks/>
          </p:cNvSpPr>
          <p:nvPr/>
        </p:nvSpPr>
        <p:spPr>
          <a:xfrm>
            <a:off x="807161" y="1803194"/>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600"/>
              </a:spcBef>
              <a:defRPr/>
            </a:pPr>
            <a:r>
              <a:rPr lang="fr-FR" sz="2400">
                <a:solidFill>
                  <a:srgbClr val="616262"/>
                </a:solidFill>
                <a:ea typeface="+mn-ea"/>
              </a:rPr>
              <a:t>Disponibles dans la boutique Lions Shop </a:t>
            </a:r>
            <a:r>
              <a:rPr lang="fr-FR" sz="2400">
                <a:solidFill>
                  <a:srgbClr val="81827C"/>
                </a:solidFill>
                <a:ea typeface="+mn-ea"/>
              </a:rPr>
              <a:t>(</a:t>
            </a:r>
            <a:r>
              <a:rPr lang="fr-FR" sz="2400">
                <a:solidFill>
                  <a:srgbClr val="407CCA"/>
                </a:solidFill>
                <a:ea typeface="+mn-ea"/>
                <a:hlinkClick r:id="rId3">
                  <a:extLst>
                    <a:ext uri="{A12FA001-AC4F-418D-AE19-62706E023703}">
                      <ahyp:hlinkClr xmlns:ahyp="http://schemas.microsoft.com/office/drawing/2018/hyperlinkcolor" val="tx"/>
                    </a:ext>
                  </a:extLst>
                </a:hlinkClick>
              </a:rPr>
              <a:t>https://lionsclubsinternational.myshopify.com/collections/leos</a:t>
            </a:r>
            <a:r>
              <a:rPr lang="fr-FR" sz="2400">
                <a:solidFill>
                  <a:srgbClr val="81827C"/>
                </a:solidFill>
                <a:ea typeface="+mn-ea"/>
              </a:rPr>
              <a:t>): </a:t>
            </a:r>
          </a:p>
          <a:p>
            <a:pPr marL="861999" lvl="1" indent="-342900">
              <a:spcBef>
                <a:spcPts val="600"/>
              </a:spcBef>
              <a:buFont typeface="Arial" pitchFamily="34" charset="0"/>
              <a:buChar char="•"/>
              <a:defRPr/>
            </a:pPr>
            <a:r>
              <a:rPr lang="fr-FR" sz="2400">
                <a:solidFill>
                  <a:srgbClr val="616262"/>
                </a:solidFill>
                <a:ea typeface="+mn-ea"/>
              </a:rPr>
              <a:t>Kit de nouveau membre Leo</a:t>
            </a:r>
          </a:p>
          <a:p>
            <a:pPr marL="861999" lvl="1" indent="-342900">
              <a:spcBef>
                <a:spcPts val="600"/>
              </a:spcBef>
              <a:buFont typeface="Arial" pitchFamily="34" charset="0"/>
              <a:buChar char="•"/>
              <a:defRPr/>
            </a:pPr>
            <a:r>
              <a:rPr lang="fr-FR" sz="2400">
                <a:solidFill>
                  <a:srgbClr val="616262"/>
                </a:solidFill>
                <a:ea typeface="+mn-ea"/>
              </a:rPr>
              <a:t>Vêtements Leos</a:t>
            </a:r>
          </a:p>
          <a:p>
            <a:pPr marL="861999" lvl="1" indent="-342900">
              <a:spcBef>
                <a:spcPts val="600"/>
              </a:spcBef>
              <a:buFont typeface="Arial" pitchFamily="34" charset="0"/>
              <a:buChar char="•"/>
              <a:defRPr/>
            </a:pPr>
            <a:r>
              <a:rPr lang="fr-FR" sz="2400">
                <a:solidFill>
                  <a:srgbClr val="616262"/>
                </a:solidFill>
                <a:ea typeface="+mn-ea"/>
              </a:rPr>
              <a:t>Accessoires de réunion de Leo club</a:t>
            </a:r>
          </a:p>
          <a:p>
            <a:pPr marL="861999" lvl="1" indent="-342900">
              <a:spcBef>
                <a:spcPts val="600"/>
              </a:spcBef>
              <a:buFont typeface="Arial" pitchFamily="34" charset="0"/>
              <a:buChar char="•"/>
              <a:defRPr/>
            </a:pPr>
            <a:r>
              <a:rPr lang="fr-FR" sz="2400">
                <a:solidFill>
                  <a:srgbClr val="616262"/>
                </a:solidFill>
                <a:ea typeface="+mn-ea"/>
              </a:rPr>
              <a:t>Certificats et plaques Leos</a:t>
            </a:r>
          </a:p>
          <a:p>
            <a:pPr marL="861999" lvl="1" indent="-342900">
              <a:spcBef>
                <a:spcPts val="600"/>
              </a:spcBef>
              <a:buFont typeface="Arial" pitchFamily="34" charset="0"/>
              <a:buChar char="•"/>
              <a:defRPr/>
            </a:pPr>
            <a:r>
              <a:rPr lang="fr-FR" sz="2400">
                <a:solidFill>
                  <a:srgbClr val="616262"/>
                </a:solidFill>
                <a:ea typeface="+mn-ea"/>
              </a:rPr>
              <a:t>Insignes d’officiel de Leo club</a:t>
            </a:r>
          </a:p>
          <a:p>
            <a:pPr marL="861999" lvl="1" indent="-342900">
              <a:spcBef>
                <a:spcPts val="600"/>
              </a:spcBef>
              <a:buFont typeface="Arial" pitchFamily="34" charset="0"/>
              <a:buChar char="•"/>
              <a:defRPr/>
            </a:pPr>
            <a:r>
              <a:rPr lang="fr-FR" sz="2400">
                <a:solidFill>
                  <a:srgbClr val="616262"/>
                </a:solidFill>
                <a:ea typeface="+mn-ea"/>
              </a:rPr>
              <a:t>Insigne Leo</a:t>
            </a:r>
          </a:p>
        </p:txBody>
      </p:sp>
      <p:pic>
        <p:nvPicPr>
          <p:cNvPr id="7" name="Picture 10" descr="LEO JUNIOR GONG">
            <a:extLst>
              <a:ext uri="{FF2B5EF4-FFF2-40B4-BE49-F238E27FC236}">
                <a16:creationId xmlns:a16="http://schemas.microsoft.com/office/drawing/2014/main" id="{AEC5AD66-EAB1-4E95-A46D-3EF3406F4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855" r="18887"/>
          <a:stretch>
            <a:fillRect/>
          </a:stretch>
        </p:blipFill>
        <p:spPr bwMode="auto">
          <a:xfrm>
            <a:off x="9120591" y="4696009"/>
            <a:ext cx="11366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LEO BANNER">
            <a:extLst>
              <a:ext uri="{FF2B5EF4-FFF2-40B4-BE49-F238E27FC236}">
                <a16:creationId xmlns:a16="http://schemas.microsoft.com/office/drawing/2014/main" id="{939606B5-CE2F-4908-ABAC-1AC9BD366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831" t="4758" r="12604" b="5499"/>
          <a:stretch>
            <a:fillRect/>
          </a:stretch>
        </p:blipFill>
        <p:spPr bwMode="auto">
          <a:xfrm rot="-266322">
            <a:off x="7114856" y="3843667"/>
            <a:ext cx="1751012"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BD71CA7-7EEB-3C4F-A59F-4382E5146616}"/>
              </a:ext>
            </a:extLst>
          </p:cNvPr>
          <p:cNvPicPr>
            <a:picLocks noChangeAspect="1"/>
          </p:cNvPicPr>
          <p:nvPr/>
        </p:nvPicPr>
        <p:blipFill rotWithShape="1">
          <a:blip r:embed="rId6"/>
          <a:srcRect l="16530" t="2053" r="10928" b="4800"/>
          <a:stretch/>
        </p:blipFill>
        <p:spPr>
          <a:xfrm rot="10800000">
            <a:off x="9857182" y="0"/>
            <a:ext cx="2334818" cy="4497050"/>
          </a:xfrm>
          <a:prstGeom prst="rect">
            <a:avLst/>
          </a:prstGeom>
        </p:spPr>
      </p:pic>
      <p:pic>
        <p:nvPicPr>
          <p:cNvPr id="11" name="Picture 10">
            <a:extLst>
              <a:ext uri="{FF2B5EF4-FFF2-40B4-BE49-F238E27FC236}">
                <a16:creationId xmlns:a16="http://schemas.microsoft.com/office/drawing/2014/main" id="{D22BE551-9F1B-304C-A294-A94BD3404ED5}"/>
              </a:ext>
            </a:extLst>
          </p:cNvPr>
          <p:cNvPicPr>
            <a:picLocks noChangeAspect="1"/>
          </p:cNvPicPr>
          <p:nvPr/>
        </p:nvPicPr>
        <p:blipFill rotWithShape="1">
          <a:blip r:embed="rId7"/>
          <a:srcRect l="15744" b="4901"/>
          <a:stretch/>
        </p:blipFill>
        <p:spPr>
          <a:xfrm>
            <a:off x="0" y="5178695"/>
            <a:ext cx="991893" cy="1679305"/>
          </a:xfrm>
          <a:prstGeom prst="rect">
            <a:avLst/>
          </a:prstGeom>
        </p:spPr>
      </p:pic>
      <p:pic>
        <p:nvPicPr>
          <p:cNvPr id="3" name="Picture 2" descr="A close-up of a skateboard&#10;&#10;Description automatically generated with medium confidence">
            <a:extLst>
              <a:ext uri="{FF2B5EF4-FFF2-40B4-BE49-F238E27FC236}">
                <a16:creationId xmlns:a16="http://schemas.microsoft.com/office/drawing/2014/main" id="{2C842694-5A8C-A042-AE65-DFAE72BB0ED8}"/>
              </a:ext>
            </a:extLst>
          </p:cNvPr>
          <p:cNvPicPr>
            <a:picLocks noChangeAspect="1"/>
          </p:cNvPicPr>
          <p:nvPr/>
        </p:nvPicPr>
        <p:blipFill>
          <a:blip r:embed="rId8"/>
          <a:stretch>
            <a:fillRect/>
          </a:stretch>
        </p:blipFill>
        <p:spPr>
          <a:xfrm>
            <a:off x="6141501" y="2761973"/>
            <a:ext cx="1304290" cy="1304290"/>
          </a:xfrm>
          <a:prstGeom prst="rect">
            <a:avLst/>
          </a:prstGeom>
        </p:spPr>
      </p:pic>
      <p:pic>
        <p:nvPicPr>
          <p:cNvPr id="5" name="Picture 4" descr="A person smiling for the camera&#10;&#10;Description automatically generated with low confidence">
            <a:extLst>
              <a:ext uri="{FF2B5EF4-FFF2-40B4-BE49-F238E27FC236}">
                <a16:creationId xmlns:a16="http://schemas.microsoft.com/office/drawing/2014/main" id="{E5EA7310-26EF-C647-9BEA-35F3D2F9096E}"/>
              </a:ext>
            </a:extLst>
          </p:cNvPr>
          <p:cNvPicPr>
            <a:picLocks noChangeAspect="1"/>
          </p:cNvPicPr>
          <p:nvPr/>
        </p:nvPicPr>
        <p:blipFill rotWithShape="1">
          <a:blip r:embed="rId9"/>
          <a:srcRect l="20226" r="15402"/>
          <a:stretch/>
        </p:blipFill>
        <p:spPr>
          <a:xfrm>
            <a:off x="8800616" y="2785485"/>
            <a:ext cx="1776601" cy="1841046"/>
          </a:xfrm>
          <a:prstGeom prst="rect">
            <a:avLst/>
          </a:prstGeom>
        </p:spPr>
      </p:pic>
    </p:spTree>
    <p:extLst>
      <p:ext uri="{BB962C8B-B14F-4D97-AF65-F5344CB8AC3E}">
        <p14:creationId xmlns:p14="http://schemas.microsoft.com/office/powerpoint/2010/main" val="1914656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11</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624776"/>
            <a:ext cx="9329645" cy="875296"/>
          </a:xfrm>
          <a:prstGeom prst="rect">
            <a:avLst/>
          </a:prstGeom>
          <a:noFill/>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600" b="1">
                <a:solidFill>
                  <a:srgbClr val="616262"/>
                </a:solidFill>
              </a:rPr>
              <a:t>Bulletin Leo en ligne</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283321"/>
            <a:ext cx="1558206" cy="1558206"/>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43B7FBBD-98E0-43DA-8C9A-DC4F3D74CB24}"/>
              </a:ext>
            </a:extLst>
          </p:cNvPr>
          <p:cNvPicPr>
            <a:picLocks noChangeAspect="1"/>
          </p:cNvPicPr>
          <p:nvPr/>
        </p:nvPicPr>
        <p:blipFill>
          <a:blip r:embed="rId5"/>
          <a:stretch>
            <a:fillRect/>
          </a:stretch>
        </p:blipFill>
        <p:spPr>
          <a:xfrm>
            <a:off x="5191797" y="1225119"/>
            <a:ext cx="6085803" cy="4890377"/>
          </a:xfrm>
          <a:prstGeom prst="rect">
            <a:avLst/>
          </a:prstGeom>
          <a:ln>
            <a:solidFill>
              <a:srgbClr val="616262"/>
            </a:solidFill>
          </a:ln>
        </p:spPr>
      </p:pic>
      <p:sp>
        <p:nvSpPr>
          <p:cNvPr id="9" name="TextBox 8">
            <a:extLst>
              <a:ext uri="{FF2B5EF4-FFF2-40B4-BE49-F238E27FC236}">
                <a16:creationId xmlns:a16="http://schemas.microsoft.com/office/drawing/2014/main" id="{B99B9A13-D21D-4A69-8AC9-329C2ECB62B2}"/>
              </a:ext>
            </a:extLst>
          </p:cNvPr>
          <p:cNvSpPr txBox="1"/>
          <p:nvPr/>
        </p:nvSpPr>
        <p:spPr>
          <a:xfrm>
            <a:off x="1099810" y="1927253"/>
            <a:ext cx="3845052" cy="4647426"/>
          </a:xfrm>
          <a:prstGeom prst="rect">
            <a:avLst/>
          </a:prstGeom>
          <a:noFill/>
        </p:spPr>
        <p:txBody>
          <a:bodyPr wrap="square">
            <a:spAutoFit/>
          </a:bodyPr>
          <a:lstStyle/>
          <a:p>
            <a:r>
              <a:rPr lang="fr-FR" sz="2400">
                <a:solidFill>
                  <a:srgbClr val="616262"/>
                </a:solidFill>
                <a:latin typeface="Arial" panose="020B0604020202020204" pitchFamily="34" charset="0"/>
                <a:cs typeface="Arial" panose="020B0604020202020204" pitchFamily="34" charset="0"/>
              </a:rPr>
              <a:t>Bulletin d’information trimestriel envoyé par </a:t>
            </a:r>
            <a:r>
              <a:rPr lang="fr-FR" sz="2800" b="1">
                <a:solidFill>
                  <a:srgbClr val="407CCA"/>
                </a:solidFill>
                <a:hlinkClick r:id="rId6">
                  <a:extLst>
                    <a:ext uri="{A12FA001-AC4F-418D-AE19-62706E023703}">
                      <ahyp:hlinkClr xmlns:ahyp="http://schemas.microsoft.com/office/drawing/2018/hyperlinkcolor" val="tx"/>
                    </a:ext>
                  </a:extLst>
                </a:hlinkClick>
              </a:rPr>
              <a:t>leo@lionsclubs.org</a:t>
            </a:r>
            <a:r>
              <a:rPr lang="fr-FR" sz="2400">
                <a:solidFill>
                  <a:srgbClr val="616262"/>
                </a:solidFill>
                <a:latin typeface="Arial" panose="020B0604020202020204" pitchFamily="34" charset="0"/>
                <a:cs typeface="Arial" panose="020B0604020202020204" pitchFamily="34" charset="0"/>
              </a:rPr>
              <a:t> sur le programme Leo clubs. </a:t>
            </a:r>
          </a:p>
          <a:p>
            <a:endParaRPr lang="en-US" sz="2400" b="1" kern="0" dirty="0">
              <a:solidFill>
                <a:srgbClr val="616262"/>
              </a:solidFill>
              <a:latin typeface="Arial" panose="020B0604020202020204" pitchFamily="34" charset="0"/>
              <a:cs typeface="Arial" panose="020B0604020202020204" pitchFamily="34" charset="0"/>
            </a:endParaRPr>
          </a:p>
          <a:p>
            <a:r>
              <a:rPr lang="fr-FR" sz="2400" b="1">
                <a:solidFill>
                  <a:srgbClr val="616262"/>
                </a:solidFill>
                <a:latin typeface="Arial" panose="020B0604020202020204" pitchFamily="34" charset="0"/>
                <a:cs typeface="Arial" panose="020B0604020202020204" pitchFamily="34" charset="0"/>
              </a:rPr>
              <a:t>Reçu par chaque Leo club et conseiller Leo dont l'adresse e-mail est enregistrée dans MyLCI.</a:t>
            </a:r>
          </a:p>
          <a:p>
            <a:endParaRPr lang="en-US" sz="2800" b="1" kern="0" dirty="0">
              <a:solidFill>
                <a:schemeClr val="accent6"/>
              </a:solidFill>
            </a:endParaRPr>
          </a:p>
        </p:txBody>
      </p:sp>
      <p:pic>
        <p:nvPicPr>
          <p:cNvPr id="8" name="Picture 7">
            <a:extLst>
              <a:ext uri="{FF2B5EF4-FFF2-40B4-BE49-F238E27FC236}">
                <a16:creationId xmlns:a16="http://schemas.microsoft.com/office/drawing/2014/main" id="{15E710AF-FF78-CC45-823E-03CE85DB9C02}"/>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1403249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12</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402005"/>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600" b="1">
                <a:solidFill>
                  <a:srgbClr val="616262"/>
                </a:solidFill>
                <a:hlinkClick r:id="rId4">
                  <a:extLst>
                    <a:ext uri="{A12FA001-AC4F-418D-AE19-62706E023703}">
                      <ahyp:hlinkClr xmlns:ahyp="http://schemas.microsoft.com/office/drawing/2018/hyperlinkcolor" val="tx"/>
                    </a:ext>
                  </a:extLst>
                </a:hlinkClick>
              </a:rPr>
              <a:t>Page Leo sur Facebook</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28741" y="130921"/>
            <a:ext cx="1558206" cy="1558206"/>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9B8D7825-6FE0-40BD-9290-97E3B484EED8}"/>
              </a:ext>
            </a:extLst>
          </p:cNvPr>
          <p:cNvPicPr>
            <a:picLocks noChangeAspect="1"/>
          </p:cNvPicPr>
          <p:nvPr/>
        </p:nvPicPr>
        <p:blipFill>
          <a:blip r:embed="rId6"/>
          <a:stretch>
            <a:fillRect/>
          </a:stretch>
        </p:blipFill>
        <p:spPr>
          <a:xfrm>
            <a:off x="2177033" y="1222032"/>
            <a:ext cx="7281682" cy="5178694"/>
          </a:xfrm>
          <a:prstGeom prst="rect">
            <a:avLst/>
          </a:prstGeom>
          <a:ln>
            <a:solidFill>
              <a:srgbClr val="616262"/>
            </a:solidFill>
          </a:ln>
        </p:spPr>
      </p:pic>
      <p:pic>
        <p:nvPicPr>
          <p:cNvPr id="7" name="Picture 6">
            <a:extLst>
              <a:ext uri="{FF2B5EF4-FFF2-40B4-BE49-F238E27FC236}">
                <a16:creationId xmlns:a16="http://schemas.microsoft.com/office/drawing/2014/main" id="{5574C3E5-C978-394F-AE1D-979295F2D51B}"/>
              </a:ext>
            </a:extLst>
          </p:cNvPr>
          <p:cNvPicPr>
            <a:picLocks noChangeAspect="1"/>
          </p:cNvPicPr>
          <p:nvPr/>
        </p:nvPicPr>
        <p:blipFill rotWithShape="1">
          <a:blip r:embed="rId3"/>
          <a:srcRect l="15744" b="4901"/>
          <a:stretch/>
        </p:blipFill>
        <p:spPr>
          <a:xfrm>
            <a:off x="0" y="5178695"/>
            <a:ext cx="991893" cy="1679305"/>
          </a:xfrm>
          <a:prstGeom prst="rect">
            <a:avLst/>
          </a:prstGeom>
        </p:spPr>
      </p:pic>
    </p:spTree>
    <p:extLst>
      <p:ext uri="{BB962C8B-B14F-4D97-AF65-F5344CB8AC3E}">
        <p14:creationId xmlns:p14="http://schemas.microsoft.com/office/powerpoint/2010/main" val="381672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13</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8694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600" b="1">
                <a:solidFill>
                  <a:srgbClr val="616262"/>
                </a:solidFill>
              </a:rPr>
              <a:t>Comité consultatif Leo</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528741" y="384921"/>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7402759" y="2122467"/>
            <a:ext cx="3462068" cy="3847207"/>
          </a:xfrm>
          <a:prstGeom prst="rect">
            <a:avLst/>
          </a:prstGeom>
          <a:noFill/>
        </p:spPr>
        <p:txBody>
          <a:bodyPr wrap="square">
            <a:spAutoFit/>
          </a:bodyPr>
          <a:lstStyle/>
          <a:p>
            <a:r>
              <a:rPr lang="fr-FR" sz="2400">
                <a:latin typeface="Arial" panose="020B0604020202020204" pitchFamily="34" charset="0"/>
                <a:cs typeface="Arial" panose="020B0604020202020204" pitchFamily="34" charset="0"/>
              </a:rPr>
              <a:t>Le </a:t>
            </a:r>
            <a:r>
              <a:rPr lang="fr-FR" sz="2400">
                <a:solidFill>
                  <a:srgbClr val="407CC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comité consultatif du programme Leo clubs</a:t>
            </a:r>
            <a:r>
              <a:rPr lang="fr-FR" sz="2400">
                <a:latin typeface="Arial" panose="020B0604020202020204" pitchFamily="34" charset="0"/>
                <a:cs typeface="Arial" panose="020B0604020202020204" pitchFamily="34" charset="0"/>
              </a:rPr>
              <a:t> est composé de deux Leos et de deux Lions de chaque région constitutionnelle.</a:t>
            </a:r>
            <a:r>
              <a:rPr lang="fr-FR" sz="2400">
                <a:solidFill>
                  <a:srgbClr val="616262"/>
                </a:solidFill>
                <a:latin typeface="Arial" panose="020B0604020202020204" pitchFamily="34" charset="0"/>
                <a:cs typeface="Arial" panose="020B0604020202020204" pitchFamily="34" charset="0"/>
              </a:rPr>
              <a:t> </a:t>
            </a:r>
          </a:p>
          <a:p>
            <a:endParaRPr lang="en-US" sz="2400" b="1" kern="0" dirty="0">
              <a:solidFill>
                <a:srgbClr val="616262"/>
              </a:solidFill>
              <a:latin typeface="Arial" panose="020B0604020202020204" pitchFamily="34" charset="0"/>
              <a:cs typeface="Arial" panose="020B0604020202020204" pitchFamily="34" charset="0"/>
            </a:endParaRPr>
          </a:p>
          <a:p>
            <a:r>
              <a:rPr lang="fr-FR" sz="2400" b="1">
                <a:solidFill>
                  <a:srgbClr val="616262"/>
                </a:solidFill>
                <a:latin typeface="Arial" panose="020B0604020202020204" pitchFamily="34" charset="0"/>
                <a:cs typeface="Arial" panose="020B0604020202020204" pitchFamily="34" charset="0"/>
              </a:rPr>
              <a:t>Date limite de candidature : 15 août.</a:t>
            </a:r>
          </a:p>
          <a:p>
            <a:endParaRPr lang="en-US" sz="2800" b="1" kern="0" dirty="0">
              <a:solidFill>
                <a:schemeClr val="accent6"/>
              </a:solidFill>
            </a:endParaRPr>
          </a:p>
        </p:txBody>
      </p:sp>
      <p:pic>
        <p:nvPicPr>
          <p:cNvPr id="3" name="Picture 2" descr="A collage of people&#10;&#10;Description automatically generated with medium confidence">
            <a:extLst>
              <a:ext uri="{FF2B5EF4-FFF2-40B4-BE49-F238E27FC236}">
                <a16:creationId xmlns:a16="http://schemas.microsoft.com/office/drawing/2014/main" id="{10103547-BECD-412C-BE2C-1DE5BD19556D}"/>
              </a:ext>
            </a:extLst>
          </p:cNvPr>
          <p:cNvPicPr>
            <a:picLocks noChangeAspect="1"/>
          </p:cNvPicPr>
          <p:nvPr/>
        </p:nvPicPr>
        <p:blipFill>
          <a:blip r:embed="rId6"/>
          <a:stretch>
            <a:fillRect/>
          </a:stretch>
        </p:blipFill>
        <p:spPr>
          <a:xfrm>
            <a:off x="914821" y="2278272"/>
            <a:ext cx="6275199" cy="3535598"/>
          </a:xfrm>
          <a:prstGeom prst="rect">
            <a:avLst/>
          </a:prstGeom>
        </p:spPr>
      </p:pic>
      <p:pic>
        <p:nvPicPr>
          <p:cNvPr id="8" name="Picture 7">
            <a:extLst>
              <a:ext uri="{FF2B5EF4-FFF2-40B4-BE49-F238E27FC236}">
                <a16:creationId xmlns:a16="http://schemas.microsoft.com/office/drawing/2014/main" id="{09062A73-AE2F-E242-B59B-844F3FFE7AA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3060909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14</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1715733" y="462062"/>
            <a:ext cx="10668424"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b="1" dirty="0">
                <a:solidFill>
                  <a:srgbClr val="616262"/>
                </a:solidFill>
              </a:rPr>
              <a:t>Agents de liaison Leo ou Leo-Lion auprès du cabinet/du conseil </a:t>
            </a:r>
            <a:br>
              <a:rPr lang="fr-FR" sz="2400" b="1" dirty="0">
                <a:solidFill>
                  <a:srgbClr val="616262"/>
                </a:solidFill>
              </a:rPr>
            </a:br>
            <a:r>
              <a:rPr lang="fr-FR" sz="2400" b="1" dirty="0">
                <a:solidFill>
                  <a:srgbClr val="616262"/>
                </a:solidFill>
              </a:rPr>
              <a:t>Agents de liaison Leo-Lion auprès du conseil d'administration</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181715" y="457274"/>
            <a:ext cx="1558206" cy="1558206"/>
          </a:xfrm>
          <a:prstGeom prst="rect">
            <a:avLst/>
          </a:prstGeom>
        </p:spPr>
      </p:pic>
      <p:sp>
        <p:nvSpPr>
          <p:cNvPr id="9" name="TextBox 8">
            <a:extLst>
              <a:ext uri="{FF2B5EF4-FFF2-40B4-BE49-F238E27FC236}">
                <a16:creationId xmlns:a16="http://schemas.microsoft.com/office/drawing/2014/main" id="{AD3F724B-EFB1-4B3D-AAF5-ACA42042679E}"/>
              </a:ext>
            </a:extLst>
          </p:cNvPr>
          <p:cNvSpPr txBox="1"/>
          <p:nvPr/>
        </p:nvSpPr>
        <p:spPr>
          <a:xfrm>
            <a:off x="1715733" y="1339695"/>
            <a:ext cx="9821424" cy="5262979"/>
          </a:xfrm>
          <a:prstGeom prst="rect">
            <a:avLst/>
          </a:prstGeom>
          <a:noFill/>
        </p:spPr>
        <p:txBody>
          <a:bodyPr wrap="square">
            <a:spAutoFit/>
          </a:bodyPr>
          <a:lstStyle/>
          <a:p>
            <a:r>
              <a:rPr lang="fr-FR" sz="2400" dirty="0">
                <a:solidFill>
                  <a:srgbClr val="616262"/>
                </a:solidFill>
                <a:latin typeface="Arial" panose="020B0604020202020204" pitchFamily="34" charset="0"/>
                <a:cs typeface="Arial" panose="020B0604020202020204" pitchFamily="34" charset="0"/>
              </a:rPr>
              <a:t>Un gouverneur de district/président de conseil peut nommer un Leo ou un Leo-Lion pour un mandat d'un an dans le district/district multiple Lions en tant qu’</a:t>
            </a:r>
            <a:r>
              <a:rPr lang="fr-FR" sz="2400" b="1" dirty="0">
                <a:solidFill>
                  <a:srgbClr val="00AC69"/>
                </a:solidFill>
                <a:latin typeface="Arial" panose="020B0604020202020204" pitchFamily="34" charset="0"/>
                <a:cs typeface="Arial" panose="020B0604020202020204" pitchFamily="34" charset="0"/>
              </a:rPr>
              <a:t>agent de liaison de district</a:t>
            </a:r>
            <a:r>
              <a:rPr lang="fr-FR" sz="2400" dirty="0">
                <a:solidFill>
                  <a:srgbClr val="616262"/>
                </a:solidFill>
                <a:latin typeface="Arial" panose="020B0604020202020204" pitchFamily="34" charset="0"/>
                <a:cs typeface="Arial" panose="020B0604020202020204" pitchFamily="34" charset="0"/>
              </a:rPr>
              <a:t>. Cet agent représente les intérêts et les perspectives des </a:t>
            </a:r>
            <a:r>
              <a:rPr lang="fr-FR" sz="2400" dirty="0" err="1">
                <a:solidFill>
                  <a:srgbClr val="616262"/>
                </a:solidFill>
                <a:latin typeface="Arial" panose="020B0604020202020204" pitchFamily="34" charset="0"/>
                <a:cs typeface="Arial" panose="020B0604020202020204" pitchFamily="34" charset="0"/>
              </a:rPr>
              <a:t>Leos</a:t>
            </a:r>
            <a:r>
              <a:rPr lang="fr-FR" sz="2400" dirty="0">
                <a:solidFill>
                  <a:srgbClr val="616262"/>
                </a:solidFill>
                <a:latin typeface="Arial" panose="020B0604020202020204" pitchFamily="34" charset="0"/>
                <a:cs typeface="Arial" panose="020B0604020202020204" pitchFamily="34" charset="0"/>
              </a:rPr>
              <a:t> et des Leo-Lions, et facilite la communication et les liens. </a:t>
            </a:r>
          </a:p>
          <a:p>
            <a:endParaRPr lang="en-US" sz="2400" dirty="0">
              <a:solidFill>
                <a:srgbClr val="616262"/>
              </a:solidFill>
              <a:latin typeface="Arial" panose="020B0604020202020204" pitchFamily="34" charset="0"/>
              <a:cs typeface="Arial" panose="020B0604020202020204" pitchFamily="34" charset="0"/>
            </a:endParaRPr>
          </a:p>
          <a:p>
            <a:r>
              <a:rPr lang="fr-FR" sz="2400" dirty="0">
                <a:solidFill>
                  <a:srgbClr val="616262"/>
                </a:solidFill>
                <a:latin typeface="Arial" panose="020B0604020202020204" pitchFamily="34" charset="0"/>
                <a:cs typeface="Arial" panose="020B0604020202020204" pitchFamily="34" charset="0"/>
              </a:rPr>
              <a:t>Le poste d’</a:t>
            </a:r>
            <a:r>
              <a:rPr lang="fr-FR" sz="2400" b="1" dirty="0">
                <a:solidFill>
                  <a:srgbClr val="00AC69"/>
                </a:solidFill>
                <a:latin typeface="Arial" panose="020B0604020202020204" pitchFamily="34" charset="0"/>
                <a:cs typeface="Arial" panose="020B0604020202020204" pitchFamily="34" charset="0"/>
              </a:rPr>
              <a:t>agent de liaison Leo-Lion auprès du conseil d'administration </a:t>
            </a:r>
            <a:r>
              <a:rPr lang="fr-FR" sz="2400" dirty="0">
                <a:latin typeface="Arial" panose="020B0604020202020204" pitchFamily="34" charset="0"/>
                <a:cs typeface="Arial" panose="020B0604020202020204" pitchFamily="34" charset="0"/>
              </a:rPr>
              <a:t>offre une occasion unique de siéger au conseil d'administration du Lions Clubs International.</a:t>
            </a:r>
            <a:r>
              <a:rPr lang="fr-FR" sz="2400" dirty="0">
                <a:solidFill>
                  <a:srgbClr val="616262"/>
                </a:solidFill>
                <a:latin typeface="Arial" panose="020B0604020202020204" pitchFamily="34" charset="0"/>
                <a:cs typeface="Arial" panose="020B0604020202020204" pitchFamily="34" charset="0"/>
              </a:rPr>
              <a:t> Les agents de liaison sont choisis par le président international des Lions pour un mandat d'un an en tant que membre sans droit de vote. </a:t>
            </a:r>
          </a:p>
          <a:p>
            <a:endParaRPr lang="en-US" sz="2400" dirty="0">
              <a:solidFill>
                <a:srgbClr val="616262"/>
              </a:solidFill>
              <a:latin typeface="Arial" panose="020B0604020202020204" pitchFamily="34" charset="0"/>
              <a:cs typeface="Arial" panose="020B0604020202020204" pitchFamily="34" charset="0"/>
            </a:endParaRPr>
          </a:p>
          <a:p>
            <a:r>
              <a:rPr lang="fr-FR" sz="2400" dirty="0">
                <a:solidFill>
                  <a:srgbClr val="616262"/>
                </a:solidFill>
                <a:latin typeface="Arial" panose="020B0604020202020204" pitchFamily="34" charset="0"/>
                <a:cs typeface="Arial" panose="020B0604020202020204" pitchFamily="34" charset="0"/>
              </a:rPr>
              <a:t>Pour en savoir plus sur chaque poste, reportez-vous aux chapitres III et VII du règlement du conseil d'administration Lions. </a:t>
            </a:r>
          </a:p>
        </p:txBody>
      </p:sp>
      <p:pic>
        <p:nvPicPr>
          <p:cNvPr id="7" name="Picture 6">
            <a:extLst>
              <a:ext uri="{FF2B5EF4-FFF2-40B4-BE49-F238E27FC236}">
                <a16:creationId xmlns:a16="http://schemas.microsoft.com/office/drawing/2014/main" id="{AA38447D-DE09-4E46-A704-2C94DCA969D5}"/>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775328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15</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66627" y="692749"/>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600" b="1">
                <a:solidFill>
                  <a:srgbClr val="616262"/>
                </a:solidFill>
                <a:hlinkClick r:id="rId4">
                  <a:extLst>
                    <a:ext uri="{A12FA001-AC4F-418D-AE19-62706E023703}">
                      <ahyp:hlinkClr xmlns:ahyp="http://schemas.microsoft.com/office/drawing/2018/hyperlinkcolor" val="tx"/>
                    </a:ext>
                  </a:extLst>
                </a:hlinkClick>
              </a:rPr>
              <a:t>Centre de formation Lions</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508421" y="351294"/>
            <a:ext cx="1558206" cy="1558206"/>
          </a:xfrm>
          <a:prstGeom prst="rect">
            <a:avLst/>
          </a:prstGeom>
        </p:spPr>
      </p:pic>
      <p:sp>
        <p:nvSpPr>
          <p:cNvPr id="7" name="Content Placeholder 6">
            <a:extLst>
              <a:ext uri="{FF2B5EF4-FFF2-40B4-BE49-F238E27FC236}">
                <a16:creationId xmlns:a16="http://schemas.microsoft.com/office/drawing/2014/main" id="{29090A20-0B87-4554-89A9-D4FD8415EA44}"/>
              </a:ext>
            </a:extLst>
          </p:cNvPr>
          <p:cNvSpPr txBox="1">
            <a:spLocks/>
          </p:cNvSpPr>
          <p:nvPr/>
        </p:nvSpPr>
        <p:spPr bwMode="auto">
          <a:xfrm>
            <a:off x="209064" y="4481108"/>
            <a:ext cx="6865980" cy="934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fr-FR" sz="2400">
                <a:solidFill>
                  <a:srgbClr val="616262"/>
                </a:solidFill>
                <a:latin typeface="Helvetica Neue" charset="0"/>
                <a:ea typeface="Helvetica Neue" charset="0"/>
                <a:cs typeface="Helvetica Neue" charset="0"/>
              </a:rPr>
              <a:t>Compte Lion Account requis</a:t>
            </a:r>
          </a:p>
          <a:p>
            <a:pPr algn="ctr"/>
            <a:r>
              <a:rPr lang="fr-FR" sz="2400">
                <a:solidFill>
                  <a:srgbClr val="616262"/>
                </a:solidFill>
                <a:latin typeface="Helvetica Neue" charset="0"/>
                <a:ea typeface="Helvetica Neue" charset="0"/>
                <a:cs typeface="Helvetica Neue" charset="0"/>
              </a:rPr>
              <a:t>Nouveaux cours</a:t>
            </a:r>
          </a:p>
          <a:p>
            <a:pPr marL="0" indent="0" algn="ctr">
              <a:buNone/>
            </a:pPr>
            <a:endParaRPr lang="en-US" kern="0" dirty="0">
              <a:solidFill>
                <a:schemeClr val="bg1">
                  <a:lumMod val="50000"/>
                </a:schemeClr>
              </a:solidFill>
              <a:latin typeface="Helvetica Neue" charset="0"/>
              <a:ea typeface="Helvetica Neue" charset="0"/>
              <a:cs typeface="Helvetica Neue" charset="0"/>
            </a:endParaRPr>
          </a:p>
        </p:txBody>
      </p:sp>
      <p:pic>
        <p:nvPicPr>
          <p:cNvPr id="9" name="Picture 8" hidden="1">
            <a:extLst>
              <a:ext uri="{FF2B5EF4-FFF2-40B4-BE49-F238E27FC236}">
                <a16:creationId xmlns:a16="http://schemas.microsoft.com/office/drawing/2014/main" id="{A93E8D85-BC1C-4338-B2A2-696CA537AC03}"/>
              </a:ext>
            </a:extLst>
          </p:cNvPr>
          <p:cNvPicPr/>
          <p:nvPr/>
        </p:nvPicPr>
        <p:blipFill>
          <a:blip r:embed="rId6"/>
          <a:stretch>
            <a:fillRect/>
          </a:stretch>
        </p:blipFill>
        <p:spPr>
          <a:xfrm>
            <a:off x="666882" y="1640181"/>
            <a:ext cx="6413029" cy="2409903"/>
          </a:xfrm>
          <a:prstGeom prst="rect">
            <a:avLst/>
          </a:prstGeom>
        </p:spPr>
      </p:pic>
      <p:pic>
        <p:nvPicPr>
          <p:cNvPr id="10" name="Picture 9">
            <a:extLst>
              <a:ext uri="{FF2B5EF4-FFF2-40B4-BE49-F238E27FC236}">
                <a16:creationId xmlns:a16="http://schemas.microsoft.com/office/drawing/2014/main" id="{46BBBC32-7631-4346-A2E5-A365CC571FB6}"/>
              </a:ext>
            </a:extLst>
          </p:cNvPr>
          <p:cNvPicPr/>
          <p:nvPr/>
        </p:nvPicPr>
        <p:blipFill>
          <a:blip r:embed="rId7">
            <a:extLst>
              <a:ext uri="{28A0092B-C50C-407E-A947-70E740481C1C}">
                <a14:useLocalDpi xmlns:a14="http://schemas.microsoft.com/office/drawing/2010/main" val="0"/>
              </a:ext>
            </a:extLst>
          </a:blip>
          <a:stretch>
            <a:fillRect/>
          </a:stretch>
        </p:blipFill>
        <p:spPr>
          <a:xfrm>
            <a:off x="7075044" y="1909500"/>
            <a:ext cx="4009155" cy="4320007"/>
          </a:xfrm>
          <a:prstGeom prst="rect">
            <a:avLst/>
          </a:prstGeom>
          <a:ln>
            <a:solidFill>
              <a:srgbClr val="4472C4">
                <a:lumMod val="50000"/>
              </a:srgbClr>
            </a:solidFill>
          </a:ln>
        </p:spPr>
      </p:pic>
      <p:pic>
        <p:nvPicPr>
          <p:cNvPr id="2" name="Picture 1">
            <a:extLst>
              <a:ext uri="{FF2B5EF4-FFF2-40B4-BE49-F238E27FC236}">
                <a16:creationId xmlns:a16="http://schemas.microsoft.com/office/drawing/2014/main" id="{9C92DBA5-32B0-45A3-9077-F9290167C9C3}"/>
              </a:ext>
            </a:extLst>
          </p:cNvPr>
          <p:cNvPicPr>
            <a:picLocks noChangeAspect="1"/>
          </p:cNvPicPr>
          <p:nvPr/>
        </p:nvPicPr>
        <p:blipFill>
          <a:blip r:embed="rId8"/>
          <a:stretch>
            <a:fillRect/>
          </a:stretch>
        </p:blipFill>
        <p:spPr>
          <a:xfrm>
            <a:off x="611780" y="1909500"/>
            <a:ext cx="6260553" cy="2042869"/>
          </a:xfrm>
          <a:prstGeom prst="rect">
            <a:avLst/>
          </a:prstGeom>
        </p:spPr>
      </p:pic>
      <p:pic>
        <p:nvPicPr>
          <p:cNvPr id="11" name="Picture 10">
            <a:extLst>
              <a:ext uri="{FF2B5EF4-FFF2-40B4-BE49-F238E27FC236}">
                <a16:creationId xmlns:a16="http://schemas.microsoft.com/office/drawing/2014/main" id="{54E770BB-6D02-0345-9E8D-9797C23323B7}"/>
              </a:ext>
            </a:extLst>
          </p:cNvPr>
          <p:cNvPicPr>
            <a:picLocks noChangeAspect="1"/>
          </p:cNvPicPr>
          <p:nvPr/>
        </p:nvPicPr>
        <p:blipFill rotWithShape="1">
          <a:blip r:embed="rId3"/>
          <a:srcRect l="15744" b="4901"/>
          <a:stretch/>
        </p:blipFill>
        <p:spPr>
          <a:xfrm>
            <a:off x="-31075" y="5178695"/>
            <a:ext cx="991893" cy="1679305"/>
          </a:xfrm>
          <a:prstGeom prst="rect">
            <a:avLst/>
          </a:prstGeom>
        </p:spPr>
      </p:pic>
    </p:spTree>
    <p:extLst>
      <p:ext uri="{BB962C8B-B14F-4D97-AF65-F5344CB8AC3E}">
        <p14:creationId xmlns:p14="http://schemas.microsoft.com/office/powerpoint/2010/main" val="2763653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16</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873759" y="1807425"/>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fr-FR" sz="2400" b="1">
                <a:solidFill>
                  <a:srgbClr val="616262"/>
                </a:solidFill>
                <a:latin typeface="Helvetica Neue" charset="0"/>
                <a:ea typeface="Helvetica Neue" charset="0"/>
                <a:cs typeface="Helvetica Neue" charset="0"/>
              </a:rPr>
              <a:t>Aide financière à tout district multiple, simple, ou sous-district souhaitant organiser une formation de responsables Leo.</a:t>
            </a:r>
          </a:p>
          <a:p>
            <a:pPr marL="285750" indent="-285750">
              <a:buFont typeface="Arial" panose="020B0604020202020204" pitchFamily="34" charset="0"/>
              <a:buChar char="•"/>
            </a:pPr>
            <a:r>
              <a:rPr lang="fr-FR" sz="2400">
                <a:solidFill>
                  <a:srgbClr val="616262"/>
                </a:solidFill>
                <a:ea typeface="Helvetica Neue" charset="0"/>
              </a:rPr>
              <a:t>Subventions de 2000 USD par remboursement</a:t>
            </a:r>
          </a:p>
          <a:p>
            <a:pPr marL="285750" indent="-285750">
              <a:buFont typeface="Arial" panose="020B0604020202020204" pitchFamily="34" charset="0"/>
              <a:buChar char="•"/>
            </a:pPr>
            <a:r>
              <a:rPr lang="fr-FR" sz="2400">
                <a:solidFill>
                  <a:srgbClr val="616262"/>
                </a:solidFill>
                <a:ea typeface="Helvetica Neue" charset="0"/>
              </a:rPr>
              <a:t>Maximum de trois subventions par région constitutionnelle</a:t>
            </a:r>
          </a:p>
          <a:p>
            <a:pPr marL="285750" indent="-285750">
              <a:buFont typeface="Arial" panose="020B0604020202020204" pitchFamily="34" charset="0"/>
              <a:buChar char="•"/>
            </a:pPr>
            <a:r>
              <a:rPr lang="fr-FR" sz="2400">
                <a:solidFill>
                  <a:srgbClr val="616262"/>
                </a:solidFill>
              </a:rPr>
              <a:t>Séances présentées ou co-présentées par des Leos</a:t>
            </a:r>
          </a:p>
          <a:p>
            <a:pPr marL="285750" indent="-285750">
              <a:buFont typeface="Arial" panose="020B0604020202020204" pitchFamily="34" charset="0"/>
              <a:buChar char="•"/>
            </a:pPr>
            <a:r>
              <a:rPr lang="fr-FR" sz="2400">
                <a:solidFill>
                  <a:srgbClr val="616262"/>
                </a:solidFill>
              </a:rPr>
              <a:t>Des Leos siègent au comité d’organisation</a:t>
            </a:r>
          </a:p>
          <a:p>
            <a:pPr marL="285750" indent="-285750">
              <a:buFont typeface="Arial" panose="020B0604020202020204" pitchFamily="34" charset="0"/>
              <a:buChar char="•"/>
            </a:pPr>
            <a:r>
              <a:rPr lang="fr-FR" sz="2400">
                <a:solidFill>
                  <a:srgbClr val="616262"/>
                </a:solidFill>
              </a:rPr>
              <a:t>Événement autonome</a:t>
            </a:r>
          </a:p>
          <a:p>
            <a:pPr marL="285750" indent="-285750">
              <a:buFont typeface="Arial" panose="020B0604020202020204" pitchFamily="34" charset="0"/>
              <a:buChar char="•"/>
            </a:pPr>
            <a:r>
              <a:rPr lang="fr-FR" sz="2400">
                <a:solidFill>
                  <a:srgbClr val="616262"/>
                </a:solidFill>
              </a:rPr>
              <a:t>Organisateurs leos et Lions</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873759" y="1080010"/>
            <a:ext cx="8373905"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panose="020B0604020202020204" pitchFamily="34" charset="0"/>
                <a:cs typeface="Arial" panose="020B0604020202020204" pitchFamily="34" charset="0"/>
              </a:rPr>
              <a:t>Subventions Formation des responsables Leo</a:t>
            </a:r>
          </a:p>
        </p:txBody>
      </p:sp>
      <p:sp>
        <p:nvSpPr>
          <p:cNvPr id="15" name="TextBox 14">
            <a:extLst>
              <a:ext uri="{FF2B5EF4-FFF2-40B4-BE49-F238E27FC236}">
                <a16:creationId xmlns:a16="http://schemas.microsoft.com/office/drawing/2014/main" id="{995814D3-3525-4442-8443-A559DDCA31AE}"/>
              </a:ext>
            </a:extLst>
          </p:cNvPr>
          <p:cNvSpPr txBox="1"/>
          <p:nvPr/>
        </p:nvSpPr>
        <p:spPr>
          <a:xfrm>
            <a:off x="8177119" y="4600518"/>
            <a:ext cx="3638992" cy="1569660"/>
          </a:xfrm>
          <a:prstGeom prst="rect">
            <a:avLst/>
          </a:prstGeom>
          <a:solidFill>
            <a:schemeClr val="bg1"/>
          </a:solidFill>
          <a:ln w="57150">
            <a:solidFill>
              <a:srgbClr val="FFC000"/>
            </a:solidFill>
          </a:ln>
        </p:spPr>
        <p:txBody>
          <a:bodyPr wrap="square" rtlCol="0">
            <a:spAutoFit/>
          </a:bodyPr>
          <a:lstStyle/>
          <a:p>
            <a:pPr algn="ctr"/>
            <a:r>
              <a:rPr lang="fr-FR" sz="2400" b="1" dirty="0">
                <a:solidFill>
                  <a:srgbClr val="00AC69"/>
                </a:solidFill>
                <a:latin typeface="Helvetica Neue" charset="0"/>
                <a:ea typeface="Helvetica Neue" charset="0"/>
                <a:cs typeface="Helvetica Neue" charset="0"/>
              </a:rPr>
              <a:t>Allouées entre </a:t>
            </a:r>
            <a:br>
              <a:rPr lang="fr-FR" sz="2400" b="1" dirty="0">
                <a:solidFill>
                  <a:srgbClr val="00AC69"/>
                </a:solidFill>
                <a:latin typeface="Helvetica Neue" charset="0"/>
                <a:ea typeface="Helvetica Neue" charset="0"/>
                <a:cs typeface="Helvetica Neue" charset="0"/>
              </a:rPr>
            </a:br>
            <a:r>
              <a:rPr lang="fr-FR" sz="2400" b="1" dirty="0">
                <a:solidFill>
                  <a:srgbClr val="00AC69"/>
                </a:solidFill>
                <a:latin typeface="Helvetica Neue" charset="0"/>
                <a:ea typeface="Helvetica Neue" charset="0"/>
                <a:cs typeface="Helvetica Neue" charset="0"/>
              </a:rPr>
              <a:t>le 1</a:t>
            </a:r>
            <a:r>
              <a:rPr lang="fr-FR" sz="2400" b="1" baseline="30000" dirty="0">
                <a:solidFill>
                  <a:srgbClr val="00AC69"/>
                </a:solidFill>
                <a:latin typeface="Helvetica Neue" charset="0"/>
                <a:ea typeface="Helvetica Neue" charset="0"/>
                <a:cs typeface="Helvetica Neue" charset="0"/>
              </a:rPr>
              <a:t>er</a:t>
            </a:r>
            <a:r>
              <a:rPr lang="fr-FR" sz="2400" b="1" dirty="0">
                <a:solidFill>
                  <a:srgbClr val="00AC69"/>
                </a:solidFill>
                <a:latin typeface="Helvetica Neue" charset="0"/>
                <a:ea typeface="Helvetica Neue" charset="0"/>
                <a:cs typeface="Helvetica Neue" charset="0"/>
              </a:rPr>
              <a:t> juillet</a:t>
            </a:r>
            <a:r>
              <a:rPr lang="fr-FR" sz="2400" b="1" baseline="30000" dirty="0">
                <a:solidFill>
                  <a:srgbClr val="00AC69"/>
                </a:solidFill>
                <a:latin typeface="Helvetica Neue" charset="0"/>
                <a:ea typeface="Helvetica Neue" charset="0"/>
                <a:cs typeface="Helvetica Neue" charset="0"/>
              </a:rPr>
              <a:t> </a:t>
            </a:r>
            <a:r>
              <a:rPr lang="fr-FR" sz="2400" b="1" dirty="0">
                <a:solidFill>
                  <a:srgbClr val="00AC69"/>
                </a:solidFill>
                <a:latin typeface="Helvetica Neue" charset="0"/>
                <a:ea typeface="Helvetica Neue" charset="0"/>
                <a:cs typeface="Helvetica Neue" charset="0"/>
              </a:rPr>
              <a:t>et le 1</a:t>
            </a:r>
            <a:r>
              <a:rPr lang="fr-FR" sz="2400" b="1" baseline="30000" dirty="0">
                <a:solidFill>
                  <a:srgbClr val="00AC69"/>
                </a:solidFill>
                <a:latin typeface="Helvetica Neue" charset="0"/>
                <a:ea typeface="Helvetica Neue" charset="0"/>
                <a:cs typeface="Helvetica Neue" charset="0"/>
              </a:rPr>
              <a:t>er</a:t>
            </a:r>
            <a:r>
              <a:rPr lang="fr-FR" sz="2400" b="1" dirty="0">
                <a:solidFill>
                  <a:srgbClr val="00AC69"/>
                </a:solidFill>
                <a:latin typeface="Helvetica Neue" charset="0"/>
                <a:ea typeface="Helvetica Neue" charset="0"/>
                <a:cs typeface="Helvetica Neue" charset="0"/>
              </a:rPr>
              <a:t> mai </a:t>
            </a:r>
          </a:p>
          <a:p>
            <a:pPr algn="ctr"/>
            <a:r>
              <a:rPr lang="fr-FR" sz="2400" b="1" dirty="0">
                <a:solidFill>
                  <a:srgbClr val="00AC69"/>
                </a:solidFill>
                <a:latin typeface="Helvetica Neue" charset="0"/>
                <a:ea typeface="Helvetica Neue" charset="0"/>
                <a:cs typeface="Helvetica Neue" charset="0"/>
              </a:rPr>
              <a:t>dans l’ordre des</a:t>
            </a:r>
          </a:p>
          <a:p>
            <a:pPr algn="ctr"/>
            <a:r>
              <a:rPr lang="fr-FR" sz="2400" b="1" dirty="0">
                <a:solidFill>
                  <a:srgbClr val="00AC69"/>
                </a:solidFill>
                <a:latin typeface="Helvetica Neue" charset="0"/>
                <a:ea typeface="Helvetica Neue" charset="0"/>
                <a:cs typeface="Helvetica Neue" charset="0"/>
              </a:rPr>
              <a:t> demandes</a:t>
            </a:r>
          </a:p>
        </p:txBody>
      </p:sp>
    </p:spTree>
    <p:extLst>
      <p:ext uri="{BB962C8B-B14F-4D97-AF65-F5344CB8AC3E}">
        <p14:creationId xmlns:p14="http://schemas.microsoft.com/office/powerpoint/2010/main" val="2170814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179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42524"/>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17</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48982" y="1550246"/>
            <a:ext cx="767962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Aft>
                <a:spcPts val="1200"/>
              </a:spcAft>
            </a:pPr>
            <a:r>
              <a:rPr lang="fr-FR" sz="2400" b="1" dirty="0">
                <a:solidFill>
                  <a:srgbClr val="616262"/>
                </a:solidFill>
                <a:ea typeface="Helvetica Neue" charset="0"/>
              </a:rPr>
              <a:t>Aide financière pour activité de service mise en œuvre par un Leo club dans un district ou district multiple Lions</a:t>
            </a:r>
          </a:p>
          <a:p>
            <a:pPr marL="482600" indent="-342900">
              <a:lnSpc>
                <a:spcPct val="115000"/>
              </a:lnSpc>
              <a:buSzPts val="1400"/>
              <a:buFont typeface="Arial" panose="020B0604020202020204" pitchFamily="34" charset="0"/>
              <a:buChar char="•"/>
            </a:pPr>
            <a:r>
              <a:rPr lang="fr-FR" sz="2400" dirty="0">
                <a:solidFill>
                  <a:srgbClr val="616262"/>
                </a:solidFill>
              </a:rPr>
              <a:t>De 1500 à 5000 USD au district/district multiple</a:t>
            </a:r>
          </a:p>
          <a:p>
            <a:pPr marL="482600" indent="-342900">
              <a:lnSpc>
                <a:spcPct val="115000"/>
              </a:lnSpc>
              <a:buSzPts val="1400"/>
              <a:buFont typeface="Arial" panose="020B0604020202020204" pitchFamily="34" charset="0"/>
              <a:buChar char="•"/>
            </a:pPr>
            <a:r>
              <a:rPr lang="fr-FR" sz="2400" dirty="0">
                <a:solidFill>
                  <a:srgbClr val="616262"/>
                </a:solidFill>
              </a:rPr>
              <a:t>Condition : contrepartie de 25% collectée localement</a:t>
            </a:r>
          </a:p>
          <a:p>
            <a:pPr marL="482600" indent="-342900">
              <a:lnSpc>
                <a:spcPct val="115000"/>
              </a:lnSpc>
              <a:buSzPts val="1400"/>
              <a:buFont typeface="Arial" panose="020B0604020202020204" pitchFamily="34" charset="0"/>
              <a:buChar char="•"/>
            </a:pPr>
            <a:r>
              <a:rPr lang="fr-FR" sz="2400" dirty="0">
                <a:solidFill>
                  <a:srgbClr val="616262"/>
                </a:solidFill>
              </a:rPr>
              <a:t>Autres conditions :</a:t>
            </a:r>
          </a:p>
          <a:p>
            <a:pPr marL="1001699" lvl="1" indent="-342900">
              <a:lnSpc>
                <a:spcPct val="115000"/>
              </a:lnSpc>
              <a:buSzPts val="1400"/>
              <a:buFont typeface="Arial" panose="020B0604020202020204" pitchFamily="34" charset="0"/>
              <a:buChar char="•"/>
            </a:pPr>
            <a:r>
              <a:rPr lang="fr-FR" sz="2400" dirty="0">
                <a:solidFill>
                  <a:srgbClr val="616262"/>
                </a:solidFill>
              </a:rPr>
              <a:t>Activité de terrain</a:t>
            </a:r>
          </a:p>
          <a:p>
            <a:pPr marL="1001699" lvl="1" indent="-342900">
              <a:lnSpc>
                <a:spcPct val="115000"/>
              </a:lnSpc>
              <a:buSzPts val="1400"/>
              <a:buFont typeface="Arial" panose="020B0604020202020204" pitchFamily="34" charset="0"/>
              <a:buChar char="•"/>
            </a:pPr>
            <a:r>
              <a:rPr lang="fr-FR" sz="2400" dirty="0">
                <a:solidFill>
                  <a:srgbClr val="616262"/>
                </a:solidFill>
              </a:rPr>
              <a:t>Travail d’équipe entre </a:t>
            </a:r>
            <a:r>
              <a:rPr lang="fr-FR" sz="2400" dirty="0" err="1">
                <a:solidFill>
                  <a:srgbClr val="616262"/>
                </a:solidFill>
              </a:rPr>
              <a:t>Leos</a:t>
            </a:r>
            <a:r>
              <a:rPr lang="fr-FR" sz="2400" dirty="0">
                <a:solidFill>
                  <a:srgbClr val="616262"/>
                </a:solidFill>
              </a:rPr>
              <a:t> et Lions</a:t>
            </a:r>
          </a:p>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616262"/>
                </a:solidFill>
                <a:latin typeface="Arial" panose="020B0604020202020204" pitchFamily="34" charset="0"/>
                <a:cs typeface="Arial" panose="020B0604020202020204" pitchFamily="34" charset="0"/>
              </a:rPr>
              <a:t>Subvention Service Leo</a:t>
            </a:r>
          </a:p>
        </p:txBody>
      </p:sp>
      <p:sp>
        <p:nvSpPr>
          <p:cNvPr id="11" name="TextBox 10">
            <a:extLst>
              <a:ext uri="{FF2B5EF4-FFF2-40B4-BE49-F238E27FC236}">
                <a16:creationId xmlns:a16="http://schemas.microsoft.com/office/drawing/2014/main" id="{AF8A0016-3380-C74F-A6C8-53798FDD9D4A}"/>
              </a:ext>
            </a:extLst>
          </p:cNvPr>
          <p:cNvSpPr txBox="1"/>
          <p:nvPr/>
        </p:nvSpPr>
        <p:spPr>
          <a:xfrm>
            <a:off x="8177119" y="4247674"/>
            <a:ext cx="3638992" cy="1569660"/>
          </a:xfrm>
          <a:prstGeom prst="rect">
            <a:avLst/>
          </a:prstGeom>
          <a:solidFill>
            <a:schemeClr val="bg1"/>
          </a:solidFill>
          <a:ln w="57150">
            <a:solidFill>
              <a:srgbClr val="FFC000"/>
            </a:solidFill>
          </a:ln>
        </p:spPr>
        <p:txBody>
          <a:bodyPr wrap="square" rtlCol="0">
            <a:spAutoFit/>
          </a:bodyPr>
          <a:lstStyle/>
          <a:p>
            <a:pPr algn="ctr"/>
            <a:r>
              <a:rPr lang="fr-FR" sz="2400" b="1" dirty="0">
                <a:solidFill>
                  <a:srgbClr val="00AC69"/>
                </a:solidFill>
                <a:latin typeface="Helvetica Neue" charset="0"/>
                <a:ea typeface="Helvetica Neue" charset="0"/>
                <a:cs typeface="Helvetica Neue" charset="0"/>
              </a:rPr>
              <a:t>Allouées entre </a:t>
            </a:r>
            <a:br>
              <a:rPr lang="fr-FR" sz="2400" b="1" dirty="0">
                <a:solidFill>
                  <a:srgbClr val="00AC69"/>
                </a:solidFill>
                <a:latin typeface="Helvetica Neue" charset="0"/>
                <a:ea typeface="Helvetica Neue" charset="0"/>
                <a:cs typeface="Helvetica Neue" charset="0"/>
              </a:rPr>
            </a:br>
            <a:r>
              <a:rPr lang="fr-FR" sz="2400" b="1" dirty="0">
                <a:solidFill>
                  <a:srgbClr val="00AC69"/>
                </a:solidFill>
                <a:latin typeface="Helvetica Neue" charset="0"/>
                <a:ea typeface="Helvetica Neue" charset="0"/>
                <a:cs typeface="Helvetica Neue" charset="0"/>
              </a:rPr>
              <a:t>le 1</a:t>
            </a:r>
            <a:r>
              <a:rPr lang="fr-FR" sz="2400" b="1" baseline="30000" dirty="0">
                <a:solidFill>
                  <a:srgbClr val="00AC69"/>
                </a:solidFill>
                <a:latin typeface="Helvetica Neue" charset="0"/>
                <a:ea typeface="Helvetica Neue" charset="0"/>
                <a:cs typeface="Helvetica Neue" charset="0"/>
              </a:rPr>
              <a:t>er</a:t>
            </a:r>
            <a:r>
              <a:rPr lang="fr-FR" sz="2400" b="1" dirty="0">
                <a:solidFill>
                  <a:srgbClr val="00AC69"/>
                </a:solidFill>
                <a:latin typeface="Helvetica Neue" charset="0"/>
                <a:ea typeface="Helvetica Neue" charset="0"/>
                <a:cs typeface="Helvetica Neue" charset="0"/>
              </a:rPr>
              <a:t> juillet</a:t>
            </a:r>
            <a:r>
              <a:rPr lang="fr-FR" sz="2400" b="1" baseline="30000" dirty="0">
                <a:solidFill>
                  <a:srgbClr val="00AC69"/>
                </a:solidFill>
                <a:latin typeface="Helvetica Neue" charset="0"/>
                <a:ea typeface="Helvetica Neue" charset="0"/>
                <a:cs typeface="Helvetica Neue" charset="0"/>
              </a:rPr>
              <a:t> </a:t>
            </a:r>
            <a:r>
              <a:rPr lang="fr-FR" sz="2400" b="1" dirty="0">
                <a:solidFill>
                  <a:srgbClr val="00AC69"/>
                </a:solidFill>
                <a:latin typeface="Helvetica Neue" charset="0"/>
                <a:ea typeface="Helvetica Neue" charset="0"/>
                <a:cs typeface="Helvetica Neue" charset="0"/>
              </a:rPr>
              <a:t>et le 1</a:t>
            </a:r>
            <a:r>
              <a:rPr lang="fr-FR" sz="2400" b="1" baseline="30000" dirty="0">
                <a:solidFill>
                  <a:srgbClr val="00AC69"/>
                </a:solidFill>
                <a:latin typeface="Helvetica Neue" charset="0"/>
                <a:ea typeface="Helvetica Neue" charset="0"/>
                <a:cs typeface="Helvetica Neue" charset="0"/>
              </a:rPr>
              <a:t>er</a:t>
            </a:r>
            <a:r>
              <a:rPr lang="fr-FR" sz="2400" b="1" dirty="0">
                <a:solidFill>
                  <a:srgbClr val="00AC69"/>
                </a:solidFill>
                <a:latin typeface="Helvetica Neue" charset="0"/>
                <a:ea typeface="Helvetica Neue" charset="0"/>
                <a:cs typeface="Helvetica Neue" charset="0"/>
              </a:rPr>
              <a:t> mai </a:t>
            </a:r>
          </a:p>
          <a:p>
            <a:pPr algn="ctr"/>
            <a:r>
              <a:rPr lang="fr-FR" sz="2400" b="1" dirty="0">
                <a:solidFill>
                  <a:srgbClr val="00AC69"/>
                </a:solidFill>
                <a:latin typeface="Helvetica Neue" charset="0"/>
                <a:ea typeface="Helvetica Neue" charset="0"/>
                <a:cs typeface="Helvetica Neue" charset="0"/>
              </a:rPr>
              <a:t>dans l’ordre des</a:t>
            </a:r>
          </a:p>
          <a:p>
            <a:pPr algn="ctr"/>
            <a:r>
              <a:rPr lang="fr-FR" sz="2400" b="1" dirty="0">
                <a:solidFill>
                  <a:srgbClr val="00AC69"/>
                </a:solidFill>
                <a:latin typeface="Helvetica Neue" charset="0"/>
                <a:ea typeface="Helvetica Neue" charset="0"/>
                <a:cs typeface="Helvetica Neue" charset="0"/>
              </a:rPr>
              <a:t> demandes</a:t>
            </a:r>
          </a:p>
        </p:txBody>
      </p:sp>
    </p:spTree>
    <p:extLst>
      <p:ext uri="{BB962C8B-B14F-4D97-AF65-F5344CB8AC3E}">
        <p14:creationId xmlns:p14="http://schemas.microsoft.com/office/powerpoint/2010/main" val="2557817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4"/>
          <a:srcRect l="16530" t="2053" r="10928" b="4800"/>
          <a:stretch/>
        </p:blipFill>
        <p:spPr>
          <a:xfrm rot="10800000">
            <a:off x="9857182" y="-1"/>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18</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5"/>
          <a:stretch>
            <a:fillRect/>
          </a:stretch>
        </p:blipFill>
        <p:spPr>
          <a:xfrm>
            <a:off x="10136806" y="798416"/>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6"/>
          <a:srcRect l="15744" b="4901"/>
          <a:stretch/>
        </p:blipFill>
        <p:spPr>
          <a:xfrm>
            <a:off x="-1" y="5209574"/>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375889" y="1807425"/>
            <a:ext cx="10455139"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804849" lvl="1" indent="-285750">
              <a:buFontTx/>
              <a:buChar char="-"/>
            </a:pPr>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60184" y="30608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dirty="0">
                <a:solidFill>
                  <a:srgbClr val="616262"/>
                </a:solidFill>
                <a:latin typeface="Arial" panose="020B0604020202020204" pitchFamily="34" charset="0"/>
                <a:cs typeface="Arial" panose="020B0604020202020204" pitchFamily="34" charset="0"/>
              </a:rPr>
              <a:t>Distinctions Leo </a:t>
            </a:r>
          </a:p>
        </p:txBody>
      </p:sp>
      <p:sp>
        <p:nvSpPr>
          <p:cNvPr id="2" name="TextBox 1">
            <a:extLst>
              <a:ext uri="{FF2B5EF4-FFF2-40B4-BE49-F238E27FC236}">
                <a16:creationId xmlns:a16="http://schemas.microsoft.com/office/drawing/2014/main" id="{29DAECCD-02C9-4804-8494-BF7B7262CC59}"/>
              </a:ext>
            </a:extLst>
          </p:cNvPr>
          <p:cNvSpPr txBox="1"/>
          <p:nvPr/>
        </p:nvSpPr>
        <p:spPr>
          <a:xfrm>
            <a:off x="943670" y="1005714"/>
            <a:ext cx="9279516" cy="6247864"/>
          </a:xfrm>
          <a:prstGeom prst="rect">
            <a:avLst/>
          </a:prstGeom>
          <a:noFill/>
        </p:spPr>
        <p:txBody>
          <a:bodyPr wrap="square" rtlCol="0">
            <a:spAutoFit/>
          </a:bodyPr>
          <a:lstStyle/>
          <a:p>
            <a:pPr>
              <a:spcBef>
                <a:spcPts val="0"/>
              </a:spcBef>
              <a:spcAft>
                <a:spcPts val="600"/>
              </a:spcAft>
              <a:defRPr/>
            </a:pPr>
            <a:r>
              <a:rPr lang="fr-FR" sz="2400" dirty="0">
                <a:solidFill>
                  <a:srgbClr val="616262"/>
                </a:solidFill>
                <a:latin typeface="Arial" panose="020B0604020202020204" pitchFamily="34" charset="0"/>
                <a:cs typeface="Arial" panose="020B0604020202020204" pitchFamily="34" charset="0"/>
              </a:rPr>
              <a:t>Le Lions International décerne divers prix et distinctions aux </a:t>
            </a:r>
            <a:r>
              <a:rPr lang="fr-FR" sz="2400" dirty="0" err="1">
                <a:solidFill>
                  <a:srgbClr val="616262"/>
                </a:solidFill>
                <a:latin typeface="Arial" panose="020B0604020202020204" pitchFamily="34" charset="0"/>
                <a:cs typeface="Arial" panose="020B0604020202020204" pitchFamily="34" charset="0"/>
              </a:rPr>
              <a:t>Leos</a:t>
            </a:r>
            <a:r>
              <a:rPr lang="fr-FR" sz="2400" dirty="0">
                <a:solidFill>
                  <a:srgbClr val="616262"/>
                </a:solidFill>
                <a:latin typeface="Arial" panose="020B0604020202020204" pitchFamily="34" charset="0"/>
                <a:cs typeface="Arial" panose="020B0604020202020204" pitchFamily="34" charset="0"/>
              </a:rPr>
              <a:t> et Lions en reconnaissance de leur action dans le cadre du programme Leo Clubs. Vous en trouverez quelques exemples ci-dessous, et tous les détails sur </a:t>
            </a:r>
            <a:r>
              <a:rPr lang="fr-FR" sz="2400" dirty="0">
                <a:solidFill>
                  <a:srgbClr val="81827C"/>
                </a:solidFill>
                <a:latin typeface="Arial" panose="020B0604020202020204" pitchFamily="34" charset="0"/>
                <a:cs typeface="Arial" panose="020B0604020202020204" pitchFamily="34" charset="0"/>
                <a:hlinkClick r:id="rId7"/>
              </a:rPr>
              <a:t>https://www.lionsclubs.org/fr/resources-for-members/resource-center/leo-awards-and-recognitions</a:t>
            </a:r>
          </a:p>
          <a:p>
            <a:pPr>
              <a:spcBef>
                <a:spcPts val="0"/>
              </a:spcBef>
              <a:spcAft>
                <a:spcPts val="600"/>
              </a:spcAft>
              <a:defRPr/>
            </a:pPr>
            <a:r>
              <a:rPr lang="fr-FR" sz="2400" b="1" u="sng" dirty="0">
                <a:solidFill>
                  <a:srgbClr val="00AC69"/>
                </a:solidFill>
                <a:latin typeface="Arial" panose="020B0604020202020204" pitchFamily="34" charset="0"/>
                <a:cs typeface="Arial" panose="020B0604020202020204" pitchFamily="34" charset="0"/>
              </a:rPr>
              <a:t>Au niveau individuel</a:t>
            </a:r>
          </a:p>
          <a:p>
            <a:pPr marL="342900" indent="-342900">
              <a:spcBef>
                <a:spcPts val="0"/>
              </a:spcBef>
              <a:spcAft>
                <a:spcPts val="600"/>
              </a:spcAft>
              <a:buFont typeface="Arial" panose="020B0604020202020204" pitchFamily="34" charset="0"/>
              <a:buChar char="•"/>
              <a:defRPr/>
            </a:pPr>
            <a:r>
              <a:rPr lang="fr-FR" sz="2400" dirty="0">
                <a:solidFill>
                  <a:srgbClr val="616262"/>
                </a:solidFill>
                <a:latin typeface="Arial" panose="020B0604020202020204" pitchFamily="34" charset="0"/>
                <a:cs typeface="Arial" panose="020B0604020202020204" pitchFamily="34" charset="0"/>
              </a:rPr>
              <a:t>Leo de l'année</a:t>
            </a:r>
          </a:p>
          <a:p>
            <a:pPr>
              <a:spcBef>
                <a:spcPts val="0"/>
              </a:spcBef>
              <a:spcAft>
                <a:spcPts val="600"/>
              </a:spcAft>
              <a:defRPr/>
            </a:pPr>
            <a:r>
              <a:rPr lang="fr-FR" sz="2400" b="1" u="sng" dirty="0">
                <a:solidFill>
                  <a:srgbClr val="00AC69"/>
                </a:solidFill>
                <a:latin typeface="Arial" panose="020B0604020202020204" pitchFamily="34" charset="0"/>
                <a:cs typeface="Arial" panose="020B0604020202020204" pitchFamily="34" charset="0"/>
              </a:rPr>
              <a:t>Au niveau du club</a:t>
            </a:r>
          </a:p>
          <a:p>
            <a:pPr marL="342900" indent="-342900">
              <a:spcBef>
                <a:spcPts val="0"/>
              </a:spcBef>
              <a:spcAft>
                <a:spcPts val="600"/>
              </a:spcAft>
              <a:buFont typeface="Arial" panose="020B0604020202020204" pitchFamily="34" charset="0"/>
              <a:buChar char="•"/>
              <a:defRPr/>
            </a:pPr>
            <a:r>
              <a:rPr lang="fr-FR" sz="2400" dirty="0">
                <a:solidFill>
                  <a:srgbClr val="616262"/>
                </a:solidFill>
                <a:latin typeface="Arial" panose="020B0604020202020204" pitchFamily="34" charset="0"/>
                <a:cs typeface="Arial" panose="020B0604020202020204" pitchFamily="34" charset="0"/>
              </a:rPr>
              <a:t>Prix Excellence de club</a:t>
            </a:r>
          </a:p>
          <a:p>
            <a:pPr marL="342900" indent="-342900">
              <a:spcBef>
                <a:spcPts val="0"/>
              </a:spcBef>
              <a:spcAft>
                <a:spcPts val="600"/>
              </a:spcAft>
              <a:buFont typeface="Arial" panose="020B0604020202020204" pitchFamily="34" charset="0"/>
              <a:buChar char="•"/>
              <a:defRPr/>
            </a:pPr>
            <a:r>
              <a:rPr lang="fr-FR" sz="2400" dirty="0">
                <a:solidFill>
                  <a:srgbClr val="616262"/>
                </a:solidFill>
                <a:latin typeface="Arial" panose="020B0604020202020204" pitchFamily="34" charset="0"/>
                <a:cs typeface="Arial" panose="020B0604020202020204" pitchFamily="34" charset="0"/>
              </a:rPr>
              <a:t>Prix Servir ensemble</a:t>
            </a:r>
          </a:p>
          <a:p>
            <a:pPr>
              <a:spcBef>
                <a:spcPts val="0"/>
              </a:spcBef>
              <a:spcAft>
                <a:spcPts val="600"/>
              </a:spcAft>
              <a:defRPr/>
            </a:pPr>
            <a:r>
              <a:rPr lang="fr-FR" sz="2400" b="1" u="sng" dirty="0">
                <a:solidFill>
                  <a:srgbClr val="00AC69"/>
                </a:solidFill>
                <a:latin typeface="Arial" panose="020B0604020202020204" pitchFamily="34" charset="0"/>
                <a:cs typeface="Arial" panose="020B0604020202020204" pitchFamily="34" charset="0"/>
              </a:rPr>
              <a:t>Au niveau du district/</a:t>
            </a:r>
            <a:br>
              <a:rPr lang="fr-FR" sz="2400" b="1" u="sng" dirty="0">
                <a:solidFill>
                  <a:srgbClr val="00AC69"/>
                </a:solidFill>
                <a:latin typeface="Arial" panose="020B0604020202020204" pitchFamily="34" charset="0"/>
                <a:cs typeface="Arial" panose="020B0604020202020204" pitchFamily="34" charset="0"/>
              </a:rPr>
            </a:br>
            <a:r>
              <a:rPr lang="fr-FR" sz="2400" b="1" u="sng" dirty="0">
                <a:solidFill>
                  <a:srgbClr val="00AC69"/>
                </a:solidFill>
                <a:latin typeface="Arial" panose="020B0604020202020204" pitchFamily="34" charset="0"/>
                <a:cs typeface="Arial" panose="020B0604020202020204" pitchFamily="34" charset="0"/>
              </a:rPr>
              <a:t>district multiple</a:t>
            </a:r>
          </a:p>
          <a:p>
            <a:pPr marL="342900" indent="-342900">
              <a:spcBef>
                <a:spcPts val="0"/>
              </a:spcBef>
              <a:spcAft>
                <a:spcPts val="600"/>
              </a:spcAft>
              <a:buFont typeface="Arial" panose="020B0604020202020204" pitchFamily="34" charset="0"/>
              <a:buChar char="•"/>
              <a:defRPr/>
            </a:pPr>
            <a:r>
              <a:rPr lang="fr-FR" sz="2400" dirty="0">
                <a:solidFill>
                  <a:srgbClr val="616262"/>
                </a:solidFill>
                <a:latin typeface="Arial" panose="020B0604020202020204" pitchFamily="34" charset="0"/>
                <a:cs typeface="Arial" panose="020B0604020202020204" pitchFamily="34" charset="0"/>
              </a:rPr>
              <a:t>Prix d’excellence de président de district Leo</a:t>
            </a:r>
          </a:p>
          <a:p>
            <a:pPr>
              <a:spcBef>
                <a:spcPts val="0"/>
              </a:spcBef>
              <a:spcAft>
                <a:spcPts val="600"/>
              </a:spcAft>
              <a:defRPr/>
            </a:pPr>
            <a:endParaRPr lang="en-US" sz="2400" dirty="0">
              <a:solidFill>
                <a:srgbClr val="81827C"/>
              </a:solidFill>
              <a:latin typeface="Arial" panose="020B0604020202020204" pitchFamily="34" charset="0"/>
              <a:cs typeface="Arial" panose="020B0604020202020204" pitchFamily="34" charset="0"/>
            </a:endParaRPr>
          </a:p>
        </p:txBody>
      </p:sp>
      <p:graphicFrame>
        <p:nvGraphicFramePr>
          <p:cNvPr id="9" name="Object 8">
            <a:extLst>
              <a:ext uri="{FF2B5EF4-FFF2-40B4-BE49-F238E27FC236}">
                <a16:creationId xmlns:a16="http://schemas.microsoft.com/office/drawing/2014/main" id="{4402AC27-DF68-4AC2-A629-168CD1624EFB}"/>
              </a:ext>
            </a:extLst>
          </p:cNvPr>
          <p:cNvGraphicFramePr>
            <a:graphicFrameLocks noChangeAspect="1"/>
          </p:cNvGraphicFramePr>
          <p:nvPr/>
        </p:nvGraphicFramePr>
        <p:xfrm>
          <a:off x="5744987" y="3318674"/>
          <a:ext cx="4160417" cy="2971726"/>
        </p:xfrm>
        <a:graphic>
          <a:graphicData uri="http://schemas.openxmlformats.org/presentationml/2006/ole">
            <mc:AlternateContent xmlns:mc="http://schemas.openxmlformats.org/markup-compatibility/2006">
              <mc:Choice xmlns:v="urn:schemas-microsoft-com:vml" Requires="v">
                <p:oleObj spid="_x0000_s3076" name="Acrobat Document" r:id="rId8" imgW="3200301" imgH="2286000" progId="AcroExch.Document.DC">
                  <p:embed/>
                </p:oleObj>
              </mc:Choice>
              <mc:Fallback>
                <p:oleObj name="Acrobat Document" r:id="rId8" imgW="3200301" imgH="2286000" progId="AcroExch.Document.DC">
                  <p:embed/>
                  <p:pic>
                    <p:nvPicPr>
                      <p:cNvPr id="9" name="Object 8">
                        <a:extLst>
                          <a:ext uri="{FF2B5EF4-FFF2-40B4-BE49-F238E27FC236}">
                            <a16:creationId xmlns:a16="http://schemas.microsoft.com/office/drawing/2014/main" id="{4402AC27-DF68-4AC2-A629-168CD1624EFB}"/>
                          </a:ext>
                        </a:extLst>
                      </p:cNvPr>
                      <p:cNvPicPr/>
                      <p:nvPr/>
                    </p:nvPicPr>
                    <p:blipFill>
                      <a:blip r:embed="rId9"/>
                      <a:stretch>
                        <a:fillRect/>
                      </a:stretch>
                    </p:blipFill>
                    <p:spPr>
                      <a:xfrm>
                        <a:off x="5744987" y="3318674"/>
                        <a:ext cx="4160417" cy="2971726"/>
                      </a:xfrm>
                      <a:prstGeom prst="rect">
                        <a:avLst/>
                      </a:prstGeom>
                    </p:spPr>
                  </p:pic>
                </p:oleObj>
              </mc:Fallback>
            </mc:AlternateContent>
          </a:graphicData>
        </a:graphic>
      </p:graphicFrame>
    </p:spTree>
    <p:extLst>
      <p:ext uri="{BB962C8B-B14F-4D97-AF65-F5344CB8AC3E}">
        <p14:creationId xmlns:p14="http://schemas.microsoft.com/office/powerpoint/2010/main" val="212758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08E9E750-E4A7-0342-9B88-267A2AB69D8F}"/>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a:solidFill>
                <a:srgbClr val="00338D"/>
              </a:solidFill>
            </a:endParaRPr>
          </a:p>
        </p:txBody>
      </p:sp>
      <p:sp>
        <p:nvSpPr>
          <p:cNvPr id="16" name="Text Placeholder 18">
            <a:extLst>
              <a:ext uri="{FF2B5EF4-FFF2-40B4-BE49-F238E27FC236}">
                <a16:creationId xmlns:a16="http://schemas.microsoft.com/office/drawing/2014/main" id="{95CF3BC0-6133-9D44-8F9B-F16ED366B64B}"/>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a:solidFill>
                  <a:schemeClr val="bg1"/>
                </a:solidFill>
                <a:effectLst>
                  <a:glow>
                    <a:schemeClr val="bg1"/>
                  </a:glow>
                </a:effectLst>
              </a:rPr>
              <a:t>Récapitulatif</a:t>
            </a:r>
          </a:p>
        </p:txBody>
      </p:sp>
      <p:sp>
        <p:nvSpPr>
          <p:cNvPr id="2" name="TextBox 1">
            <a:extLst>
              <a:ext uri="{FF2B5EF4-FFF2-40B4-BE49-F238E27FC236}">
                <a16:creationId xmlns:a16="http://schemas.microsoft.com/office/drawing/2014/main" id="{848F00FF-2D96-479E-85DD-00A894EEB8BB}"/>
              </a:ext>
            </a:extLst>
          </p:cNvPr>
          <p:cNvSpPr txBox="1"/>
          <p:nvPr/>
        </p:nvSpPr>
        <p:spPr>
          <a:xfrm>
            <a:off x="999067" y="1355475"/>
            <a:ext cx="9451219" cy="4893647"/>
          </a:xfrm>
          <a:prstGeom prst="rect">
            <a:avLst/>
          </a:prstGeom>
          <a:noFill/>
        </p:spPr>
        <p:txBody>
          <a:bodyPr wrap="square" rtlCol="0">
            <a:spAutoFit/>
          </a:bodyPr>
          <a:lstStyle/>
          <a:p>
            <a:r>
              <a:rPr lang="fr-FR" sz="2400" dirty="0">
                <a:solidFill>
                  <a:schemeClr val="bg1"/>
                </a:solidFill>
                <a:latin typeface="Arial" panose="020B0604020202020204" pitchFamily="34" charset="0"/>
                <a:cs typeface="Arial" panose="020B0604020202020204" pitchFamily="34" charset="0"/>
              </a:rPr>
              <a:t>Points importants du module</a:t>
            </a:r>
          </a:p>
          <a:p>
            <a:pPr marL="342900" indent="-342900">
              <a:buFont typeface="Arial" panose="020B0604020202020204" pitchFamily="34" charset="0"/>
              <a:buChar char="•"/>
            </a:pPr>
            <a:r>
              <a:rPr lang="fr-FR" sz="2400" dirty="0">
                <a:solidFill>
                  <a:schemeClr val="bg1"/>
                </a:solidFill>
                <a:latin typeface="Arial" panose="020B0604020202020204" pitchFamily="34" charset="0"/>
                <a:cs typeface="Arial" panose="020B0604020202020204" pitchFamily="34" charset="0"/>
              </a:rPr>
              <a:t>Le Lions International propose des guides téléchargeables gratuits à imprimer et des articles en vente dans la boutique Lions Shop.</a:t>
            </a:r>
          </a:p>
          <a:p>
            <a:pPr marL="342900" indent="-342900">
              <a:buFont typeface="Arial" panose="020B0604020202020204" pitchFamily="34" charset="0"/>
              <a:buChar char="•"/>
            </a:pPr>
            <a:r>
              <a:rPr lang="fr-FR" sz="2400" dirty="0">
                <a:solidFill>
                  <a:schemeClr val="bg1"/>
                </a:solidFill>
                <a:latin typeface="Arial" panose="020B0604020202020204" pitchFamily="34" charset="0"/>
                <a:cs typeface="Arial" panose="020B0604020202020204" pitchFamily="34" charset="0"/>
              </a:rPr>
              <a:t>La communication du Lions International avec les Leo clubs s’effectue via l'e-mail leo@lionsclubs.org et la page Facebook du programme Leo clubs.</a:t>
            </a:r>
          </a:p>
          <a:p>
            <a:pPr marL="342900" indent="-342900">
              <a:buFont typeface="Arial" panose="020B0604020202020204" pitchFamily="34" charset="0"/>
              <a:buChar char="•"/>
            </a:pPr>
            <a:r>
              <a:rPr lang="fr-FR" sz="2400" dirty="0">
                <a:solidFill>
                  <a:schemeClr val="bg1"/>
                </a:solidFill>
                <a:latin typeface="Arial" panose="020B0604020202020204" pitchFamily="34" charset="0"/>
                <a:cs typeface="Arial" panose="020B0604020202020204" pitchFamily="34" charset="0"/>
              </a:rPr>
              <a:t>Il existe 20 formes de reconnaissance pour </a:t>
            </a:r>
            <a:r>
              <a:rPr lang="fr-FR" sz="2400" dirty="0" err="1">
                <a:solidFill>
                  <a:schemeClr val="bg1"/>
                </a:solidFill>
                <a:latin typeface="Arial" panose="020B0604020202020204" pitchFamily="34" charset="0"/>
                <a:cs typeface="Arial" panose="020B0604020202020204" pitchFamily="34" charset="0"/>
              </a:rPr>
              <a:t>Leos</a:t>
            </a:r>
            <a:r>
              <a:rPr lang="fr-FR" sz="2400" dirty="0">
                <a:solidFill>
                  <a:schemeClr val="bg1"/>
                </a:solidFill>
                <a:latin typeface="Arial" panose="020B0604020202020204" pitchFamily="34" charset="0"/>
                <a:cs typeface="Arial" panose="020B0604020202020204" pitchFamily="34" charset="0"/>
              </a:rPr>
              <a:t> exceptionnels.</a:t>
            </a: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r>
              <a:rPr lang="fr-FR" sz="2400" dirty="0">
                <a:solidFill>
                  <a:schemeClr val="bg1"/>
                </a:solidFill>
                <a:latin typeface="Arial" panose="020B0604020202020204" pitchFamily="34" charset="0"/>
                <a:cs typeface="Arial" panose="020B0604020202020204" pitchFamily="34" charset="0"/>
              </a:rPr>
              <a:t>Activité de récapitulation</a:t>
            </a:r>
          </a:p>
          <a:p>
            <a:pPr marL="342900" indent="-342900">
              <a:buFont typeface="Arial" panose="020B0604020202020204" pitchFamily="34" charset="0"/>
              <a:buChar char="•"/>
            </a:pPr>
            <a:r>
              <a:rPr lang="fr-FR" sz="2400" dirty="0">
                <a:solidFill>
                  <a:schemeClr val="bg1"/>
                </a:solidFill>
                <a:latin typeface="Arial" panose="020B0604020202020204" pitchFamily="34" charset="0"/>
                <a:cs typeface="Arial" panose="020B0604020202020204" pitchFamily="34" charset="0"/>
              </a:rPr>
              <a:t>Référez-vous au plan élaboré à la fin du module 2. Quelles ressources utiliserez-vous pour réaliser ou augmenter la portée de ce plan ?</a:t>
            </a:r>
          </a:p>
        </p:txBody>
      </p:sp>
      <p:pic>
        <p:nvPicPr>
          <p:cNvPr id="8" name="Picture 7">
            <a:extLst>
              <a:ext uri="{FF2B5EF4-FFF2-40B4-BE49-F238E27FC236}">
                <a16:creationId xmlns:a16="http://schemas.microsoft.com/office/drawing/2014/main" id="{F2FE4FA6-76F3-1041-8912-7ADB2954544B}"/>
              </a:ext>
            </a:extLst>
          </p:cNvPr>
          <p:cNvPicPr>
            <a:picLocks noChangeAspect="1"/>
          </p:cNvPicPr>
          <p:nvPr/>
        </p:nvPicPr>
        <p:blipFill>
          <a:blip r:embed="rId4"/>
          <a:stretch>
            <a:fillRect/>
          </a:stretch>
        </p:blipFill>
        <p:spPr>
          <a:xfrm>
            <a:off x="3108063" y="527295"/>
            <a:ext cx="1326937" cy="663469"/>
          </a:xfrm>
          <a:prstGeom prst="rect">
            <a:avLst/>
          </a:prstGeom>
        </p:spPr>
      </p:pic>
    </p:spTree>
    <p:extLst>
      <p:ext uri="{BB962C8B-B14F-4D97-AF65-F5344CB8AC3E}">
        <p14:creationId xmlns:p14="http://schemas.microsoft.com/office/powerpoint/2010/main" val="3937810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0" y="247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5726202" y="1626331"/>
            <a:ext cx="5383979" cy="3331251"/>
            <a:chOff x="4739767" y="1033790"/>
            <a:chExt cx="8338034" cy="3331251"/>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7430711"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rPr>
                <a:t>Module 1 </a:t>
              </a:r>
              <a:r>
                <a:rPr lang="fr-FR" sz="2000" dirty="0">
                  <a:solidFill>
                    <a:srgbClr val="EBB700"/>
                  </a:solidFill>
                  <a:latin typeface="Arial" panose="020B0604020202020204" pitchFamily="34" charset="0"/>
                  <a:cs typeface="Arial" panose="020B0604020202020204" pitchFamily="34" charset="0"/>
                </a:rPr>
                <a:t>//</a:t>
              </a:r>
              <a:r>
                <a:rPr lang="fr-FR" sz="2000" dirty="0">
                  <a:solidFill>
                    <a:srgbClr val="55565A"/>
                  </a:solidFill>
                  <a:latin typeface="Arial" panose="020B0604020202020204" pitchFamily="34" charset="0"/>
                  <a:cs typeface="Arial" panose="020B0604020202020204" pitchFamily="34" charset="0"/>
                </a:rPr>
                <a:t> Vue d’ensemble du programme Leo clubs</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8240314"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rPr>
                <a:t>Module 2 </a:t>
              </a:r>
              <a:r>
                <a:rPr lang="fr-FR" sz="2000" dirty="0">
                  <a:solidFill>
                    <a:srgbClr val="EBB700"/>
                  </a:solidFill>
                  <a:latin typeface="Arial" panose="020B0604020202020204" pitchFamily="34" charset="0"/>
                  <a:cs typeface="Arial" panose="020B0604020202020204" pitchFamily="34" charset="0"/>
                </a:rPr>
                <a:t>// </a:t>
              </a:r>
              <a:r>
                <a:rPr lang="fr-FR" sz="2000" dirty="0">
                  <a:solidFill>
                    <a:srgbClr val="55565A"/>
                  </a:solidFill>
                  <a:latin typeface="Arial" panose="020B0604020202020204" pitchFamily="34" charset="0"/>
                  <a:cs typeface="Arial" panose="020B0604020202020204" pitchFamily="34" charset="0"/>
                </a:rPr>
                <a:t>Rôle du conseiller de Leo club</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7100932"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rPr>
                <a:t>Module 3 </a:t>
              </a:r>
              <a:r>
                <a:rPr lang="fr-FR" sz="2000" dirty="0">
                  <a:solidFill>
                    <a:srgbClr val="EBB700"/>
                  </a:solidFill>
                  <a:latin typeface="Arial" panose="020B0604020202020204" pitchFamily="34" charset="0"/>
                  <a:cs typeface="Arial" panose="020B0604020202020204" pitchFamily="34" charset="0"/>
                </a:rPr>
                <a:t>// </a:t>
              </a:r>
              <a:r>
                <a:rPr lang="fr-FR" sz="2000" dirty="0">
                  <a:solidFill>
                    <a:srgbClr val="55565A"/>
                  </a:solidFill>
                  <a:latin typeface="Arial" panose="020B0604020202020204" pitchFamily="34" charset="0"/>
                  <a:cs typeface="Arial" panose="020B0604020202020204" pitchFamily="34" charset="0"/>
                </a:rPr>
                <a:t>Administration de Leo club</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7254452"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rPr>
                <a:t>Module 4 </a:t>
              </a:r>
              <a:r>
                <a:rPr lang="fr-FR" sz="2000" dirty="0">
                  <a:solidFill>
                    <a:srgbClr val="EBB700"/>
                  </a:solidFill>
                  <a:latin typeface="Arial" panose="020B0604020202020204" pitchFamily="34" charset="0"/>
                  <a:cs typeface="Arial" panose="020B0604020202020204" pitchFamily="34" charset="0"/>
                </a:rPr>
                <a:t>//</a:t>
              </a:r>
              <a:r>
                <a:rPr lang="fr-FR" sz="2000" dirty="0">
                  <a:solidFill>
                    <a:srgbClr val="55565A"/>
                  </a:solidFill>
                  <a:latin typeface="Arial" panose="020B0604020202020204" pitchFamily="34" charset="0"/>
                  <a:cs typeface="Arial" panose="020B0604020202020204" pitchFamily="34" charset="0"/>
                </a:rPr>
                <a:t> Ressources pour Leo clubs</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43450" y="3964931"/>
              <a:ext cx="8334351" cy="400110"/>
            </a:xfrm>
            <a:prstGeom prst="rect">
              <a:avLst/>
            </a:prstGeom>
            <a:noFill/>
          </p:spPr>
          <p:txBody>
            <a:bodyPr wrap="none" rtlCol="0">
              <a:spAutoFit/>
            </a:bodyPr>
            <a:lstStyle/>
            <a:p>
              <a:r>
                <a:rPr lang="fr-FR" sz="2000" b="1" dirty="0">
                  <a:solidFill>
                    <a:srgbClr val="407CCA"/>
                  </a:solidFill>
                  <a:latin typeface="Arial" panose="020B0604020202020204" pitchFamily="34" charset="0"/>
                  <a:cs typeface="Arial" panose="020B0604020202020204" pitchFamily="34" charset="0"/>
                </a:rPr>
                <a:t>Module 5 </a:t>
              </a:r>
              <a:r>
                <a:rPr lang="fr-FR" sz="2000" dirty="0">
                  <a:solidFill>
                    <a:srgbClr val="EBB700"/>
                  </a:solidFill>
                  <a:latin typeface="Arial" panose="020B0604020202020204" pitchFamily="34" charset="0"/>
                  <a:cs typeface="Arial" panose="020B0604020202020204" pitchFamily="34" charset="0"/>
                </a:rPr>
                <a:t>// </a:t>
              </a:r>
              <a:r>
                <a:rPr lang="fr-FR" sz="2000" dirty="0">
                  <a:solidFill>
                    <a:srgbClr val="55565A"/>
                  </a:solidFill>
                  <a:latin typeface="Arial" panose="020B0604020202020204" pitchFamily="34" charset="0"/>
                  <a:cs typeface="Arial" panose="020B0604020202020204" pitchFamily="34" charset="0"/>
                </a:rPr>
                <a:t>Poursuivre le parcours de service</a:t>
              </a: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3"/>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4"/>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fr-FR" sz="6000" b="1">
                <a:solidFill>
                  <a:schemeClr val="bg1"/>
                </a:solidFill>
                <a:latin typeface="Arial Black" panose="020B0604020202020204" pitchFamily="34" charset="0"/>
                <a:ea typeface="Arial" charset="0"/>
                <a:cs typeface="Arial Black" panose="020B0604020202020204" pitchFamily="34" charset="0"/>
              </a:rPr>
              <a:t>Modules</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5"/>
          <a:stretch>
            <a:fillRect/>
          </a:stretch>
        </p:blipFill>
        <p:spPr>
          <a:xfrm>
            <a:off x="2795155" y="3859122"/>
            <a:ext cx="1188293" cy="594146"/>
          </a:xfrm>
          <a:prstGeom prst="rect">
            <a:avLst/>
          </a:prstGeom>
        </p:spPr>
      </p:pic>
    </p:spTree>
    <p:extLst>
      <p:ext uri="{BB962C8B-B14F-4D97-AF65-F5344CB8AC3E}">
        <p14:creationId xmlns:p14="http://schemas.microsoft.com/office/powerpoint/2010/main" val="2647891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lIns="91440" tIns="45720" rIns="91440" bIns="45720"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fr-FR" sz="6000">
                <a:latin typeface="Arial Black" panose="020B0604020202020204" pitchFamily="34" charset="0"/>
                <a:cs typeface="Arial Black" panose="020B0604020202020204" pitchFamily="34" charset="0"/>
              </a:rPr>
              <a:t>Module 4</a:t>
            </a:r>
          </a:p>
          <a:p>
            <a:pPr>
              <a:spcBef>
                <a:spcPts val="0"/>
              </a:spcBef>
            </a:pPr>
            <a:r>
              <a:rPr lang="fr-FR" sz="4000" b="0">
                <a:latin typeface="Arial"/>
                <a:cs typeface="Arial"/>
              </a:rPr>
              <a:t>Ressources à l’usage du programme Leo clubs</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51038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635"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41679" y="5178695"/>
            <a:ext cx="991893" cy="1679305"/>
          </a:xfrm>
          <a:prstGeom prst="rect">
            <a:avLst/>
          </a:prstGeom>
        </p:spPr>
      </p:pic>
      <p:sp>
        <p:nvSpPr>
          <p:cNvPr id="10" name="TextBox 9"/>
          <p:cNvSpPr txBox="1"/>
          <p:nvPr/>
        </p:nvSpPr>
        <p:spPr>
          <a:xfrm>
            <a:off x="679496" y="557800"/>
            <a:ext cx="6383479" cy="1261884"/>
          </a:xfrm>
          <a:prstGeom prst="rect">
            <a:avLst/>
          </a:prstGeom>
          <a:noFill/>
        </p:spPr>
        <p:txBody>
          <a:bodyPr wrap="none" rtlCol="0">
            <a:spAutoFit/>
          </a:bodyPr>
          <a:lstStyle/>
          <a:p>
            <a:r>
              <a:rPr lang="fr-FR" sz="3800" b="1">
                <a:solidFill>
                  <a:schemeClr val="bg1"/>
                </a:solidFill>
                <a:latin typeface="Arial" panose="020B0604020202020204" pitchFamily="34" charset="0"/>
                <a:ea typeface="Helvetica Neue" charset="0"/>
                <a:cs typeface="Arial" panose="020B0604020202020204" pitchFamily="34" charset="0"/>
              </a:rPr>
              <a:t>Siège international</a:t>
            </a:r>
          </a:p>
          <a:p>
            <a:r>
              <a:rPr lang="fr-FR" sz="3800" b="1">
                <a:solidFill>
                  <a:schemeClr val="bg1"/>
                </a:solidFill>
                <a:latin typeface="Arial" panose="020B0604020202020204" pitchFamily="34" charset="0"/>
                <a:ea typeface="Helvetica Neue" charset="0"/>
                <a:cs typeface="Arial" panose="020B0604020202020204" pitchFamily="34" charset="0"/>
              </a:rPr>
              <a:t>Oak Brook, États-Unis</a:t>
            </a:r>
          </a:p>
        </p:txBody>
      </p:sp>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13" name="TextBox 12">
            <a:extLst>
              <a:ext uri="{FF2B5EF4-FFF2-40B4-BE49-F238E27FC236}">
                <a16:creationId xmlns:a16="http://schemas.microsoft.com/office/drawing/2014/main" id="{6B7D6E20-A510-442B-A1A6-C20E1B7D5267}"/>
              </a:ext>
            </a:extLst>
          </p:cNvPr>
          <p:cNvSpPr txBox="1"/>
          <p:nvPr/>
        </p:nvSpPr>
        <p:spPr>
          <a:xfrm>
            <a:off x="681271" y="2177873"/>
            <a:ext cx="4242309" cy="2000548"/>
          </a:xfrm>
          <a:prstGeom prst="rect">
            <a:avLst/>
          </a:prstGeom>
          <a:noFill/>
        </p:spPr>
        <p:txBody>
          <a:bodyPr wrap="square" rtlCol="0">
            <a:spAutoFit/>
          </a:bodyPr>
          <a:lstStyle/>
          <a:p>
            <a:r>
              <a:rPr lang="fr-FR" sz="3200">
                <a:solidFill>
                  <a:schemeClr val="bg1"/>
                </a:solidFill>
                <a:latin typeface="Arial" panose="020B0604020202020204" pitchFamily="34" charset="0"/>
                <a:ea typeface="Helvetica Neue" charset="0"/>
                <a:cs typeface="Arial" panose="020B0604020202020204" pitchFamily="34" charset="0"/>
              </a:rPr>
              <a:t>300 W. 22</a:t>
            </a:r>
            <a:r>
              <a:rPr lang="fr-FR" sz="3200" baseline="30000">
                <a:solidFill>
                  <a:schemeClr val="bg1"/>
                </a:solidFill>
                <a:latin typeface="Arial" panose="020B0604020202020204" pitchFamily="34" charset="0"/>
                <a:ea typeface="Helvetica Neue" charset="0"/>
                <a:cs typeface="Arial" panose="020B0604020202020204" pitchFamily="34" charset="0"/>
              </a:rPr>
              <a:t>nd</a:t>
            </a:r>
            <a:r>
              <a:rPr lang="fr-FR" sz="3200">
                <a:solidFill>
                  <a:schemeClr val="bg1"/>
                </a:solidFill>
                <a:latin typeface="Arial" panose="020B0604020202020204" pitchFamily="34" charset="0"/>
                <a:ea typeface="Helvetica Neue" charset="0"/>
                <a:cs typeface="Arial" panose="020B0604020202020204" pitchFamily="34" charset="0"/>
              </a:rPr>
              <a:t> Street</a:t>
            </a:r>
          </a:p>
          <a:p>
            <a:r>
              <a:rPr lang="fr-FR" sz="3200">
                <a:solidFill>
                  <a:schemeClr val="bg1"/>
                </a:solidFill>
                <a:latin typeface="Arial" panose="020B0604020202020204" pitchFamily="34" charset="0"/>
                <a:ea typeface="Helvetica Neue" charset="0"/>
                <a:cs typeface="Arial" panose="020B0604020202020204" pitchFamily="34" charset="0"/>
              </a:rPr>
              <a:t>Oak Brook, Illinois 60523 USA  </a:t>
            </a:r>
          </a:p>
          <a:p>
            <a:pPr algn="ctr"/>
            <a:endParaRPr lang="en-US" sz="2800" dirty="0">
              <a:solidFill>
                <a:schemeClr val="bg1"/>
              </a:solidFill>
              <a:latin typeface="Arial" panose="020B0604020202020204" pitchFamily="34" charset="0"/>
              <a:ea typeface="Helvetica Neue" charset="0"/>
              <a:cs typeface="Arial" panose="020B0604020202020204" pitchFamily="34" charset="0"/>
            </a:endParaRPr>
          </a:p>
        </p:txBody>
      </p:sp>
      <p:pic>
        <p:nvPicPr>
          <p:cNvPr id="18" name="Picture 3">
            <a:extLst>
              <a:ext uri="{FF2B5EF4-FFF2-40B4-BE49-F238E27FC236}">
                <a16:creationId xmlns:a16="http://schemas.microsoft.com/office/drawing/2014/main" id="{8A510019-8597-4289-AB8E-F97F6A421312}"/>
              </a:ext>
            </a:extLst>
          </p:cNvPr>
          <p:cNvPicPr>
            <a:picLocks noChangeAspect="1"/>
          </p:cNvPicPr>
          <p:nvPr/>
        </p:nvPicPr>
        <p:blipFill>
          <a:blip r:embed="rId5"/>
          <a:srcRect/>
          <a:stretch/>
        </p:blipFill>
        <p:spPr bwMode="auto">
          <a:xfrm>
            <a:off x="4779997" y="2329552"/>
            <a:ext cx="5634822" cy="3756548"/>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12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FB073B-DA9F-8346-8DFE-FBC9BC83AFBD}"/>
              </a:ext>
            </a:extLst>
          </p:cNvPr>
          <p:cNvPicPr>
            <a:picLocks noChangeAspect="1"/>
          </p:cNvPicPr>
          <p:nvPr/>
        </p:nvPicPr>
        <p:blipFill rotWithShape="1">
          <a:blip r:embed="rId3"/>
          <a:srcRect l="16530" t="2053" r="10928" b="4800"/>
          <a:stretch/>
        </p:blipFill>
        <p:spPr>
          <a:xfrm rot="10800000">
            <a:off x="9857182" y="-3088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a:t>
            </a:fld>
            <a:endParaRPr lang="en-US" sz="1000">
              <a:solidFill>
                <a:srgbClr val="55565A"/>
              </a:solidFill>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136806" y="767537"/>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178695"/>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94301" y="1435723"/>
            <a:ext cx="8875358" cy="496500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Bef>
                <a:spcPts val="600"/>
              </a:spcBef>
              <a:buFont typeface="Arial" pitchFamily="34" charset="0"/>
              <a:buChar char="•"/>
              <a:defRPr/>
            </a:pPr>
            <a:r>
              <a:rPr lang="fr-FR" sz="2400">
                <a:solidFill>
                  <a:srgbClr val="81827C"/>
                </a:solidFill>
                <a:ea typeface="+mn-ea"/>
                <a:hlinkClick r:id="rId6"/>
              </a:rPr>
              <a:t>Page Leo sur le site Web des Lions</a:t>
            </a:r>
            <a:r>
              <a:rPr lang="fr-FR" sz="2400">
                <a:solidFill>
                  <a:srgbClr val="81827C"/>
                </a:solidFill>
                <a:ea typeface="+mn-ea"/>
              </a:rPr>
              <a:t> </a:t>
            </a:r>
          </a:p>
          <a:p>
            <a:pPr marL="342900" indent="-342900">
              <a:spcBef>
                <a:spcPts val="600"/>
              </a:spcBef>
              <a:buFont typeface="Arial" pitchFamily="34" charset="0"/>
              <a:buChar char="•"/>
              <a:defRPr/>
            </a:pPr>
            <a:r>
              <a:rPr lang="fr-FR" sz="2400">
                <a:solidFill>
                  <a:srgbClr val="81827C"/>
                </a:solidFill>
                <a:latin typeface="Arial"/>
                <a:ea typeface="+mn-ea"/>
                <a:cs typeface="Arial"/>
                <a:hlinkClick r:id="rId7"/>
              </a:rPr>
              <a:t>Matériel de marketing et de recrutement Leo</a:t>
            </a:r>
          </a:p>
          <a:p>
            <a:pPr marL="342900" indent="-342900">
              <a:spcBef>
                <a:spcPts val="600"/>
              </a:spcBef>
              <a:buFont typeface="Arial" pitchFamily="34" charset="0"/>
              <a:buChar char="•"/>
              <a:defRPr/>
            </a:pPr>
            <a:r>
              <a:rPr lang="fr-FR" sz="2400">
                <a:solidFill>
                  <a:srgbClr val="81827C"/>
                </a:solidFill>
                <a:ea typeface="+mn-ea"/>
                <a:hlinkClick r:id="rId8"/>
              </a:rPr>
              <a:t>Articles Leo de la boutique Lions Shop</a:t>
            </a:r>
          </a:p>
          <a:p>
            <a:pPr marL="342900" indent="-342900">
              <a:spcBef>
                <a:spcPts val="600"/>
              </a:spcBef>
              <a:buFont typeface="Arial" pitchFamily="34" charset="0"/>
              <a:buChar char="•"/>
              <a:defRPr/>
            </a:pPr>
            <a:r>
              <a:rPr lang="fr-FR" sz="2400">
                <a:solidFill>
                  <a:srgbClr val="616262"/>
                </a:solidFill>
                <a:latin typeface="Arial"/>
                <a:ea typeface="+mn-ea"/>
                <a:cs typeface="Arial"/>
              </a:rPr>
              <a:t>Bulletin Leo en ligne</a:t>
            </a:r>
          </a:p>
          <a:p>
            <a:pPr marL="342900" indent="-342900">
              <a:spcBef>
                <a:spcPts val="600"/>
              </a:spcBef>
              <a:buFont typeface="Arial" pitchFamily="34" charset="0"/>
              <a:buChar char="•"/>
              <a:defRPr/>
            </a:pPr>
            <a:r>
              <a:rPr lang="fr-FR" sz="2400">
                <a:solidFill>
                  <a:srgbClr val="81827C"/>
                </a:solidFill>
                <a:ea typeface="+mn-ea"/>
                <a:hlinkClick r:id="rId9"/>
              </a:rPr>
              <a:t>Page Leo sur Facebook</a:t>
            </a:r>
            <a:r>
              <a:rPr lang="fr-FR" sz="2400">
                <a:solidFill>
                  <a:srgbClr val="81827C"/>
                </a:solidFill>
                <a:ea typeface="+mn-ea"/>
              </a:rPr>
              <a:t> </a:t>
            </a:r>
          </a:p>
          <a:p>
            <a:pPr marL="342900" indent="-342900">
              <a:spcBef>
                <a:spcPts val="600"/>
              </a:spcBef>
              <a:buFont typeface="Arial" pitchFamily="34" charset="0"/>
              <a:buChar char="•"/>
              <a:defRPr/>
            </a:pPr>
            <a:r>
              <a:rPr lang="fr-FR" sz="2400">
                <a:solidFill>
                  <a:srgbClr val="81827C"/>
                </a:solidFill>
                <a:ea typeface="+mn-ea"/>
                <a:hlinkClick r:id="rId10"/>
              </a:rPr>
              <a:t>Centre de formation et instituts de formation Lions</a:t>
            </a:r>
          </a:p>
          <a:p>
            <a:pPr marL="342900" indent="-342900">
              <a:spcBef>
                <a:spcPts val="600"/>
              </a:spcBef>
              <a:buFont typeface="Arial" pitchFamily="34" charset="0"/>
              <a:buChar char="•"/>
              <a:defRPr/>
            </a:pPr>
            <a:r>
              <a:rPr lang="fr-FR" sz="2400">
                <a:solidFill>
                  <a:srgbClr val="81827C"/>
                </a:solidFill>
                <a:ea typeface="+mn-ea"/>
                <a:hlinkClick r:id="rId11"/>
              </a:rPr>
              <a:t>Subventions Formation de responsables Leo</a:t>
            </a:r>
          </a:p>
          <a:p>
            <a:pPr marL="342900" indent="-342900">
              <a:spcBef>
                <a:spcPts val="600"/>
              </a:spcBef>
              <a:buFont typeface="Arial" pitchFamily="34" charset="0"/>
              <a:buChar char="•"/>
              <a:defRPr/>
            </a:pPr>
            <a:r>
              <a:rPr lang="fr-FR" sz="2400">
                <a:solidFill>
                  <a:srgbClr val="81827C"/>
                </a:solidFill>
                <a:ea typeface="+mn-ea"/>
                <a:hlinkClick r:id="rId11"/>
              </a:rPr>
              <a:t>Subvention Service Leo</a:t>
            </a:r>
          </a:p>
          <a:p>
            <a:pPr marL="342900" indent="-342900">
              <a:spcBef>
                <a:spcPts val="600"/>
              </a:spcBef>
              <a:buFont typeface="Arial" pitchFamily="34" charset="0"/>
              <a:buChar char="•"/>
              <a:defRPr/>
            </a:pPr>
            <a:r>
              <a:rPr lang="fr-FR" sz="2400">
                <a:solidFill>
                  <a:srgbClr val="81827C"/>
                </a:solidFill>
                <a:ea typeface="+mn-ea"/>
                <a:hlinkClick r:id="rId12"/>
              </a:rPr>
              <a:t>Événements au niveau de la région constitutionnelle Leo, Convention du Lions Clubs International</a:t>
            </a:r>
          </a:p>
          <a:p>
            <a:pPr marL="342900" indent="-342900">
              <a:spcBef>
                <a:spcPts val="600"/>
              </a:spcBef>
              <a:buFont typeface="Arial" pitchFamily="34" charset="0"/>
              <a:buChar char="•"/>
              <a:defRPr/>
            </a:pPr>
            <a:r>
              <a:rPr lang="fr-FR" sz="2400">
                <a:solidFill>
                  <a:srgbClr val="81827C"/>
                </a:solidFill>
                <a:ea typeface="+mn-ea"/>
                <a:hlinkClick r:id="rId13"/>
              </a:rPr>
              <a:t>Prix et distinctions</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8502" y="635622"/>
            <a:ext cx="8373905"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rgbClr val="55565A"/>
                </a:solidFill>
                <a:latin typeface="Arial" panose="020B0604020202020204" pitchFamily="34" charset="0"/>
                <a:cs typeface="Arial" panose="020B0604020202020204" pitchFamily="34" charset="0"/>
              </a:rPr>
              <a:t>Ressources à l’usage du programme Leo clubs</a:t>
            </a:r>
          </a:p>
        </p:txBody>
      </p:sp>
    </p:spTree>
    <p:extLst>
      <p:ext uri="{BB962C8B-B14F-4D97-AF65-F5344CB8AC3E}">
        <p14:creationId xmlns:p14="http://schemas.microsoft.com/office/powerpoint/2010/main" val="129043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5AE63C-AC92-FF43-9712-4D97EBD82AA1}"/>
              </a:ext>
            </a:extLst>
          </p:cNvPr>
          <p:cNvSpPr/>
          <p:nvPr/>
        </p:nvSpPr>
        <p:spPr>
          <a:xfrm>
            <a:off x="-1592" y="0"/>
            <a:ext cx="12193592"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pic>
        <p:nvPicPr>
          <p:cNvPr id="3" name="Picture 2" descr="Graphical user interface, website&#10;&#10;Description automatically generated">
            <a:extLst>
              <a:ext uri="{FF2B5EF4-FFF2-40B4-BE49-F238E27FC236}">
                <a16:creationId xmlns:a16="http://schemas.microsoft.com/office/drawing/2014/main" id="{72E06FB5-E861-4C3A-A8CB-F3009E2CAB91}"/>
              </a:ext>
            </a:extLst>
          </p:cNvPr>
          <p:cNvPicPr>
            <a:picLocks noChangeAspect="1"/>
          </p:cNvPicPr>
          <p:nvPr/>
        </p:nvPicPr>
        <p:blipFill rotWithShape="1">
          <a:blip r:embed="rId3"/>
          <a:srcRect l="6500" r="14416" b="20510"/>
          <a:stretch/>
        </p:blipFill>
        <p:spPr>
          <a:xfrm>
            <a:off x="1275080" y="0"/>
            <a:ext cx="9641840" cy="6856718"/>
          </a:xfrm>
          <a:prstGeom prst="rect">
            <a:avLst/>
          </a:prstGeom>
        </p:spPr>
      </p:pic>
      <p:sp>
        <p:nvSpPr>
          <p:cNvPr id="4" name="Text Placeholder 18">
            <a:extLst>
              <a:ext uri="{FF2B5EF4-FFF2-40B4-BE49-F238E27FC236}">
                <a16:creationId xmlns:a16="http://schemas.microsoft.com/office/drawing/2014/main" id="{5880BB78-7DF9-4FD1-8155-101E8C40A8FC}"/>
              </a:ext>
            </a:extLst>
          </p:cNvPr>
          <p:cNvSpPr txBox="1">
            <a:spLocks/>
          </p:cNvSpPr>
          <p:nvPr/>
        </p:nvSpPr>
        <p:spPr>
          <a:xfrm>
            <a:off x="3123265" y="3336019"/>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rgbClr val="407CCA"/>
                </a:solidFill>
                <a:hlinkClick r:id="rId4">
                  <a:extLst>
                    <a:ext uri="{A12FA001-AC4F-418D-AE19-62706E023703}">
                      <ahyp:hlinkClr xmlns:ahyp="http://schemas.microsoft.com/office/drawing/2018/hyperlinkcolor" val="tx"/>
                    </a:ext>
                  </a:extLst>
                </a:hlinkClick>
              </a:rPr>
              <a:t>www.lionsclubs.org/fr/leos</a:t>
            </a:r>
          </a:p>
        </p:txBody>
      </p:sp>
      <p:sp>
        <p:nvSpPr>
          <p:cNvPr id="6" name="Page Number - White">
            <a:extLst>
              <a:ext uri="{FF2B5EF4-FFF2-40B4-BE49-F238E27FC236}">
                <a16:creationId xmlns:a16="http://schemas.microsoft.com/office/drawing/2014/main" id="{8E7A5ACB-3658-964F-9E06-8F762E304F9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pic>
        <p:nvPicPr>
          <p:cNvPr id="7" name="Picture 6">
            <a:extLst>
              <a:ext uri="{FF2B5EF4-FFF2-40B4-BE49-F238E27FC236}">
                <a16:creationId xmlns:a16="http://schemas.microsoft.com/office/drawing/2014/main" id="{5F9C4B6A-92F4-C64C-A390-86B2777D2F69}"/>
              </a:ext>
            </a:extLst>
          </p:cNvPr>
          <p:cNvPicPr>
            <a:picLocks noChangeAspect="1"/>
          </p:cNvPicPr>
          <p:nvPr/>
        </p:nvPicPr>
        <p:blipFill rotWithShape="1">
          <a:blip r:embed="rId5"/>
          <a:srcRect l="15744" b="4901"/>
          <a:stretch/>
        </p:blipFill>
        <p:spPr>
          <a:xfrm>
            <a:off x="0" y="5177413"/>
            <a:ext cx="991893" cy="1679305"/>
          </a:xfrm>
          <a:prstGeom prst="rect">
            <a:avLst/>
          </a:prstGeom>
        </p:spPr>
      </p:pic>
      <p:pic>
        <p:nvPicPr>
          <p:cNvPr id="8" name="Picture 7">
            <a:extLst>
              <a:ext uri="{FF2B5EF4-FFF2-40B4-BE49-F238E27FC236}">
                <a16:creationId xmlns:a16="http://schemas.microsoft.com/office/drawing/2014/main" id="{0F97CA1D-D682-6741-97FC-06B3912F3481}"/>
              </a:ext>
            </a:extLst>
          </p:cNvPr>
          <p:cNvPicPr>
            <a:picLocks noChangeAspect="1"/>
          </p:cNvPicPr>
          <p:nvPr/>
        </p:nvPicPr>
        <p:blipFill rotWithShape="1">
          <a:blip r:embed="rId6"/>
          <a:srcRect l="61299" b="29227"/>
          <a:stretch/>
        </p:blipFill>
        <p:spPr>
          <a:xfrm rot="10800000">
            <a:off x="10106928" y="0"/>
            <a:ext cx="2065029" cy="5664586"/>
          </a:xfrm>
          <a:prstGeom prst="rect">
            <a:avLst/>
          </a:prstGeom>
        </p:spPr>
      </p:pic>
    </p:spTree>
    <p:extLst>
      <p:ext uri="{BB962C8B-B14F-4D97-AF65-F5344CB8AC3E}">
        <p14:creationId xmlns:p14="http://schemas.microsoft.com/office/powerpoint/2010/main" val="217752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sz="1800" b="1" dirty="0">
              <a:solidFill>
                <a:schemeClr val="bg1"/>
              </a:solidFill>
              <a:latin typeface="Arial" panose="020B0604020202020204" pitchFamily="34" charset="0"/>
              <a:ea typeface="Helvetica Neue" charset="0"/>
              <a:cs typeface="Arial" panose="020B0604020202020204" pitchFamily="34" charset="0"/>
            </a:endParaRPr>
          </a:p>
        </p:txBody>
      </p:sp>
      <p:pic>
        <p:nvPicPr>
          <p:cNvPr id="14" name="Picture 13">
            <a:extLst>
              <a:ext uri="{FF2B5EF4-FFF2-40B4-BE49-F238E27FC236}">
                <a16:creationId xmlns:a16="http://schemas.microsoft.com/office/drawing/2014/main" id="{8C8BAAAC-1C2C-1C4C-97E3-EEAFF75572DC}"/>
              </a:ext>
            </a:extLst>
          </p:cNvPr>
          <p:cNvPicPr>
            <a:picLocks noChangeAspect="1"/>
          </p:cNvPicPr>
          <p:nvPr/>
        </p:nvPicPr>
        <p:blipFill rotWithShape="1">
          <a:blip r:embed="rId3"/>
          <a:srcRect l="61299" b="29227"/>
          <a:stretch/>
        </p:blipFill>
        <p:spPr>
          <a:xfrm rot="10800000">
            <a:off x="10106928" y="0"/>
            <a:ext cx="2065029" cy="5664586"/>
          </a:xfrm>
          <a:prstGeom prst="rect">
            <a:avLst/>
          </a:prstGeom>
        </p:spPr>
      </p:pic>
      <p:pic>
        <p:nvPicPr>
          <p:cNvPr id="17" name="Picture 16">
            <a:extLst>
              <a:ext uri="{FF2B5EF4-FFF2-40B4-BE49-F238E27FC236}">
                <a16:creationId xmlns:a16="http://schemas.microsoft.com/office/drawing/2014/main" id="{15535B36-2A84-4843-B7CD-C97216D18086}"/>
              </a:ext>
            </a:extLst>
          </p:cNvPr>
          <p:cNvPicPr>
            <a:picLocks noChangeAspect="1"/>
          </p:cNvPicPr>
          <p:nvPr/>
        </p:nvPicPr>
        <p:blipFill rotWithShape="1">
          <a:blip r:embed="rId4"/>
          <a:srcRect l="15744" b="4901"/>
          <a:stretch/>
        </p:blipFill>
        <p:spPr>
          <a:xfrm>
            <a:off x="-1" y="5178694"/>
            <a:ext cx="991893" cy="1679305"/>
          </a:xfrm>
          <a:prstGeom prst="rect">
            <a:avLst/>
          </a:prstGeom>
        </p:spPr>
      </p:pic>
      <p:sp>
        <p:nvSpPr>
          <p:cNvPr id="16" name="Page Number - White">
            <a:extLst>
              <a:ext uri="{FF2B5EF4-FFF2-40B4-BE49-F238E27FC236}">
                <a16:creationId xmlns:a16="http://schemas.microsoft.com/office/drawing/2014/main" id="{4FC51006-FDCC-E647-BDD4-387B9FA8BD2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
        <p:nvSpPr>
          <p:cNvPr id="13" name="TextBox 12">
            <a:extLst>
              <a:ext uri="{FF2B5EF4-FFF2-40B4-BE49-F238E27FC236}">
                <a16:creationId xmlns:a16="http://schemas.microsoft.com/office/drawing/2014/main" id="{77E5454F-0090-49EB-B58C-AF911BCDA886}"/>
              </a:ext>
            </a:extLst>
          </p:cNvPr>
          <p:cNvSpPr txBox="1"/>
          <p:nvPr/>
        </p:nvSpPr>
        <p:spPr>
          <a:xfrm>
            <a:off x="419203" y="546247"/>
            <a:ext cx="5533728" cy="646331"/>
          </a:xfrm>
          <a:prstGeom prst="rect">
            <a:avLst/>
          </a:prstGeom>
          <a:noFill/>
        </p:spPr>
        <p:txBody>
          <a:bodyPr wrap="square" rtlCol="0">
            <a:spAutoFit/>
          </a:bodyPr>
          <a:lstStyle/>
          <a:p>
            <a:pPr algn="ctr"/>
            <a:r>
              <a:rPr lang="fr-FR" sz="3600" b="1" dirty="0">
                <a:solidFill>
                  <a:schemeClr val="bg1"/>
                </a:solidFill>
                <a:latin typeface="Arial" panose="020B0604020202020204" pitchFamily="34" charset="0"/>
                <a:ea typeface="Helvetica Neue" charset="0"/>
                <a:cs typeface="Arial" panose="020B0604020202020204" pitchFamily="34" charset="0"/>
              </a:rPr>
              <a:t>Ressources en ligne</a:t>
            </a:r>
          </a:p>
        </p:txBody>
      </p:sp>
      <p:pic>
        <p:nvPicPr>
          <p:cNvPr id="4" name="Picture 3" descr="Graphical user interface, text&#10;&#10;Description automatically generated">
            <a:extLst>
              <a:ext uri="{FF2B5EF4-FFF2-40B4-BE49-F238E27FC236}">
                <a16:creationId xmlns:a16="http://schemas.microsoft.com/office/drawing/2014/main" id="{6E5B9EB2-6405-4512-8A01-2735334C4B01}"/>
              </a:ext>
            </a:extLst>
          </p:cNvPr>
          <p:cNvPicPr>
            <a:picLocks noChangeAspect="1"/>
          </p:cNvPicPr>
          <p:nvPr/>
        </p:nvPicPr>
        <p:blipFill>
          <a:blip r:embed="rId5"/>
          <a:stretch>
            <a:fillRect/>
          </a:stretch>
        </p:blipFill>
        <p:spPr>
          <a:xfrm>
            <a:off x="795956" y="1321422"/>
            <a:ext cx="8006129" cy="2703866"/>
          </a:xfrm>
          <a:prstGeom prst="rect">
            <a:avLst/>
          </a:prstGeom>
          <a:ln>
            <a:solidFill>
              <a:srgbClr val="616262"/>
            </a:solidFill>
          </a:ln>
        </p:spPr>
      </p:pic>
      <p:pic>
        <p:nvPicPr>
          <p:cNvPr id="5" name="Picture 4" descr="A picture containing graphical user interface&#10;&#10;Description automatically generated">
            <a:extLst>
              <a:ext uri="{FF2B5EF4-FFF2-40B4-BE49-F238E27FC236}">
                <a16:creationId xmlns:a16="http://schemas.microsoft.com/office/drawing/2014/main" id="{E0DD0A29-F4D5-4468-9D68-90EC18AC4599}"/>
              </a:ext>
            </a:extLst>
          </p:cNvPr>
          <p:cNvPicPr>
            <a:picLocks noChangeAspect="1"/>
          </p:cNvPicPr>
          <p:nvPr/>
        </p:nvPicPr>
        <p:blipFill>
          <a:blip r:embed="rId6"/>
          <a:stretch>
            <a:fillRect/>
          </a:stretch>
        </p:blipFill>
        <p:spPr>
          <a:xfrm>
            <a:off x="2349598" y="3367551"/>
            <a:ext cx="2703866" cy="2703866"/>
          </a:xfrm>
          <a:prstGeom prst="rect">
            <a:avLst/>
          </a:prstGeom>
          <a:ln>
            <a:solidFill>
              <a:srgbClr val="616262"/>
            </a:solidFill>
          </a:ln>
        </p:spPr>
      </p:pic>
      <p:pic>
        <p:nvPicPr>
          <p:cNvPr id="3" name="Picture 2" descr="Logo&#10;&#10;Description automatically generated">
            <a:extLst>
              <a:ext uri="{FF2B5EF4-FFF2-40B4-BE49-F238E27FC236}">
                <a16:creationId xmlns:a16="http://schemas.microsoft.com/office/drawing/2014/main" id="{B51B8DBC-77AE-4E31-AF94-ADF686804128}"/>
              </a:ext>
            </a:extLst>
          </p:cNvPr>
          <p:cNvPicPr>
            <a:picLocks noChangeAspect="1"/>
          </p:cNvPicPr>
          <p:nvPr/>
        </p:nvPicPr>
        <p:blipFill>
          <a:blip r:embed="rId7"/>
          <a:stretch>
            <a:fillRect/>
          </a:stretch>
        </p:blipFill>
        <p:spPr>
          <a:xfrm>
            <a:off x="8136485" y="1682138"/>
            <a:ext cx="2636043" cy="4686299"/>
          </a:xfrm>
          <a:prstGeom prst="rect">
            <a:avLst/>
          </a:prstGeom>
          <a:ln>
            <a:solidFill>
              <a:schemeClr val="bg1"/>
            </a:solidFill>
          </a:ln>
        </p:spPr>
      </p:pic>
    </p:spTree>
    <p:extLst>
      <p:ext uri="{BB962C8B-B14F-4D97-AF65-F5344CB8AC3E}">
        <p14:creationId xmlns:p14="http://schemas.microsoft.com/office/powerpoint/2010/main" val="1854191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8</a:t>
            </a:fld>
            <a:endParaRPr lang="en-US" sz="100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3"/>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005667" y="726376"/>
            <a:ext cx="9329645" cy="875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600" b="1">
                <a:solidFill>
                  <a:srgbClr val="616262"/>
                </a:solidFill>
              </a:rPr>
              <a:t>Ressources en marketing et recrutement à l’usage des Leo clubs </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4"/>
          <a:stretch>
            <a:fillRect/>
          </a:stretch>
        </p:blipFill>
        <p:spPr>
          <a:xfrm>
            <a:off x="447461" y="384921"/>
            <a:ext cx="1558206" cy="1558206"/>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A6C3DA3F-B10F-456F-8CCB-0C1E66B47EAE}"/>
              </a:ext>
            </a:extLst>
          </p:cNvPr>
          <p:cNvPicPr>
            <a:picLocks noChangeAspect="1"/>
          </p:cNvPicPr>
          <p:nvPr/>
        </p:nvPicPr>
        <p:blipFill rotWithShape="1">
          <a:blip r:embed="rId5"/>
          <a:srcRect l="51925"/>
          <a:stretch/>
        </p:blipFill>
        <p:spPr>
          <a:xfrm>
            <a:off x="963162" y="2056383"/>
            <a:ext cx="4051065" cy="4186100"/>
          </a:xfrm>
          <a:prstGeom prst="rect">
            <a:avLst/>
          </a:prstGeom>
          <a:ln>
            <a:solidFill>
              <a:srgbClr val="616262"/>
            </a:solidFill>
          </a:ln>
        </p:spPr>
      </p:pic>
      <p:pic>
        <p:nvPicPr>
          <p:cNvPr id="2" name="Picture 1" descr="A close up of text on a white background&#10;&#10;Description automatically generated">
            <a:extLst>
              <a:ext uri="{FF2B5EF4-FFF2-40B4-BE49-F238E27FC236}">
                <a16:creationId xmlns:a16="http://schemas.microsoft.com/office/drawing/2014/main" id="{274F2320-20B7-4240-A280-27A14D525AD0}"/>
              </a:ext>
            </a:extLst>
          </p:cNvPr>
          <p:cNvPicPr>
            <a:picLocks noChangeAspect="1"/>
          </p:cNvPicPr>
          <p:nvPr/>
        </p:nvPicPr>
        <p:blipFill>
          <a:blip r:embed="rId6"/>
          <a:stretch>
            <a:fillRect/>
          </a:stretch>
        </p:blipFill>
        <p:spPr>
          <a:xfrm>
            <a:off x="5234658" y="2056383"/>
            <a:ext cx="2594242" cy="2480744"/>
          </a:xfrm>
          <a:prstGeom prst="rect">
            <a:avLst/>
          </a:prstGeom>
          <a:ln>
            <a:solidFill>
              <a:srgbClr val="616262"/>
            </a:solidFill>
          </a:ln>
        </p:spPr>
      </p:pic>
      <p:pic>
        <p:nvPicPr>
          <p:cNvPr id="11" name="Picture 10" descr="Logo&#10;&#10;Description automatically generated">
            <a:extLst>
              <a:ext uri="{FF2B5EF4-FFF2-40B4-BE49-F238E27FC236}">
                <a16:creationId xmlns:a16="http://schemas.microsoft.com/office/drawing/2014/main" id="{72E46A45-207B-45F0-9D0A-FC5D9776C7BF}"/>
              </a:ext>
            </a:extLst>
          </p:cNvPr>
          <p:cNvPicPr>
            <a:picLocks noChangeAspect="1"/>
          </p:cNvPicPr>
          <p:nvPr/>
        </p:nvPicPr>
        <p:blipFill>
          <a:blip r:embed="rId7"/>
          <a:stretch>
            <a:fillRect/>
          </a:stretch>
        </p:blipFill>
        <p:spPr>
          <a:xfrm>
            <a:off x="5234658" y="4620346"/>
            <a:ext cx="2594242" cy="1622138"/>
          </a:xfrm>
          <a:prstGeom prst="rect">
            <a:avLst/>
          </a:prstGeom>
          <a:ln>
            <a:solidFill>
              <a:srgbClr val="616262"/>
            </a:solidFill>
          </a:ln>
        </p:spPr>
      </p:pic>
      <p:pic>
        <p:nvPicPr>
          <p:cNvPr id="10" name="Picture 9" descr="A picture containing text&#10;&#10;Description automatically generated">
            <a:extLst>
              <a:ext uri="{FF2B5EF4-FFF2-40B4-BE49-F238E27FC236}">
                <a16:creationId xmlns:a16="http://schemas.microsoft.com/office/drawing/2014/main" id="{765ACA80-1F51-4666-8A50-DCA787DD06C8}"/>
              </a:ext>
            </a:extLst>
          </p:cNvPr>
          <p:cNvPicPr>
            <a:picLocks noChangeAspect="1"/>
          </p:cNvPicPr>
          <p:nvPr/>
        </p:nvPicPr>
        <p:blipFill>
          <a:blip r:embed="rId8"/>
          <a:stretch>
            <a:fillRect/>
          </a:stretch>
        </p:blipFill>
        <p:spPr>
          <a:xfrm>
            <a:off x="8049331" y="2072097"/>
            <a:ext cx="2780257" cy="4170386"/>
          </a:xfrm>
          <a:prstGeom prst="rect">
            <a:avLst/>
          </a:prstGeom>
          <a:ln>
            <a:solidFill>
              <a:srgbClr val="616262"/>
            </a:solidFill>
          </a:ln>
        </p:spPr>
      </p:pic>
    </p:spTree>
    <p:extLst>
      <p:ext uri="{BB962C8B-B14F-4D97-AF65-F5344CB8AC3E}">
        <p14:creationId xmlns:p14="http://schemas.microsoft.com/office/powerpoint/2010/main" val="1591599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ED8E55-A62E-4810-8FD2-F9D4F926FAAA}"/>
              </a:ext>
            </a:extLst>
          </p:cNvPr>
          <p:cNvSpPr txBox="1"/>
          <p:nvPr/>
        </p:nvSpPr>
        <p:spPr>
          <a:xfrm>
            <a:off x="704707" y="847138"/>
            <a:ext cx="3845052" cy="4647426"/>
          </a:xfrm>
          <a:prstGeom prst="rect">
            <a:avLst/>
          </a:prstGeom>
          <a:noFill/>
          <a:ln>
            <a:noFill/>
          </a:ln>
        </p:spPr>
        <p:txBody>
          <a:bodyPr wrap="square">
            <a:spAutoFit/>
          </a:bodyPr>
          <a:lstStyle/>
          <a:p>
            <a:r>
              <a:rPr lang="fr-FR" sz="2400" dirty="0">
                <a:solidFill>
                  <a:srgbClr val="616262"/>
                </a:solidFill>
                <a:latin typeface="Arial" panose="020B0604020202020204" pitchFamily="34" charset="0"/>
                <a:cs typeface="Arial" panose="020B0604020202020204" pitchFamily="34" charset="0"/>
              </a:rPr>
              <a:t>Commande de documents  imprimés :</a:t>
            </a:r>
          </a:p>
          <a:p>
            <a:endParaRPr lang="en-US" sz="2400" dirty="0">
              <a:solidFill>
                <a:srgbClr val="616262"/>
              </a:solidFill>
              <a:latin typeface="Arial" panose="020B0604020202020204" pitchFamily="34" charset="0"/>
              <a:cs typeface="Arial" panose="020B0604020202020204" pitchFamily="34" charset="0"/>
            </a:endParaRPr>
          </a:p>
          <a:p>
            <a:r>
              <a:rPr lang="fr-FR" sz="2400" dirty="0">
                <a:solidFill>
                  <a:srgbClr val="616262"/>
                </a:solidFill>
                <a:latin typeface="Arial" panose="020B0604020202020204" pitchFamily="34" charset="0"/>
                <a:cs typeface="Arial" panose="020B0604020202020204" pitchFamily="34" charset="0"/>
              </a:rPr>
              <a:t>Recherchez les termes « Publications sur le programme Leo Clubs - Bon de commande » sur lionsclubs.org/</a:t>
            </a:r>
            <a:r>
              <a:rPr lang="fr-FR" sz="2400" dirty="0" err="1">
                <a:solidFill>
                  <a:srgbClr val="616262"/>
                </a:solidFill>
                <a:latin typeface="Arial" panose="020B0604020202020204" pitchFamily="34" charset="0"/>
                <a:cs typeface="Arial" panose="020B0604020202020204" pitchFamily="34" charset="0"/>
              </a:rPr>
              <a:t>fr</a:t>
            </a:r>
            <a:r>
              <a:rPr lang="fr-FR" sz="2400" dirty="0">
                <a:solidFill>
                  <a:srgbClr val="616262"/>
                </a:solidFill>
                <a:latin typeface="Arial" panose="020B0604020202020204" pitchFamily="34" charset="0"/>
                <a:cs typeface="Arial" panose="020B0604020202020204" pitchFamily="34" charset="0"/>
              </a:rPr>
              <a:t> pour commander des documents de recrutement Leo imprimés. </a:t>
            </a:r>
          </a:p>
          <a:p>
            <a:endParaRPr lang="en-US" sz="2400" dirty="0">
              <a:solidFill>
                <a:srgbClr val="81827C"/>
              </a:solidFill>
              <a:latin typeface="Arial" panose="020B0604020202020204" pitchFamily="34" charset="0"/>
              <a:cs typeface="Arial" panose="020B0604020202020204" pitchFamily="34" charset="0"/>
            </a:endParaRPr>
          </a:p>
          <a:p>
            <a:r>
              <a:rPr lang="fr-FR" sz="2400" dirty="0">
                <a:solidFill>
                  <a:srgbClr val="616262"/>
                </a:solidFill>
                <a:latin typeface="Arial" panose="020B0604020202020204" pitchFamily="34" charset="0"/>
                <a:cs typeface="Arial" panose="020B0604020202020204" pitchFamily="34" charset="0"/>
              </a:rPr>
              <a:t>Renvoyez ensuite le bon de commande à l’adresse </a:t>
            </a:r>
            <a:r>
              <a:rPr lang="fr-FR" sz="2800" b="1" dirty="0">
                <a:solidFill>
                  <a:srgbClr val="407CCA"/>
                </a:solidFill>
                <a:hlinkClick r:id="rId3">
                  <a:extLst>
                    <a:ext uri="{A12FA001-AC4F-418D-AE19-62706E023703}">
                      <ahyp:hlinkClr xmlns:ahyp="http://schemas.microsoft.com/office/drawing/2018/hyperlinkcolor" val="tx"/>
                    </a:ext>
                  </a:extLst>
                </a:hlinkClick>
              </a:rPr>
              <a:t>leo@lionsclubs.org</a:t>
            </a:r>
            <a:r>
              <a:rPr lang="fr-FR" sz="2800" b="1" dirty="0">
                <a:solidFill>
                  <a:srgbClr val="407CCA"/>
                </a:solidFill>
              </a:rPr>
              <a:t>. </a:t>
            </a:r>
          </a:p>
          <a:p>
            <a:endParaRPr lang="en-US" sz="2800" b="1" kern="0" dirty="0">
              <a:solidFill>
                <a:schemeClr val="accent6"/>
              </a:solidFill>
            </a:endParaRPr>
          </a:p>
        </p:txBody>
      </p:sp>
      <p:pic>
        <p:nvPicPr>
          <p:cNvPr id="7" name="Picture 6" descr="A picture containing table&#10;&#10;Description automatically generated">
            <a:extLst>
              <a:ext uri="{FF2B5EF4-FFF2-40B4-BE49-F238E27FC236}">
                <a16:creationId xmlns:a16="http://schemas.microsoft.com/office/drawing/2014/main" id="{0A5510D7-5E15-4F65-8EB8-EB3252F03F21}"/>
              </a:ext>
            </a:extLst>
          </p:cNvPr>
          <p:cNvPicPr>
            <a:picLocks noChangeAspect="1"/>
          </p:cNvPicPr>
          <p:nvPr/>
        </p:nvPicPr>
        <p:blipFill rotWithShape="1">
          <a:blip r:embed="rId4"/>
          <a:srcRect b="7929"/>
          <a:stretch/>
        </p:blipFill>
        <p:spPr>
          <a:xfrm>
            <a:off x="5012436" y="558374"/>
            <a:ext cx="6474857" cy="5741252"/>
          </a:xfrm>
          <a:prstGeom prst="rect">
            <a:avLst/>
          </a:prstGeom>
          <a:ln>
            <a:solidFill>
              <a:srgbClr val="616262"/>
            </a:solidFill>
          </a:ln>
        </p:spPr>
      </p:pic>
      <p:pic>
        <p:nvPicPr>
          <p:cNvPr id="4" name="Picture 3">
            <a:extLst>
              <a:ext uri="{FF2B5EF4-FFF2-40B4-BE49-F238E27FC236}">
                <a16:creationId xmlns:a16="http://schemas.microsoft.com/office/drawing/2014/main" id="{9B61C321-3505-BE49-8E6C-BF6A122E9A21}"/>
              </a:ext>
            </a:extLst>
          </p:cNvPr>
          <p:cNvPicPr>
            <a:picLocks noChangeAspect="1"/>
          </p:cNvPicPr>
          <p:nvPr/>
        </p:nvPicPr>
        <p:blipFill rotWithShape="1">
          <a:blip r:embed="rId5"/>
          <a:srcRect l="15744" b="4901"/>
          <a:stretch/>
        </p:blipFill>
        <p:spPr>
          <a:xfrm>
            <a:off x="-20043" y="5178695"/>
            <a:ext cx="991893" cy="1679305"/>
          </a:xfrm>
          <a:prstGeom prst="rect">
            <a:avLst/>
          </a:prstGeom>
        </p:spPr>
      </p:pic>
      <p:sp>
        <p:nvSpPr>
          <p:cNvPr id="5" name="Page Number - White">
            <a:extLst>
              <a:ext uri="{FF2B5EF4-FFF2-40B4-BE49-F238E27FC236}">
                <a16:creationId xmlns:a16="http://schemas.microsoft.com/office/drawing/2014/main" id="{B67ED5DA-5F7A-E546-95F4-1341E9198586}"/>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a:solidFill>
                <a:srgbClr val="55565A"/>
              </a:solidFill>
            </a:endParaRPr>
          </a:p>
        </p:txBody>
      </p:sp>
    </p:spTree>
    <p:extLst>
      <p:ext uri="{BB962C8B-B14F-4D97-AF65-F5344CB8AC3E}">
        <p14:creationId xmlns:p14="http://schemas.microsoft.com/office/powerpoint/2010/main" val="2290011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2371</Words>
  <Application>Microsoft Office PowerPoint</Application>
  <PresentationFormat>Widescreen</PresentationFormat>
  <Paragraphs>179</Paragraphs>
  <Slides>19</Slides>
  <Notes>19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Arial Black</vt:lpstr>
      <vt:lpstr>Calibri</vt:lpstr>
      <vt:lpstr>Calibri Light</vt:lpstr>
      <vt:lpstr>Helvetica Neue</vt:lpstr>
      <vt:lpstr>HelveticaNeue-Light</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Melissa</dc:creator>
  <cp:lastModifiedBy>Nadeau, Melissa</cp:lastModifiedBy>
  <cp:revision>6</cp:revision>
  <dcterms:created xsi:type="dcterms:W3CDTF">2021-12-09T21:53:21Z</dcterms:created>
  <dcterms:modified xsi:type="dcterms:W3CDTF">2021-12-10T17:41:18Z</dcterms:modified>
</cp:coreProperties>
</file>