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56" r:id="rId2"/>
    <p:sldId id="258" r:id="rId3"/>
    <p:sldId id="259" r:id="rId4"/>
    <p:sldId id="260" r:id="rId5"/>
    <p:sldId id="257" r:id="rId6"/>
    <p:sldId id="277" r:id="rId7"/>
    <p:sldId id="278" r:id="rId8"/>
    <p:sldId id="279" r:id="rId9"/>
    <p:sldId id="280" r:id="rId10"/>
    <p:sldId id="292" r:id="rId11"/>
    <p:sldId id="282" r:id="rId12"/>
    <p:sldId id="291" r:id="rId13"/>
    <p:sldId id="284" r:id="rId14"/>
    <p:sldId id="285" r:id="rId15"/>
    <p:sldId id="286" r:id="rId16"/>
    <p:sldId id="268" r:id="rId17"/>
    <p:sldId id="287" r:id="rId18"/>
    <p:sldId id="293" r:id="rId19"/>
    <p:sldId id="288" r:id="rId20"/>
    <p:sldId id="289" r:id="rId21"/>
    <p:sldId id="267" r:id="rId22"/>
    <p:sldId id="264" r:id="rId23"/>
    <p:sldId id="265" r:id="rId24"/>
    <p:sldId id="269" r:id="rId25"/>
    <p:sldId id="270" r:id="rId26"/>
    <p:sldId id="271" r:id="rId27"/>
    <p:sldId id="272" r:id="rId28"/>
    <p:sldId id="295" r:id="rId29"/>
    <p:sldId id="273" r:id="rId30"/>
    <p:sldId id="274" r:id="rId31"/>
    <p:sldId id="294" r:id="rId32"/>
    <p:sldId id="296" r:id="rId33"/>
    <p:sldId id="29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E"/>
    <a:srgbClr val="55565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2" autoAdjust="0"/>
    <p:restoredTop sz="83768" autoAdjust="0"/>
  </p:normalViewPr>
  <p:slideViewPr>
    <p:cSldViewPr>
      <p:cViewPr varScale="1">
        <p:scale>
          <a:sx n="114" d="100"/>
          <a:sy n="114"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F5509CA3-AA24-42EA-B1A2-2F3FC4C8E3FA}" type="presOf" srcId="{EF3EC64A-5154-4534-962A-11C2E59C2099}" destId="{37CA7C3B-1E3B-4BCE-A73B-0405B0121848}" srcOrd="0" destOrd="0" presId="urn:microsoft.com/office/officeart/2005/8/layout/hProcess4"/>
    <dgm:cxn modelId="{803C64B3-B80B-4096-835B-1A52E96C11D7}" type="presParOf" srcId="{37CA7C3B-1E3B-4BCE-A73B-0405B0121848}" destId="{3FA6B9FB-3623-43B5-9554-EC2F1F3C892A}" srcOrd="0" destOrd="0" presId="urn:microsoft.com/office/officeart/2005/8/layout/hProcess4"/>
    <dgm:cxn modelId="{775786B0-CDE1-4E4A-9E4B-58CCCB3AE15F}" type="presParOf" srcId="{37CA7C3B-1E3B-4BCE-A73B-0405B0121848}" destId="{04A873A3-1A09-4183-AFC2-C51FC61F98B8}" srcOrd="1" destOrd="0" presId="urn:microsoft.com/office/officeart/2005/8/layout/hProcess4"/>
    <dgm:cxn modelId="{6548FF43-0CF2-4C96-AB20-15B956B63E5B}"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fr-FR" b="1"/>
            <a:t>1917 :</a:t>
          </a:r>
          <a:r>
            <a:rPr lang="fr-FR"/>
            <a:t> Melvin Jones a fondé le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a:p>
      </dgm:t>
    </dgm:pt>
    <dgm:pt modelId="{E0F5A348-4F48-4C42-B2D6-CABED0DB6260}">
      <dgm:prSet phldrT="[Text]"/>
      <dgm:spPr/>
      <dgm:t>
        <a:bodyPr/>
        <a:lstStyle/>
        <a:p>
          <a:r>
            <a:rPr lang="fr-FR" b="1"/>
            <a:t>1920 :</a:t>
          </a:r>
          <a:r>
            <a:rPr lang="fr-FR"/>
            <a:t> Le LCI devient international en créant un club au Canada.</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a:p>
      </dgm:t>
    </dgm:pt>
    <dgm:pt modelId="{7536F606-ED25-4E94-87C6-7BC181680A36}">
      <dgm:prSet phldrT="[Text]"/>
      <dgm:spPr/>
      <dgm:t>
        <a:bodyPr/>
        <a:lstStyle/>
        <a:p>
          <a:r>
            <a:rPr lang="fr-FR" b="1"/>
            <a:t>1925 :</a:t>
          </a:r>
          <a:r>
            <a:rPr lang="fr-FR"/>
            <a:t> Helen Keller invite les Lions à devenir les « chevaliers des aveugles ».</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a:p>
      </dgm:t>
    </dgm:pt>
    <dgm:pt modelId="{FCBFD353-9693-4974-ACDA-25ED32FBB4AD}">
      <dgm:prSet phldrT="[Text]"/>
      <dgm:spPr/>
      <dgm:t>
        <a:bodyPr/>
        <a:lstStyle/>
        <a:p>
          <a:r>
            <a:rPr lang="fr-FR" b="1"/>
            <a:t>1945 :</a:t>
          </a:r>
          <a:r>
            <a:rPr lang="fr-FR"/>
            <a:t> Le LCI aide à rédiger la charte des Nations Unies.</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a:p>
      </dgm:t>
    </dgm:pt>
    <dgm:pt modelId="{73A1AD03-40F6-45E1-81AB-8F2F7CC469C9}">
      <dgm:prSet phldrT="[Text]"/>
      <dgm:spPr/>
      <dgm:t>
        <a:bodyPr/>
        <a:lstStyle/>
        <a:p>
          <a:r>
            <a:rPr lang="fr-FR" b="1"/>
            <a:t>1957 :</a:t>
          </a:r>
          <a:r>
            <a:rPr lang="fr-FR"/>
            <a:t> Le programme des Leo clubs est inauguré.</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a:p>
      </dgm:t>
    </dgm:pt>
    <dgm:pt modelId="{11AFD247-B39A-4E9E-9784-51DD5FB49B10}">
      <dgm:prSet/>
      <dgm:spPr/>
      <dgm:t>
        <a:bodyPr/>
        <a:lstStyle/>
        <a:p>
          <a:r>
            <a:rPr lang="fr-FR" b="1"/>
            <a:t>1968 :</a:t>
          </a:r>
          <a:r>
            <a:rPr lang="fr-FR"/>
            <a:t> La Fondation du Lions Clubs International est établie.</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a:p>
      </dgm:t>
    </dgm:pt>
    <dgm:pt modelId="{FB1E4B1F-2E6D-4CEE-8389-F113C7A1B3E9}">
      <dgm:prSet/>
      <dgm:spPr/>
      <dgm:t>
        <a:bodyPr/>
        <a:lstStyle/>
        <a:p>
          <a:r>
            <a:rPr lang="fr-FR" b="1"/>
            <a:t>1990 :</a:t>
          </a:r>
          <a:r>
            <a:rPr lang="fr-FR"/>
            <a:t> L'action SightFirst est lancée.</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a:p>
      </dgm:t>
    </dgm:pt>
    <dgm:pt modelId="{A521541B-601D-44BB-9D14-BD17375D9126}">
      <dgm:prSet/>
      <dgm:spPr/>
      <dgm:t>
        <a:bodyPr/>
        <a:lstStyle/>
        <a:p>
          <a:r>
            <a:rPr lang="fr-FR" b="1"/>
            <a:t>Aujourd'hui :</a:t>
          </a:r>
          <a:r>
            <a:rPr lang="fr-FR"/>
            <a:t> Notre réseau international s'est développé pour inclure plus de 200 pays et zones géographiques.</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fr-FR"/>
            <a:t>1987 : Le LCI est la première organisation mondiale de clubs service à admettre les femmes.</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a:p>
      </dgm:t>
    </dgm:pt>
    <dgm:pt modelId="{AC5E54F8-1CCF-4FF6-B511-6B2B709A7A14}" type="pres">
      <dgm:prSet presAssocID="{F952566E-93B1-4839-8156-E82577832907}" presName="Name0" presStyleCnt="0">
        <dgm:presLayoutVars>
          <dgm:dir/>
          <dgm:resizeHandles val="exact"/>
        </dgm:presLayoutVars>
      </dgm:prSet>
      <dgm:spPr/>
    </dgm:pt>
    <dgm:pt modelId="{A40CA7B2-3B19-40AC-9B34-76C50BFC36B4}" type="pres">
      <dgm:prSet presAssocID="{33C51D29-F083-466F-A3D3-4A69DE7D35AA}" presName="node" presStyleLbl="node1" presStyleIdx="0" presStyleCnt="9">
        <dgm:presLayoutVars>
          <dgm:bulletEnabled val="1"/>
        </dgm:presLayoutVars>
      </dgm:prSet>
      <dgm:spPr/>
    </dgm:pt>
    <dgm:pt modelId="{FB899644-3DF2-4798-B9BE-BD6C62CD4633}" type="pres">
      <dgm:prSet presAssocID="{99364FDF-4E87-4FA5-A827-B9B607A921C2}" presName="sibTrans" presStyleLbl="sibTrans1D1" presStyleIdx="0" presStyleCnt="8"/>
      <dgm:spPr/>
    </dgm:pt>
    <dgm:pt modelId="{B67E56F4-26C4-445A-ADA5-08576D8E6331}" type="pres">
      <dgm:prSet presAssocID="{99364FDF-4E87-4FA5-A827-B9B607A921C2}" presName="connectorText" presStyleLbl="sibTrans1D1" presStyleIdx="0" presStyleCnt="8"/>
      <dgm:spPr/>
    </dgm:pt>
    <dgm:pt modelId="{A99517F9-3F18-48AF-B96C-BC4F29B341A2}" type="pres">
      <dgm:prSet presAssocID="{E0F5A348-4F48-4C42-B2D6-CABED0DB6260}" presName="node" presStyleLbl="node1" presStyleIdx="1" presStyleCnt="9">
        <dgm:presLayoutVars>
          <dgm:bulletEnabled val="1"/>
        </dgm:presLayoutVars>
      </dgm:prSet>
      <dgm:spPr/>
    </dgm:pt>
    <dgm:pt modelId="{3421BBAB-F8A9-4D30-84FF-B4E095542492}" type="pres">
      <dgm:prSet presAssocID="{574C00BC-BDFD-4D60-97D7-B54D6C0CEA67}" presName="sibTrans" presStyleLbl="sibTrans1D1" presStyleIdx="1" presStyleCnt="8"/>
      <dgm:spPr/>
    </dgm:pt>
    <dgm:pt modelId="{DE5AC263-19F4-483C-846B-8C2A7BF333C4}" type="pres">
      <dgm:prSet presAssocID="{574C00BC-BDFD-4D60-97D7-B54D6C0CEA67}" presName="connectorText" presStyleLbl="sibTrans1D1" presStyleIdx="1" presStyleCnt="8"/>
      <dgm:spPr/>
    </dgm:pt>
    <dgm:pt modelId="{C6C8C923-A774-4565-B01F-D389A9D230EF}" type="pres">
      <dgm:prSet presAssocID="{7536F606-ED25-4E94-87C6-7BC181680A36}" presName="node" presStyleLbl="node1" presStyleIdx="2" presStyleCnt="9">
        <dgm:presLayoutVars>
          <dgm:bulletEnabled val="1"/>
        </dgm:presLayoutVars>
      </dgm:prSet>
      <dgm:spPr/>
    </dgm:pt>
    <dgm:pt modelId="{14AB0892-649C-4B5D-AC93-AB5F53C452D0}" type="pres">
      <dgm:prSet presAssocID="{0408F477-9F7D-4B54-8954-DAE4E3F548EF}" presName="sibTrans" presStyleLbl="sibTrans1D1" presStyleIdx="2" presStyleCnt="8"/>
      <dgm:spPr/>
    </dgm:pt>
    <dgm:pt modelId="{566A9A21-E24B-418E-B7B4-22F6AA569021}" type="pres">
      <dgm:prSet presAssocID="{0408F477-9F7D-4B54-8954-DAE4E3F548EF}" presName="connectorText" presStyleLbl="sibTrans1D1" presStyleIdx="2" presStyleCnt="8"/>
      <dgm:spPr/>
    </dgm:pt>
    <dgm:pt modelId="{D71B0301-2690-48D6-BB1D-E55AA0F2EE45}" type="pres">
      <dgm:prSet presAssocID="{FCBFD353-9693-4974-ACDA-25ED32FBB4AD}" presName="node" presStyleLbl="node1" presStyleIdx="3" presStyleCnt="9">
        <dgm:presLayoutVars>
          <dgm:bulletEnabled val="1"/>
        </dgm:presLayoutVars>
      </dgm:prSet>
      <dgm:spPr/>
    </dgm:pt>
    <dgm:pt modelId="{873060B1-38C4-46FF-B1F8-94FE9F6426FB}" type="pres">
      <dgm:prSet presAssocID="{2367E91E-68B1-4142-A3B0-17CC72B42B3B}" presName="sibTrans" presStyleLbl="sibTrans1D1" presStyleIdx="3" presStyleCnt="8"/>
      <dgm:spPr/>
    </dgm:pt>
    <dgm:pt modelId="{D7CC5CF7-6FA2-4674-8E91-828CEB612A77}" type="pres">
      <dgm:prSet presAssocID="{2367E91E-68B1-4142-A3B0-17CC72B42B3B}" presName="connectorText" presStyleLbl="sibTrans1D1" presStyleIdx="3" presStyleCnt="8"/>
      <dgm:spPr/>
    </dgm:pt>
    <dgm:pt modelId="{B7B3E78D-5147-43BA-B7C0-ADF36FBE9435}" type="pres">
      <dgm:prSet presAssocID="{73A1AD03-40F6-45E1-81AB-8F2F7CC469C9}" presName="node" presStyleLbl="node1" presStyleIdx="4" presStyleCnt="9">
        <dgm:presLayoutVars>
          <dgm:bulletEnabled val="1"/>
        </dgm:presLayoutVars>
      </dgm:prSet>
      <dgm:spPr/>
    </dgm:pt>
    <dgm:pt modelId="{86CBC366-DAE1-4222-A464-360DA47C4E94}" type="pres">
      <dgm:prSet presAssocID="{E0332979-666D-4FE9-BF08-BF1D7D24BDAC}" presName="sibTrans" presStyleLbl="sibTrans1D1" presStyleIdx="4" presStyleCnt="8"/>
      <dgm:spPr/>
    </dgm:pt>
    <dgm:pt modelId="{63DBAB29-6695-4708-AD05-82726CC97FCC}" type="pres">
      <dgm:prSet presAssocID="{E0332979-666D-4FE9-BF08-BF1D7D24BDAC}" presName="connectorText" presStyleLbl="sibTrans1D1" presStyleIdx="4" presStyleCnt="8"/>
      <dgm:spPr/>
    </dgm:pt>
    <dgm:pt modelId="{7D628792-75C4-4731-8869-18FDE55AC7D3}" type="pres">
      <dgm:prSet presAssocID="{11AFD247-B39A-4E9E-9784-51DD5FB49B10}" presName="node" presStyleLbl="node1" presStyleIdx="5" presStyleCnt="9">
        <dgm:presLayoutVars>
          <dgm:bulletEnabled val="1"/>
        </dgm:presLayoutVars>
      </dgm:prSet>
      <dgm:spPr/>
    </dgm:pt>
    <dgm:pt modelId="{F6201378-64A6-41F7-9ED1-908751CB5DA6}" type="pres">
      <dgm:prSet presAssocID="{40D173F9-C2C6-4F6E-BC63-567BB0EC3325}" presName="sibTrans" presStyleLbl="sibTrans1D1" presStyleIdx="5" presStyleCnt="8"/>
      <dgm:spPr/>
    </dgm:pt>
    <dgm:pt modelId="{4E36E86A-7C3E-4F0F-AE04-AF7D06BAF4E3}" type="pres">
      <dgm:prSet presAssocID="{40D173F9-C2C6-4F6E-BC63-567BB0EC3325}" presName="connectorText" presStyleLbl="sibTrans1D1" presStyleIdx="5" presStyleCnt="8"/>
      <dgm:spPr/>
    </dgm:pt>
    <dgm:pt modelId="{F1BB9FA6-31A7-4BDE-9F07-186682902CE5}" type="pres">
      <dgm:prSet presAssocID="{044DC4E3-3EC9-400B-A0FE-1F626357E0DB}" presName="node" presStyleLbl="node1" presStyleIdx="6" presStyleCnt="9">
        <dgm:presLayoutVars>
          <dgm:bulletEnabled val="1"/>
        </dgm:presLayoutVars>
      </dgm:prSet>
      <dgm:spPr/>
    </dgm:pt>
    <dgm:pt modelId="{07DEB126-F6FE-49E4-9884-A68626A57CDC}" type="pres">
      <dgm:prSet presAssocID="{E7BE220B-25ED-4A6E-94C6-FEE65CD41173}" presName="sibTrans" presStyleLbl="sibTrans1D1" presStyleIdx="6" presStyleCnt="8"/>
      <dgm:spPr/>
    </dgm:pt>
    <dgm:pt modelId="{06BAF511-8871-489D-9236-38AB3958C669}" type="pres">
      <dgm:prSet presAssocID="{E7BE220B-25ED-4A6E-94C6-FEE65CD41173}" presName="connectorText" presStyleLbl="sibTrans1D1" presStyleIdx="6" presStyleCnt="8"/>
      <dgm:spPr/>
    </dgm:pt>
    <dgm:pt modelId="{F432920C-1BA3-4549-BD59-869C5383F158}" type="pres">
      <dgm:prSet presAssocID="{FB1E4B1F-2E6D-4CEE-8389-F113C7A1B3E9}" presName="node" presStyleLbl="node1" presStyleIdx="7" presStyleCnt="9">
        <dgm:presLayoutVars>
          <dgm:bulletEnabled val="1"/>
        </dgm:presLayoutVars>
      </dgm:prSet>
      <dgm:spPr/>
    </dgm:pt>
    <dgm:pt modelId="{7456B952-84A9-455C-A693-8891A979D79E}" type="pres">
      <dgm:prSet presAssocID="{3AFF02F5-C1DC-452B-ACBA-B991B909DBB1}" presName="sibTrans" presStyleLbl="sibTrans1D1" presStyleIdx="7" presStyleCnt="8"/>
      <dgm:spPr/>
    </dgm:pt>
    <dgm:pt modelId="{2AEFC1B7-4D7F-4091-B640-DFA89498BF37}" type="pres">
      <dgm:prSet presAssocID="{3AFF02F5-C1DC-452B-ACBA-B991B909DBB1}" presName="connectorText" presStyleLbl="sibTrans1D1" presStyleIdx="7" presStyleCnt="8"/>
      <dgm:spPr/>
    </dgm:pt>
    <dgm:pt modelId="{3C8B6921-97BF-4BCB-9B1F-ABC7A319A23E}" type="pres">
      <dgm:prSet presAssocID="{A521541B-601D-44BB-9D14-BD17375D9126}" presName="node" presStyleLbl="node1" presStyleIdx="8" presStyleCnt="9" custScaleX="99268">
        <dgm:presLayoutVars>
          <dgm:bulletEnabled val="1"/>
        </dgm:presLayoutVars>
      </dgm:prSet>
      <dgm:spPr/>
    </dgm:pt>
  </dgm:ptLst>
  <dgm:cxnLst>
    <dgm:cxn modelId="{99F6970D-FDD0-45F9-99AA-3B0AF7D22C21}" type="presOf" srcId="{044DC4E3-3EC9-400B-A0FE-1F626357E0DB}" destId="{F1BB9FA6-31A7-4BDE-9F07-186682902CE5}" srcOrd="0" destOrd="0" presId="urn:microsoft.com/office/officeart/2005/8/layout/bProcess3"/>
    <dgm:cxn modelId="{B5C72020-6B56-4753-B42D-A8C1291EEBD0}" type="presOf" srcId="{A521541B-601D-44BB-9D14-BD17375D9126}" destId="{3C8B6921-97BF-4BCB-9B1F-ABC7A319A23E}"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72AB9230-D27F-4484-B97C-973116C6EFE8}" type="presOf" srcId="{E7BE220B-25ED-4A6E-94C6-FEE65CD41173}" destId="{07DEB126-F6FE-49E4-9884-A68626A57CDC}"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1BB14838-34DF-477A-B3E7-4F3E6EE81489}" type="presOf" srcId="{99364FDF-4E87-4FA5-A827-B9B607A921C2}" destId="{FB899644-3DF2-4798-B9BE-BD6C62CD4633}" srcOrd="0" destOrd="0" presId="urn:microsoft.com/office/officeart/2005/8/layout/bProcess3"/>
    <dgm:cxn modelId="{B6A62D42-33B9-4F5C-A1C6-12932B664C60}" type="presOf" srcId="{F952566E-93B1-4839-8156-E82577832907}" destId="{AC5E54F8-1CCF-4FF6-B511-6B2B709A7A14}" srcOrd="0" destOrd="0" presId="urn:microsoft.com/office/officeart/2005/8/layout/bProcess3"/>
    <dgm:cxn modelId="{E073B363-4961-48F2-9004-CBD04790B69A}" type="presOf" srcId="{0408F477-9F7D-4B54-8954-DAE4E3F548EF}" destId="{14AB0892-649C-4B5D-AC93-AB5F53C452D0}" srcOrd="0" destOrd="0" presId="urn:microsoft.com/office/officeart/2005/8/layout/bProcess3"/>
    <dgm:cxn modelId="{7277AE46-49CE-4F80-8816-64D51107A78F}" type="presOf" srcId="{3AFF02F5-C1DC-452B-ACBA-B991B909DBB1}" destId="{2AEFC1B7-4D7F-4091-B640-DFA89498BF37}" srcOrd="1" destOrd="0" presId="urn:microsoft.com/office/officeart/2005/8/layout/bProcess3"/>
    <dgm:cxn modelId="{1F3B1447-3F84-491C-91AB-CB1D83061782}" type="presOf" srcId="{E0F5A348-4F48-4C42-B2D6-CABED0DB6260}" destId="{A99517F9-3F18-48AF-B96C-BC4F29B341A2}" srcOrd="0" destOrd="0" presId="urn:microsoft.com/office/officeart/2005/8/layout/bProcess3"/>
    <dgm:cxn modelId="{46FF8C47-D243-432F-B027-FA42234FB52B}" type="presOf" srcId="{73A1AD03-40F6-45E1-81AB-8F2F7CC469C9}" destId="{B7B3E78D-5147-43BA-B7C0-ADF36FBE9435}" srcOrd="0" destOrd="0" presId="urn:microsoft.com/office/officeart/2005/8/layout/bProcess3"/>
    <dgm:cxn modelId="{D035A047-7336-4DC5-9A90-A740C3FFCD54}" type="presOf" srcId="{FB1E4B1F-2E6D-4CEE-8389-F113C7A1B3E9}" destId="{F432920C-1BA3-4549-BD59-869C5383F158}"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1E15EE6F-7670-4FD4-8A50-BAD22443040F}" type="presOf" srcId="{40D173F9-C2C6-4F6E-BC63-567BB0EC3325}" destId="{F6201378-64A6-41F7-9ED1-908751CB5DA6}" srcOrd="0" destOrd="0" presId="urn:microsoft.com/office/officeart/2005/8/layout/bProcess3"/>
    <dgm:cxn modelId="{01343271-B609-40FF-BB34-AE2E2B65C533}" type="presOf" srcId="{33C51D29-F083-466F-A3D3-4A69DE7D35AA}" destId="{A40CA7B2-3B19-40AC-9B34-76C50BFC36B4}" srcOrd="0" destOrd="0" presId="urn:microsoft.com/office/officeart/2005/8/layout/bProcess3"/>
    <dgm:cxn modelId="{D203DE52-4A6F-46D9-8A23-A6294228C21C}" type="presOf" srcId="{E7BE220B-25ED-4A6E-94C6-FEE65CD41173}" destId="{06BAF511-8871-489D-9236-38AB3958C669}" srcOrd="1" destOrd="0" presId="urn:microsoft.com/office/officeart/2005/8/layout/bProcess3"/>
    <dgm:cxn modelId="{4A310E73-4136-4164-9D50-6E240F1F876C}" type="presOf" srcId="{FCBFD353-9693-4974-ACDA-25ED32FBB4AD}" destId="{D71B0301-2690-48D6-BB1D-E55AA0F2EE45}" srcOrd="0" destOrd="0" presId="urn:microsoft.com/office/officeart/2005/8/layout/bProcess3"/>
    <dgm:cxn modelId="{E365FC7A-0A3D-4A93-AAA6-98B1FB006447}" type="presOf" srcId="{E0332979-666D-4FE9-BF08-BF1D7D24BDAC}" destId="{63DBAB29-6695-4708-AD05-82726CC97FCC}" srcOrd="1" destOrd="0" presId="urn:microsoft.com/office/officeart/2005/8/layout/bProcess3"/>
    <dgm:cxn modelId="{908BD57B-AB57-404F-A6FE-5D8D20623553}" srcId="{F952566E-93B1-4839-8156-E82577832907}" destId="{E0F5A348-4F48-4C42-B2D6-CABED0DB6260}" srcOrd="1" destOrd="0" parTransId="{4095E80D-0888-4E83-A2BA-0EDA5A0975D5}" sibTransId="{574C00BC-BDFD-4D60-97D7-B54D6C0CEA67}"/>
    <dgm:cxn modelId="{21518687-ABB8-4987-AF93-E3631EC33357}" type="presOf" srcId="{574C00BC-BDFD-4D60-97D7-B54D6C0CEA67}" destId="{3421BBAB-F8A9-4D30-84FF-B4E095542492}" srcOrd="0" destOrd="0" presId="urn:microsoft.com/office/officeart/2005/8/layout/bProcess3"/>
    <dgm:cxn modelId="{02DA6D8F-89BF-4F93-A9A6-CF1000725A2C}" type="presOf" srcId="{40D173F9-C2C6-4F6E-BC63-567BB0EC3325}" destId="{4E36E86A-7C3E-4F0F-AE04-AF7D06BAF4E3}" srcOrd="1" destOrd="0" presId="urn:microsoft.com/office/officeart/2005/8/layout/bProcess3"/>
    <dgm:cxn modelId="{A68445A2-5AC3-42AC-A623-07D7774B1E66}" type="presOf" srcId="{99364FDF-4E87-4FA5-A827-B9B607A921C2}" destId="{B67E56F4-26C4-445A-ADA5-08576D8E6331}" srcOrd="1"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BCA822AF-82B1-4F13-ABCC-D0F03FC2E84E}" type="presOf" srcId="{0408F477-9F7D-4B54-8954-DAE4E3F548EF}" destId="{566A9A21-E24B-418E-B7B4-22F6AA569021}" srcOrd="1"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135F82C0-439B-427A-A0E3-3D54B06ABCB2}" type="presOf" srcId="{3AFF02F5-C1DC-452B-ACBA-B991B909DBB1}" destId="{7456B952-84A9-455C-A693-8891A979D79E}" srcOrd="0" destOrd="0" presId="urn:microsoft.com/office/officeart/2005/8/layout/bProcess3"/>
    <dgm:cxn modelId="{6C72E3C0-2CEE-4E87-A0BF-1DE1C00023B8}" type="presOf" srcId="{574C00BC-BDFD-4D60-97D7-B54D6C0CEA67}" destId="{DE5AC263-19F4-483C-846B-8C2A7BF333C4}"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0094B6D3-D9C6-4532-91C8-57C13D9618B7}" type="presOf" srcId="{11AFD247-B39A-4E9E-9784-51DD5FB49B10}" destId="{7D628792-75C4-4731-8869-18FDE55AC7D3}" srcOrd="0"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CE2458D6-E864-4E16-AF9E-EB17AFD916E6}" type="presOf" srcId="{7536F606-ED25-4E94-87C6-7BC181680A36}" destId="{C6C8C923-A774-4565-B01F-D389A9D230EF}" srcOrd="0"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AAA54EE2-E1DC-46C7-8651-638E892CFCD6}" type="presOf" srcId="{E0332979-666D-4FE9-BF08-BF1D7D24BDAC}" destId="{86CBC366-DAE1-4222-A464-360DA47C4E94}" srcOrd="0" destOrd="0" presId="urn:microsoft.com/office/officeart/2005/8/layout/bProcess3"/>
    <dgm:cxn modelId="{7AF6CDE5-7222-43A0-8D1A-5E5DC6610500}" type="presOf" srcId="{2367E91E-68B1-4142-A3B0-17CC72B42B3B}" destId="{D7CC5CF7-6FA2-4674-8E91-828CEB612A77}" srcOrd="1" destOrd="0" presId="urn:microsoft.com/office/officeart/2005/8/layout/bProcess3"/>
    <dgm:cxn modelId="{543B28FD-D782-4FEF-A246-88DE704C35DE}" type="presOf" srcId="{2367E91E-68B1-4142-A3B0-17CC72B42B3B}" destId="{873060B1-38C4-46FF-B1F8-94FE9F6426FB}" srcOrd="0" destOrd="0" presId="urn:microsoft.com/office/officeart/2005/8/layout/bProcess3"/>
    <dgm:cxn modelId="{F0AAA22E-2C7E-4423-B65E-D00739019B6C}" type="presParOf" srcId="{AC5E54F8-1CCF-4FF6-B511-6B2B709A7A14}" destId="{A40CA7B2-3B19-40AC-9B34-76C50BFC36B4}" srcOrd="0" destOrd="0" presId="urn:microsoft.com/office/officeart/2005/8/layout/bProcess3"/>
    <dgm:cxn modelId="{D804F27F-577D-4B59-B68C-AE4686C42C2D}" type="presParOf" srcId="{AC5E54F8-1CCF-4FF6-B511-6B2B709A7A14}" destId="{FB899644-3DF2-4798-B9BE-BD6C62CD4633}" srcOrd="1" destOrd="0" presId="urn:microsoft.com/office/officeart/2005/8/layout/bProcess3"/>
    <dgm:cxn modelId="{9B7B1395-9D06-4EA6-90A3-CB3FE8A79B31}" type="presParOf" srcId="{FB899644-3DF2-4798-B9BE-BD6C62CD4633}" destId="{B67E56F4-26C4-445A-ADA5-08576D8E6331}" srcOrd="0" destOrd="0" presId="urn:microsoft.com/office/officeart/2005/8/layout/bProcess3"/>
    <dgm:cxn modelId="{8C264E0F-F410-47FE-841E-1D23D9A33973}" type="presParOf" srcId="{AC5E54F8-1CCF-4FF6-B511-6B2B709A7A14}" destId="{A99517F9-3F18-48AF-B96C-BC4F29B341A2}" srcOrd="2" destOrd="0" presId="urn:microsoft.com/office/officeart/2005/8/layout/bProcess3"/>
    <dgm:cxn modelId="{FD7E327A-105D-493E-8DF7-BB839CD29A2D}" type="presParOf" srcId="{AC5E54F8-1CCF-4FF6-B511-6B2B709A7A14}" destId="{3421BBAB-F8A9-4D30-84FF-B4E095542492}" srcOrd="3" destOrd="0" presId="urn:microsoft.com/office/officeart/2005/8/layout/bProcess3"/>
    <dgm:cxn modelId="{A7482F36-5FD3-47E6-9122-98C65A8D0CBF}" type="presParOf" srcId="{3421BBAB-F8A9-4D30-84FF-B4E095542492}" destId="{DE5AC263-19F4-483C-846B-8C2A7BF333C4}" srcOrd="0" destOrd="0" presId="urn:microsoft.com/office/officeart/2005/8/layout/bProcess3"/>
    <dgm:cxn modelId="{51A9DC0C-5BBD-4E82-9F51-4EBB869C8360}" type="presParOf" srcId="{AC5E54F8-1CCF-4FF6-B511-6B2B709A7A14}" destId="{C6C8C923-A774-4565-B01F-D389A9D230EF}" srcOrd="4" destOrd="0" presId="urn:microsoft.com/office/officeart/2005/8/layout/bProcess3"/>
    <dgm:cxn modelId="{BA1065AE-C4B4-434E-86D1-1543D1CB317C}" type="presParOf" srcId="{AC5E54F8-1CCF-4FF6-B511-6B2B709A7A14}" destId="{14AB0892-649C-4B5D-AC93-AB5F53C452D0}" srcOrd="5" destOrd="0" presId="urn:microsoft.com/office/officeart/2005/8/layout/bProcess3"/>
    <dgm:cxn modelId="{B1270172-BE78-4DCB-A4F3-3A3E5FCA53A8}" type="presParOf" srcId="{14AB0892-649C-4B5D-AC93-AB5F53C452D0}" destId="{566A9A21-E24B-418E-B7B4-22F6AA569021}" srcOrd="0" destOrd="0" presId="urn:microsoft.com/office/officeart/2005/8/layout/bProcess3"/>
    <dgm:cxn modelId="{880BFB59-98C1-4D9D-A62A-C19E3763252F}" type="presParOf" srcId="{AC5E54F8-1CCF-4FF6-B511-6B2B709A7A14}" destId="{D71B0301-2690-48D6-BB1D-E55AA0F2EE45}" srcOrd="6" destOrd="0" presId="urn:microsoft.com/office/officeart/2005/8/layout/bProcess3"/>
    <dgm:cxn modelId="{6A4B2F7F-FB40-4A70-B61C-32B927C1E64E}" type="presParOf" srcId="{AC5E54F8-1CCF-4FF6-B511-6B2B709A7A14}" destId="{873060B1-38C4-46FF-B1F8-94FE9F6426FB}" srcOrd="7" destOrd="0" presId="urn:microsoft.com/office/officeart/2005/8/layout/bProcess3"/>
    <dgm:cxn modelId="{4D0646E0-827D-47D5-BA9F-C5FAB304ED0A}" type="presParOf" srcId="{873060B1-38C4-46FF-B1F8-94FE9F6426FB}" destId="{D7CC5CF7-6FA2-4674-8E91-828CEB612A77}" srcOrd="0" destOrd="0" presId="urn:microsoft.com/office/officeart/2005/8/layout/bProcess3"/>
    <dgm:cxn modelId="{7DDBDE5D-59D3-4370-B77F-60DFF9382045}" type="presParOf" srcId="{AC5E54F8-1CCF-4FF6-B511-6B2B709A7A14}" destId="{B7B3E78D-5147-43BA-B7C0-ADF36FBE9435}" srcOrd="8" destOrd="0" presId="urn:microsoft.com/office/officeart/2005/8/layout/bProcess3"/>
    <dgm:cxn modelId="{486D77D5-729B-4756-AF6E-32D0B652DD05}" type="presParOf" srcId="{AC5E54F8-1CCF-4FF6-B511-6B2B709A7A14}" destId="{86CBC366-DAE1-4222-A464-360DA47C4E94}" srcOrd="9" destOrd="0" presId="urn:microsoft.com/office/officeart/2005/8/layout/bProcess3"/>
    <dgm:cxn modelId="{AEEE648A-3FF2-4B2E-8652-6148260986F5}" type="presParOf" srcId="{86CBC366-DAE1-4222-A464-360DA47C4E94}" destId="{63DBAB29-6695-4708-AD05-82726CC97FCC}" srcOrd="0" destOrd="0" presId="urn:microsoft.com/office/officeart/2005/8/layout/bProcess3"/>
    <dgm:cxn modelId="{3AC9E790-3661-4D28-9049-4C343558E642}" type="presParOf" srcId="{AC5E54F8-1CCF-4FF6-B511-6B2B709A7A14}" destId="{7D628792-75C4-4731-8869-18FDE55AC7D3}" srcOrd="10" destOrd="0" presId="urn:microsoft.com/office/officeart/2005/8/layout/bProcess3"/>
    <dgm:cxn modelId="{5DB56ED0-951C-494A-87D2-613B48A46C08}" type="presParOf" srcId="{AC5E54F8-1CCF-4FF6-B511-6B2B709A7A14}" destId="{F6201378-64A6-41F7-9ED1-908751CB5DA6}" srcOrd="11" destOrd="0" presId="urn:microsoft.com/office/officeart/2005/8/layout/bProcess3"/>
    <dgm:cxn modelId="{CA2C54AD-62C7-4063-BDE2-9404D217CD02}" type="presParOf" srcId="{F6201378-64A6-41F7-9ED1-908751CB5DA6}" destId="{4E36E86A-7C3E-4F0F-AE04-AF7D06BAF4E3}" srcOrd="0" destOrd="0" presId="urn:microsoft.com/office/officeart/2005/8/layout/bProcess3"/>
    <dgm:cxn modelId="{683EF69C-0F15-4D0F-B64E-67A402FC4FC0}" type="presParOf" srcId="{AC5E54F8-1CCF-4FF6-B511-6B2B709A7A14}" destId="{F1BB9FA6-31A7-4BDE-9F07-186682902CE5}" srcOrd="12" destOrd="0" presId="urn:microsoft.com/office/officeart/2005/8/layout/bProcess3"/>
    <dgm:cxn modelId="{B0243EB0-2AE4-4363-B171-52AEB441095E}" type="presParOf" srcId="{AC5E54F8-1CCF-4FF6-B511-6B2B709A7A14}" destId="{07DEB126-F6FE-49E4-9884-A68626A57CDC}" srcOrd="13" destOrd="0" presId="urn:microsoft.com/office/officeart/2005/8/layout/bProcess3"/>
    <dgm:cxn modelId="{8DCE97A9-449A-4C6C-B5ED-CA26EE7A8038}" type="presParOf" srcId="{07DEB126-F6FE-49E4-9884-A68626A57CDC}" destId="{06BAF511-8871-489D-9236-38AB3958C669}" srcOrd="0" destOrd="0" presId="urn:microsoft.com/office/officeart/2005/8/layout/bProcess3"/>
    <dgm:cxn modelId="{9A8F3C30-04C4-44A5-93FD-22B97C6C9892}" type="presParOf" srcId="{AC5E54F8-1CCF-4FF6-B511-6B2B709A7A14}" destId="{F432920C-1BA3-4549-BD59-869C5383F158}" srcOrd="14" destOrd="0" presId="urn:microsoft.com/office/officeart/2005/8/layout/bProcess3"/>
    <dgm:cxn modelId="{8BB5BE20-FF13-4D61-885E-48E63113C99B}" type="presParOf" srcId="{AC5E54F8-1CCF-4FF6-B511-6B2B709A7A14}" destId="{7456B952-84A9-455C-A693-8891A979D79E}" srcOrd="15" destOrd="0" presId="urn:microsoft.com/office/officeart/2005/8/layout/bProcess3"/>
    <dgm:cxn modelId="{456B2018-BE17-41E7-9604-0684FF2D6A23}" type="presParOf" srcId="{7456B952-84A9-455C-A693-8891A979D79E}" destId="{2AEFC1B7-4D7F-4091-B640-DFA89498BF37}" srcOrd="0" destOrd="0" presId="urn:microsoft.com/office/officeart/2005/8/layout/bProcess3"/>
    <dgm:cxn modelId="{089BF328-A70F-4F28-833F-2DE54540A886}"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644-3DF2-4798-B9BE-BD6C62CD4633}">
      <dsp:nvSpPr>
        <dsp:cNvPr id="0" name=""/>
        <dsp:cNvSpPr/>
      </dsp:nvSpPr>
      <dsp:spPr>
        <a:xfrm>
          <a:off x="2558681"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746058"/>
        <a:ext cx="28687" cy="5737"/>
      </dsp:txXfrm>
    </dsp:sp>
    <dsp:sp modelId="{A40CA7B2-3B19-40AC-9B34-76C50BFC36B4}">
      <dsp:nvSpPr>
        <dsp:cNvPr id="0" name=""/>
        <dsp:cNvSpPr/>
      </dsp:nvSpPr>
      <dsp:spPr>
        <a:xfrm>
          <a:off x="65936"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1917 :</a:t>
          </a:r>
          <a:r>
            <a:rPr lang="fr-FR" sz="1600" kern="1200"/>
            <a:t> Melvin Jones a fondé le LCI.</a:t>
          </a:r>
        </a:p>
        <a:p>
          <a:pPr marL="0" lvl="0" indent="0" algn="ctr" defTabSz="711200">
            <a:lnSpc>
              <a:spcPct val="90000"/>
            </a:lnSpc>
            <a:spcBef>
              <a:spcPct val="0"/>
            </a:spcBef>
            <a:spcAft>
              <a:spcPct val="35000"/>
            </a:spcAft>
            <a:buNone/>
          </a:pPr>
          <a:endParaRPr lang="en-US" sz="1600" kern="1200" dirty="0"/>
        </a:p>
      </dsp:txBody>
      <dsp:txXfrm>
        <a:off x="65936" y="563"/>
        <a:ext cx="2494545" cy="1496727"/>
      </dsp:txXfrm>
    </dsp:sp>
    <dsp:sp modelId="{3421BBAB-F8A9-4D30-84FF-B4E095542492}">
      <dsp:nvSpPr>
        <dsp:cNvPr id="0" name=""/>
        <dsp:cNvSpPr/>
      </dsp:nvSpPr>
      <dsp:spPr>
        <a:xfrm>
          <a:off x="5626972"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746058"/>
        <a:ext cx="28687" cy="5737"/>
      </dsp:txXfrm>
    </dsp:sp>
    <dsp:sp modelId="{A99517F9-3F18-48AF-B96C-BC4F29B341A2}">
      <dsp:nvSpPr>
        <dsp:cNvPr id="0" name=""/>
        <dsp:cNvSpPr/>
      </dsp:nvSpPr>
      <dsp:spPr>
        <a:xfrm>
          <a:off x="3134227"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1920 :</a:t>
          </a:r>
          <a:r>
            <a:rPr lang="fr-FR" sz="1600" kern="1200"/>
            <a:t> Le LCI devient international en créant un club au Canada.</a:t>
          </a:r>
        </a:p>
      </dsp:txBody>
      <dsp:txXfrm>
        <a:off x="3134227" y="563"/>
        <a:ext cx="2494545" cy="1496727"/>
      </dsp:txXfrm>
    </dsp:sp>
    <dsp:sp modelId="{14AB0892-649C-4B5D-AC93-AB5F53C452D0}">
      <dsp:nvSpPr>
        <dsp:cNvPr id="0" name=""/>
        <dsp:cNvSpPr/>
      </dsp:nvSpPr>
      <dsp:spPr>
        <a:xfrm>
          <a:off x="1313209" y="1495490"/>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1764194"/>
        <a:ext cx="308167" cy="5737"/>
      </dsp:txXfrm>
    </dsp:sp>
    <dsp:sp modelId="{C6C8C923-A774-4565-B01F-D389A9D230EF}">
      <dsp:nvSpPr>
        <dsp:cNvPr id="0" name=""/>
        <dsp:cNvSpPr/>
      </dsp:nvSpPr>
      <dsp:spPr>
        <a:xfrm>
          <a:off x="6202518"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1925 :</a:t>
          </a:r>
          <a:r>
            <a:rPr lang="fr-FR" sz="1600" kern="1200"/>
            <a:t> Helen Keller invite les Lions à devenir les « chevaliers des aveugles ».</a:t>
          </a:r>
        </a:p>
      </dsp:txBody>
      <dsp:txXfrm>
        <a:off x="6202518" y="563"/>
        <a:ext cx="2494545" cy="1496727"/>
      </dsp:txXfrm>
    </dsp:sp>
    <dsp:sp modelId="{873060B1-38C4-46FF-B1F8-94FE9F6426FB}">
      <dsp:nvSpPr>
        <dsp:cNvPr id="0" name=""/>
        <dsp:cNvSpPr/>
      </dsp:nvSpPr>
      <dsp:spPr>
        <a:xfrm>
          <a:off x="2558681"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2816531"/>
        <a:ext cx="28687" cy="5737"/>
      </dsp:txXfrm>
    </dsp:sp>
    <dsp:sp modelId="{D71B0301-2690-48D6-BB1D-E55AA0F2EE45}">
      <dsp:nvSpPr>
        <dsp:cNvPr id="0" name=""/>
        <dsp:cNvSpPr/>
      </dsp:nvSpPr>
      <dsp:spPr>
        <a:xfrm>
          <a:off x="65936"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1945 :</a:t>
          </a:r>
          <a:r>
            <a:rPr lang="fr-FR" sz="1600" kern="1200"/>
            <a:t> Le LCI aide à rédiger la charte des Nations Unies.</a:t>
          </a:r>
        </a:p>
      </dsp:txBody>
      <dsp:txXfrm>
        <a:off x="65936" y="2071036"/>
        <a:ext cx="2494545" cy="1496727"/>
      </dsp:txXfrm>
    </dsp:sp>
    <dsp:sp modelId="{86CBC366-DAE1-4222-A464-360DA47C4E94}">
      <dsp:nvSpPr>
        <dsp:cNvPr id="0" name=""/>
        <dsp:cNvSpPr/>
      </dsp:nvSpPr>
      <dsp:spPr>
        <a:xfrm>
          <a:off x="5626972"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2816531"/>
        <a:ext cx="28687" cy="5737"/>
      </dsp:txXfrm>
    </dsp:sp>
    <dsp:sp modelId="{B7B3E78D-5147-43BA-B7C0-ADF36FBE9435}">
      <dsp:nvSpPr>
        <dsp:cNvPr id="0" name=""/>
        <dsp:cNvSpPr/>
      </dsp:nvSpPr>
      <dsp:spPr>
        <a:xfrm>
          <a:off x="3134227"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1957 :</a:t>
          </a:r>
          <a:r>
            <a:rPr lang="fr-FR" sz="1600" kern="1200"/>
            <a:t> Le programme des Leo clubs est inauguré.</a:t>
          </a:r>
        </a:p>
      </dsp:txBody>
      <dsp:txXfrm>
        <a:off x="3134227" y="2071036"/>
        <a:ext cx="2494545" cy="1496727"/>
      </dsp:txXfrm>
    </dsp:sp>
    <dsp:sp modelId="{F6201378-64A6-41F7-9ED1-908751CB5DA6}">
      <dsp:nvSpPr>
        <dsp:cNvPr id="0" name=""/>
        <dsp:cNvSpPr/>
      </dsp:nvSpPr>
      <dsp:spPr>
        <a:xfrm>
          <a:off x="1313209" y="3565963"/>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3834667"/>
        <a:ext cx="308167" cy="5737"/>
      </dsp:txXfrm>
    </dsp:sp>
    <dsp:sp modelId="{7D628792-75C4-4731-8869-18FDE55AC7D3}">
      <dsp:nvSpPr>
        <dsp:cNvPr id="0" name=""/>
        <dsp:cNvSpPr/>
      </dsp:nvSpPr>
      <dsp:spPr>
        <a:xfrm>
          <a:off x="6202518"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1968 :</a:t>
          </a:r>
          <a:r>
            <a:rPr lang="fr-FR" sz="1600" kern="1200"/>
            <a:t> La Fondation du Lions Clubs International est établie.</a:t>
          </a:r>
        </a:p>
      </dsp:txBody>
      <dsp:txXfrm>
        <a:off x="6202518" y="2071036"/>
        <a:ext cx="2494545" cy="1496727"/>
      </dsp:txXfrm>
    </dsp:sp>
    <dsp:sp modelId="{07DEB126-F6FE-49E4-9884-A68626A57CDC}">
      <dsp:nvSpPr>
        <dsp:cNvPr id="0" name=""/>
        <dsp:cNvSpPr/>
      </dsp:nvSpPr>
      <dsp:spPr>
        <a:xfrm>
          <a:off x="2558681"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4887003"/>
        <a:ext cx="28687" cy="5737"/>
      </dsp:txXfrm>
    </dsp:sp>
    <dsp:sp modelId="{F1BB9FA6-31A7-4BDE-9F07-186682902CE5}">
      <dsp:nvSpPr>
        <dsp:cNvPr id="0" name=""/>
        <dsp:cNvSpPr/>
      </dsp:nvSpPr>
      <dsp:spPr>
        <a:xfrm>
          <a:off x="65936"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t>1987 : Le LCI est la première organisation mondiale de clubs service à admettre les femmes.</a:t>
          </a:r>
        </a:p>
      </dsp:txBody>
      <dsp:txXfrm>
        <a:off x="65936" y="4141509"/>
        <a:ext cx="2494545" cy="1496727"/>
      </dsp:txXfrm>
    </dsp:sp>
    <dsp:sp modelId="{7456B952-84A9-455C-A693-8891A979D79E}">
      <dsp:nvSpPr>
        <dsp:cNvPr id="0" name=""/>
        <dsp:cNvSpPr/>
      </dsp:nvSpPr>
      <dsp:spPr>
        <a:xfrm>
          <a:off x="5626972"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4887003"/>
        <a:ext cx="28687" cy="5737"/>
      </dsp:txXfrm>
    </dsp:sp>
    <dsp:sp modelId="{F432920C-1BA3-4549-BD59-869C5383F158}">
      <dsp:nvSpPr>
        <dsp:cNvPr id="0" name=""/>
        <dsp:cNvSpPr/>
      </dsp:nvSpPr>
      <dsp:spPr>
        <a:xfrm>
          <a:off x="3134227"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1990 :</a:t>
          </a:r>
          <a:r>
            <a:rPr lang="fr-FR" sz="1600" kern="1200"/>
            <a:t> L'action SightFirst est lancée.</a:t>
          </a:r>
        </a:p>
      </dsp:txBody>
      <dsp:txXfrm>
        <a:off x="3134227" y="4141509"/>
        <a:ext cx="2494545" cy="1496727"/>
      </dsp:txXfrm>
    </dsp:sp>
    <dsp:sp modelId="{3C8B6921-97BF-4BCB-9B1F-ABC7A319A23E}">
      <dsp:nvSpPr>
        <dsp:cNvPr id="0" name=""/>
        <dsp:cNvSpPr/>
      </dsp:nvSpPr>
      <dsp:spPr>
        <a:xfrm>
          <a:off x="6202518" y="4141509"/>
          <a:ext cx="247628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Aujourd'hui :</a:t>
          </a:r>
          <a:r>
            <a:rPr lang="fr-FR" sz="1600" kern="1200"/>
            <a:t> Notre réseau international s'est développé pour inclure plus de 200 pays et zones géographiques.</a:t>
          </a:r>
        </a:p>
      </dsp:txBody>
      <dsp:txXfrm>
        <a:off x="6202518" y="4141509"/>
        <a:ext cx="2476285" cy="149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B6CD2-FB8A-4F8C-B206-B41AB6B9E6FA}" type="datetimeFigureOut">
              <a:rPr lang="en-US" smtClean="0"/>
              <a:pPr/>
              <a:t>11/29/2022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8CB218-6248-4E90-A305-D08BD6F16074}" type="slidenum">
              <a:rPr lang="en-US" smtClean="0"/>
              <a:pPr/>
              <a:t>‹N°›</a:t>
            </a:fld>
            <a:endParaRPr lang="en-US"/>
          </a:p>
        </p:txBody>
      </p:sp>
    </p:spTree>
    <p:extLst>
      <p:ext uri="{BB962C8B-B14F-4D97-AF65-F5344CB8AC3E}">
        <p14:creationId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a:t>
            </a:r>
            <a:r>
              <a:rPr lang="fr-FR" b="1" baseline="0"/>
              <a:t> </a:t>
            </a:r>
            <a:r>
              <a:rPr lang="fr-FR"/>
              <a:t>Insérez toute autre information qui vous semble utile, comme par exemple le nom de l'animateur de l'orientation des nouveaux membres.</a:t>
            </a:r>
            <a:r>
              <a:rPr lang="fr-FR" baseline="0"/>
              <a:t> Utilisez cette présentation PowerPoint avec le Guide de formation pour l’orientation des nouveaux membres. Assurez-vous que chacun de vos participants a un Guide d'orientation des nouveaux membres afin de pouvoir suivre la présentation.</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a:p>
        </p:txBody>
      </p:sp>
    </p:spTree>
    <p:extLst>
      <p:ext uri="{BB962C8B-B14F-4D97-AF65-F5344CB8AC3E}">
        <p14:creationId xmlns:p14="http://schemas.microsoft.com/office/powerpoint/2010/main" val="273557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baseline="0"/>
              <a:t>Envisager d'ajouter des photos des projets à la diapositive, si vous en avez.</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a:p>
        </p:txBody>
      </p:sp>
    </p:spTree>
    <p:extLst>
      <p:ext uri="{BB962C8B-B14F-4D97-AF65-F5344CB8AC3E}">
        <p14:creationId xmlns:p14="http://schemas.microsoft.com/office/powerpoint/2010/main" val="125146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a:p>
        </p:txBody>
      </p:sp>
    </p:spTree>
    <p:extLst>
      <p:ext uri="{BB962C8B-B14F-4D97-AF65-F5344CB8AC3E}">
        <p14:creationId xmlns:p14="http://schemas.microsoft.com/office/powerpoint/2010/main" val="99000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a:t>Conseils pour le formateur : </a:t>
            </a:r>
            <a:r>
              <a:rPr lang="fr-FR" baseline="0"/>
              <a:t>Ajouter toute précision supplémentaire sur la réunion qui vous semble importante</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a:p>
        </p:txBody>
      </p:sp>
    </p:spTree>
    <p:extLst>
      <p:ext uri="{BB962C8B-B14F-4D97-AF65-F5344CB8AC3E}">
        <p14:creationId xmlns:p14="http://schemas.microsoft.com/office/powerpoint/2010/main" val="91291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a:t>Expliquer que les fonds d'activités sont récoltés auprès du grand public au moyen de projets de club et ne peuvent être dépensés que pour répondre à un besoin de la communauté ou du grand public.</a:t>
            </a:r>
            <a:r>
              <a:rPr lang="fr-FR" baseline="0"/>
              <a:t> C'est le budget administratif qui finance les opérations du club et est alimenté surtout par les cotisations de club.</a:t>
            </a:r>
          </a:p>
          <a:p>
            <a:endParaRPr lang="en-US" i="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a:p>
        </p:txBody>
      </p:sp>
    </p:spTree>
    <p:extLst>
      <p:ext uri="{BB962C8B-B14F-4D97-AF65-F5344CB8AC3E}">
        <p14:creationId xmlns:p14="http://schemas.microsoft.com/office/powerpoint/2010/main" val="121010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a:p>
        </p:txBody>
      </p:sp>
    </p:spTree>
    <p:extLst>
      <p:ext uri="{BB962C8B-B14F-4D97-AF65-F5344CB8AC3E}">
        <p14:creationId xmlns:p14="http://schemas.microsoft.com/office/powerpoint/2010/main" val="283271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fr-FR" b="1"/>
              <a:t>Conseils pour le formateur : </a:t>
            </a:r>
            <a:r>
              <a:rPr lang="fr-FR"/>
              <a:t>Envisager d'ajouter des renseignements supplémentaires sur votre district et district multiple, tels que les limites territoriales de votre district et district multiple.</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17</a:t>
            </a:fld>
            <a:endParaRPr lang="en-US"/>
          </a:p>
        </p:txBody>
      </p:sp>
    </p:spTree>
    <p:extLst>
      <p:ext uri="{BB962C8B-B14F-4D97-AF65-F5344CB8AC3E}">
        <p14:creationId xmlns:p14="http://schemas.microsoft.com/office/powerpoint/2010/main" val="125712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Conseils pour le formateur :</a:t>
            </a:r>
            <a:r>
              <a:rPr lang="fr-FR" b="0" baseline="0"/>
              <a:t> Enumérer brièvement les rôles de chacune de ces fonctions. Les rôles sont énumérés en détail dans les guides du formateur et du participant.</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a:p>
        </p:txBody>
      </p:sp>
    </p:spTree>
    <p:extLst>
      <p:ext uri="{BB962C8B-B14F-4D97-AF65-F5344CB8AC3E}">
        <p14:creationId xmlns:p14="http://schemas.microsoft.com/office/powerpoint/2010/main" val="52658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a:p>
        </p:txBody>
      </p:sp>
    </p:spTree>
    <p:extLst>
      <p:ext uri="{BB962C8B-B14F-4D97-AF65-F5344CB8AC3E}">
        <p14:creationId xmlns:p14="http://schemas.microsoft.com/office/powerpoint/2010/main" val="173108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a:p>
        </p:txBody>
      </p:sp>
    </p:spTree>
    <p:extLst>
      <p:ext uri="{BB962C8B-B14F-4D97-AF65-F5344CB8AC3E}">
        <p14:creationId xmlns:p14="http://schemas.microsoft.com/office/powerpoint/2010/main" val="287692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21</a:t>
            </a:fld>
            <a:endParaRPr lang="en-US"/>
          </a:p>
        </p:txBody>
      </p:sp>
    </p:spTree>
    <p:extLst>
      <p:ext uri="{BB962C8B-B14F-4D97-AF65-F5344CB8AC3E}">
        <p14:creationId xmlns:p14="http://schemas.microsoft.com/office/powerpoint/2010/main" val="27370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a:p>
        </p:txBody>
      </p:sp>
    </p:spTree>
    <p:extLst>
      <p:ext uri="{BB962C8B-B14F-4D97-AF65-F5344CB8AC3E}">
        <p14:creationId xmlns:p14="http://schemas.microsoft.com/office/powerpoint/2010/main" val="43815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22</a:t>
            </a:fld>
            <a:endParaRPr lang="en-US"/>
          </a:p>
        </p:txBody>
      </p:sp>
    </p:spTree>
    <p:extLst>
      <p:ext uri="{BB962C8B-B14F-4D97-AF65-F5344CB8AC3E}">
        <p14:creationId xmlns:p14="http://schemas.microsoft.com/office/powerpoint/2010/main" val="104176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24</a:t>
            </a:fld>
            <a:endParaRPr lang="en-US"/>
          </a:p>
        </p:txBody>
      </p:sp>
    </p:spTree>
    <p:extLst>
      <p:ext uri="{BB962C8B-B14F-4D97-AF65-F5344CB8AC3E}">
        <p14:creationId xmlns:p14="http://schemas.microsoft.com/office/powerpoint/2010/main" val="86837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a:p>
        </p:txBody>
      </p:sp>
    </p:spTree>
    <p:extLst>
      <p:ext uri="{BB962C8B-B14F-4D97-AF65-F5344CB8AC3E}">
        <p14:creationId xmlns:p14="http://schemas.microsoft.com/office/powerpoint/2010/main" val="343368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26</a:t>
            </a:fld>
            <a:endParaRPr lang="en-US"/>
          </a:p>
        </p:txBody>
      </p:sp>
    </p:spTree>
    <p:extLst>
      <p:ext uri="{BB962C8B-B14F-4D97-AF65-F5344CB8AC3E}">
        <p14:creationId xmlns:p14="http://schemas.microsoft.com/office/powerpoint/2010/main" val="390554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29</a:t>
            </a:fld>
            <a:endParaRPr lang="en-US"/>
          </a:p>
        </p:txBody>
      </p:sp>
    </p:spTree>
    <p:extLst>
      <p:ext uri="{BB962C8B-B14F-4D97-AF65-F5344CB8AC3E}">
        <p14:creationId xmlns:p14="http://schemas.microsoft.com/office/powerpoint/2010/main" val="3606713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31</a:t>
            </a:fld>
            <a:endParaRPr lang="en-US"/>
          </a:p>
        </p:txBody>
      </p:sp>
    </p:spTree>
    <p:extLst>
      <p:ext uri="{BB962C8B-B14F-4D97-AF65-F5344CB8AC3E}">
        <p14:creationId xmlns:p14="http://schemas.microsoft.com/office/powerpoint/2010/main" val="402103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a:p>
        </p:txBody>
      </p:sp>
    </p:spTree>
    <p:extLst>
      <p:ext uri="{BB962C8B-B14F-4D97-AF65-F5344CB8AC3E}">
        <p14:creationId xmlns:p14="http://schemas.microsoft.com/office/powerpoint/2010/main" val="294967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5</a:t>
            </a:fld>
            <a:endParaRPr lang="en-US"/>
          </a:p>
        </p:txBody>
      </p:sp>
    </p:spTree>
    <p:extLst>
      <p:ext uri="{BB962C8B-B14F-4D97-AF65-F5344CB8AC3E}">
        <p14:creationId xmlns:p14="http://schemas.microsoft.com/office/powerpoint/2010/main" val="39372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a:t>
            </a:r>
            <a:r>
              <a:rPr lang="fr-FR" b="1" baseline="0"/>
              <a:t> </a:t>
            </a:r>
            <a:r>
              <a:rPr lang="fr-FR"/>
              <a:t>Modifiez cette diapositive selon vos besoins Supprimer ce qui ne s'applique pas à votre club ou ajouter ce qui vous semble utile.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a:p>
        </p:txBody>
      </p:sp>
    </p:spTree>
    <p:extLst>
      <p:ext uri="{BB962C8B-B14F-4D97-AF65-F5344CB8AC3E}">
        <p14:creationId xmlns:p14="http://schemas.microsoft.com/office/powerpoint/2010/main" val="131144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b="0"/>
              <a:t>Ajouter les noms des officiels de club en fonction.</a:t>
            </a:r>
            <a:r>
              <a:rPr lang="fr-FR" b="0" baseline="0"/>
              <a:t> Ajouter ou supprimer certains points si votre club a des officiels différents de ce qui paraît sur la liste.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a:p>
        </p:txBody>
      </p:sp>
    </p:spTree>
    <p:extLst>
      <p:ext uri="{BB962C8B-B14F-4D97-AF65-F5344CB8AC3E}">
        <p14:creationId xmlns:p14="http://schemas.microsoft.com/office/powerpoint/2010/main" val="389991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8</a:t>
            </a:fld>
            <a:endParaRPr lang="en-US"/>
          </a:p>
        </p:txBody>
      </p:sp>
    </p:spTree>
    <p:extLst>
      <p:ext uri="{BB962C8B-B14F-4D97-AF65-F5344CB8AC3E}">
        <p14:creationId xmlns:p14="http://schemas.microsoft.com/office/powerpoint/2010/main" val="24042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a:p>
        </p:txBody>
      </p:sp>
    </p:spTree>
    <p:extLst>
      <p:ext uri="{BB962C8B-B14F-4D97-AF65-F5344CB8AC3E}">
        <p14:creationId xmlns:p14="http://schemas.microsoft.com/office/powerpoint/2010/main" val="414396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Conseils pour le formateur :</a:t>
            </a:r>
            <a:r>
              <a:rPr lang="fr-FR" b="0" baseline="0"/>
              <a:t> Ajoutez des informations supplémentaires sur cette diapositive pour afficher les récompenses supplémentaires disponibles dans votre club, district ou district multiple.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a:p>
        </p:txBody>
      </p:sp>
    </p:spTree>
    <p:extLst>
      <p:ext uri="{BB962C8B-B14F-4D97-AF65-F5344CB8AC3E}">
        <p14:creationId xmlns:p14="http://schemas.microsoft.com/office/powerpoint/2010/main" val="1526831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0233E"/>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830272"/>
            <a:ext cx="7772400" cy="1470025"/>
          </a:xfrm>
          <a:prstGeom prst="rect">
            <a:avLst/>
          </a:prstGeom>
        </p:spPr>
        <p:txBody>
          <a:bodyPr anchor="b"/>
          <a:lstStyle>
            <a:lvl1pPr algn="ctr">
              <a:defRPr sz="4500" b="1">
                <a:solidFill>
                  <a:schemeClr val="bg1"/>
                </a:solidFill>
                <a:latin typeface="+mj-lt"/>
              </a:defRPr>
            </a:lvl1pPr>
          </a:lstStyle>
          <a:p>
            <a:r>
              <a:rPr lang="en-US" dirty="0"/>
              <a:t>Click to edit master title style</a:t>
            </a:r>
          </a:p>
        </p:txBody>
      </p:sp>
      <p:sp>
        <p:nvSpPr>
          <p:cNvPr id="6" name="Subtitle 2"/>
          <p:cNvSpPr>
            <a:spLocks noGrp="1"/>
          </p:cNvSpPr>
          <p:nvPr>
            <p:ph type="subTitle" idx="1" hasCustomPrompt="1"/>
          </p:nvPr>
        </p:nvSpPr>
        <p:spPr>
          <a:xfrm>
            <a:off x="685800" y="2932169"/>
            <a:ext cx="7772400" cy="1182631"/>
          </a:xfrm>
          <a:prstGeom prst="rect">
            <a:avLst/>
          </a:prstGeom>
        </p:spPr>
        <p:txBody>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Rectangle 7">
            <a:extLst>
              <a:ext uri="{FF2B5EF4-FFF2-40B4-BE49-F238E27FC236}">
                <a16:creationId xmlns:a16="http://schemas.microsoft.com/office/drawing/2014/main" id="{95B95FA4-8212-A345-80AE-13F43BA08B34}"/>
              </a:ext>
            </a:extLst>
          </p:cNvPr>
          <p:cNvSpPr/>
          <p:nvPr userDrawn="1"/>
        </p:nvSpPr>
        <p:spPr>
          <a:xfrm>
            <a:off x="3846871" y="257985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B9FFAB46-E0BA-2B81-9368-2EE75F51AE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7" t="341" r="-2526" b="-4912"/>
          <a:stretch/>
        </p:blipFill>
        <p:spPr>
          <a:xfrm>
            <a:off x="6324600" y="4267200"/>
            <a:ext cx="2590800" cy="2430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009-3CC1-6A40-BFFD-854B7C071AC3}"/>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C75D6-680F-0449-8530-3C2394DC8369}"/>
              </a:ext>
            </a:extLst>
          </p:cNvPr>
          <p:cNvSpPr/>
          <p:nvPr userDrawn="1"/>
        </p:nvSpPr>
        <p:spPr bwMode="auto">
          <a:xfrm>
            <a:off x="0" y="653368"/>
            <a:ext cx="9144000" cy="5899832"/>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 name="Rectangle 2">
            <a:extLst>
              <a:ext uri="{FF2B5EF4-FFF2-40B4-BE49-F238E27FC236}">
                <a16:creationId xmlns:a16="http://schemas.microsoft.com/office/drawing/2014/main" id="{156FE14C-F497-D643-95F9-6C242EE719CD}"/>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itle 1">
            <a:extLst>
              <a:ext uri="{FF2B5EF4-FFF2-40B4-BE49-F238E27FC236}">
                <a16:creationId xmlns:a16="http://schemas.microsoft.com/office/drawing/2014/main" id="{22FBD7EB-5E70-374B-93E8-F3740CFBF649}"/>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04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‹N°›</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‹N°›</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0051" name="Rectangle 3"/>
          <p:cNvSpPr>
            <a:spLocks noGrp="1" noChangeArrowheads="1"/>
          </p:cNvSpPr>
          <p:nvPr>
            <p:ph type="ctrTitle" hasCustomPrompt="1"/>
          </p:nvPr>
        </p:nvSpPr>
        <p:spPr>
          <a:xfrm>
            <a:off x="304800" y="4343401"/>
            <a:ext cx="8534400" cy="762000"/>
          </a:xfrm>
          <a:prstGeom prst="rect">
            <a:avLst/>
          </a:prstGeom>
        </p:spPr>
        <p:txBody>
          <a:bodyPr anchor="t"/>
          <a:lstStyle>
            <a:lvl1pPr algn="l" rtl="0" fontAlgn="base">
              <a:spcBef>
                <a:spcPct val="0"/>
              </a:spcBef>
              <a:spcAft>
                <a:spcPct val="0"/>
              </a:spcAft>
              <a:defRPr lang="en-US" sz="4500" b="0" dirty="0" smtClean="0">
                <a:solidFill>
                  <a:srgbClr val="00338D"/>
                </a:solidFill>
                <a:latin typeface="+mj-lt"/>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
        <p:nvSpPr>
          <p:cNvPr id="11" name="Rectangle 10">
            <a:extLst>
              <a:ext uri="{FF2B5EF4-FFF2-40B4-BE49-F238E27FC236}">
                <a16:creationId xmlns:a16="http://schemas.microsoft.com/office/drawing/2014/main" id="{E6718C6C-B280-AB4B-9290-69CC57070DC0}"/>
              </a:ext>
            </a:extLst>
          </p:cNvPr>
          <p:cNvSpPr/>
          <p:nvPr userDrawn="1"/>
        </p:nvSpPr>
        <p:spPr bwMode="auto">
          <a:xfrm>
            <a:off x="0" y="0"/>
            <a:ext cx="9144000" cy="653368"/>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13" name="Rectangle 12">
            <a:extLst>
              <a:ext uri="{FF2B5EF4-FFF2-40B4-BE49-F238E27FC236}">
                <a16:creationId xmlns:a16="http://schemas.microsoft.com/office/drawing/2014/main" id="{4C6672AA-65B7-A94A-81BA-8FF14B6749C4}"/>
              </a:ext>
            </a:extLst>
          </p:cNvPr>
          <p:cNvSpPr/>
          <p:nvPr userDrawn="1"/>
        </p:nvSpPr>
        <p:spPr bwMode="auto">
          <a:xfrm>
            <a:off x="0" y="6553200"/>
            <a:ext cx="9144000" cy="304800"/>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966EE7-359A-8144-A0AD-5D03E23BA1EC}"/>
              </a:ext>
            </a:extLst>
          </p:cNvPr>
          <p:cNvSpPr/>
          <p:nvPr userDrawn="1"/>
        </p:nvSpPr>
        <p:spPr bwMode="auto">
          <a:xfrm>
            <a:off x="0" y="0"/>
            <a:ext cx="9144000" cy="68580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7" name="Rectangle 6">
            <a:extLst>
              <a:ext uri="{FF2B5EF4-FFF2-40B4-BE49-F238E27FC236}">
                <a16:creationId xmlns:a16="http://schemas.microsoft.com/office/drawing/2014/main" id="{C1466509-CD39-3948-90D8-440DF62AF655}"/>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060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BD3190-88D3-124E-B42A-9BD528F2567C}"/>
              </a:ext>
            </a:extLst>
          </p:cNvPr>
          <p:cNvSpPr/>
          <p:nvPr userDrawn="1"/>
        </p:nvSpPr>
        <p:spPr bwMode="auto">
          <a:xfrm>
            <a:off x="0" y="0"/>
            <a:ext cx="9144000" cy="653368"/>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ectangle 9">
            <a:extLst>
              <a:ext uri="{FF2B5EF4-FFF2-40B4-BE49-F238E27FC236}">
                <a16:creationId xmlns:a16="http://schemas.microsoft.com/office/drawing/2014/main" id="{797584FE-BC56-244E-80A0-E94E03730D3F}"/>
              </a:ext>
            </a:extLst>
          </p:cNvPr>
          <p:cNvSpPr/>
          <p:nvPr userDrawn="1"/>
        </p:nvSpPr>
        <p:spPr bwMode="auto">
          <a:xfrm>
            <a:off x="0" y="6553200"/>
            <a:ext cx="9144000" cy="3048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076" name="Rectangle 3"/>
          <p:cNvSpPr>
            <a:spLocks noGrp="1" noChangeArrowheads="1"/>
          </p:cNvSpPr>
          <p:nvPr>
            <p:ph type="body" idx="1"/>
          </p:nvPr>
        </p:nvSpPr>
        <p:spPr bwMode="auto">
          <a:xfrm>
            <a:off x="152400" y="9144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60894"/>
            <a:ext cx="342900" cy="230832"/>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900" b="1" baseline="0">
                <a:solidFill>
                  <a:schemeClr val="bg1"/>
                </a:solidFill>
              </a:rPr>
              <a:pPr algn="r" eaLnBrk="0" hangingPunct="0">
                <a:lnSpc>
                  <a:spcPct val="100000"/>
                </a:lnSpc>
                <a:spcBef>
                  <a:spcPct val="50000"/>
                </a:spcBef>
                <a:buFontTx/>
                <a:buNone/>
                <a:defRPr/>
              </a:pPr>
              <a:t>‹N°›</a:t>
            </a:fld>
            <a:endParaRPr lang="en-US" sz="900" b="1" baseline="0" dirty="0">
              <a:solidFill>
                <a:schemeClr val="bg1"/>
              </a:solidFill>
            </a:endParaRPr>
          </a:p>
        </p:txBody>
      </p:sp>
      <p:sp>
        <p:nvSpPr>
          <p:cNvPr id="6" name="Text Box 9"/>
          <p:cNvSpPr txBox="1">
            <a:spLocks noChangeArrowheads="1"/>
          </p:cNvSpPr>
          <p:nvPr userDrawn="1"/>
        </p:nvSpPr>
        <p:spPr bwMode="auto">
          <a:xfrm>
            <a:off x="228600" y="6560894"/>
            <a:ext cx="1600200" cy="230832"/>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900" baseline="0" dirty="0">
                <a:solidFill>
                  <a:schemeClr val="bg1"/>
                </a:solidFill>
              </a:rPr>
              <a:t>Lions Clubs International</a:t>
            </a:r>
          </a:p>
        </p:txBody>
      </p:sp>
      <p:sp>
        <p:nvSpPr>
          <p:cNvPr id="7" name="Text Box 9"/>
          <p:cNvSpPr txBox="1">
            <a:spLocks noChangeArrowheads="1"/>
          </p:cNvSpPr>
          <p:nvPr userDrawn="1"/>
        </p:nvSpPr>
        <p:spPr bwMode="auto">
          <a:xfrm>
            <a:off x="1866900" y="6537811"/>
            <a:ext cx="5410200" cy="276999"/>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200" b="1" baseline="0" dirty="0">
                <a:solidFill>
                  <a:schemeClr val="bg1"/>
                </a:solidFill>
              </a:rPr>
              <a:t>New Member Orientation</a:t>
            </a:r>
          </a:p>
        </p:txBody>
      </p:sp>
      <p:sp>
        <p:nvSpPr>
          <p:cNvPr id="11" name="Rectangle 2">
            <a:extLst>
              <a:ext uri="{FF2B5EF4-FFF2-40B4-BE49-F238E27FC236}">
                <a16:creationId xmlns:a16="http://schemas.microsoft.com/office/drawing/2014/main" id="{3460E735-49F7-9B45-992F-8C0CA7DCEC5A}"/>
              </a:ext>
            </a:extLst>
          </p:cNvPr>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9565ACF8-A815-D348-82FA-0390FDB35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76200"/>
            <a:ext cx="482533" cy="457200"/>
          </a:xfrm>
          <a:prstGeom prst="rect">
            <a:avLst/>
          </a:prstGeom>
        </p:spPr>
      </p:pic>
      <p:sp>
        <p:nvSpPr>
          <p:cNvPr id="14" name="Rectangle 13">
            <a:extLst>
              <a:ext uri="{FF2B5EF4-FFF2-40B4-BE49-F238E27FC236}">
                <a16:creationId xmlns:a16="http://schemas.microsoft.com/office/drawing/2014/main" id="{581C064E-0C88-E84F-B331-B6112A37B79E}"/>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26" r:id="rId3"/>
    <p:sldLayoutId id="2147483715" r:id="rId4"/>
    <p:sldLayoutId id="2147483724" r:id="rId5"/>
    <p:sldLayoutId id="2147483716" r:id="rId6"/>
    <p:sldLayoutId id="2147483720" r:id="rId7"/>
    <p:sldLayoutId id="2147483717" r:id="rId8"/>
    <p:sldLayoutId id="2147483721" r:id="rId9"/>
    <p:sldLayoutId id="2147483718" r:id="rId10"/>
    <p:sldLayoutId id="2147483719" r:id="rId11"/>
    <p:sldLayoutId id="2147483725" r:id="rId12"/>
    <p:sldLayoutId id="2147483722" r:id="rId13"/>
    <p:sldLayoutId id="2147483723" r:id="rId14"/>
  </p:sldLayoutIdLst>
  <p:txStyles>
    <p:title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cicon.lionsclubs.org/f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ionsclubs.org/" TargetMode="External"/><Relationship Id="rId7"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youtube.com/lionsclubs" TargetMode="External"/><Relationship Id="rId5" Type="http://schemas.openxmlformats.org/officeDocument/2006/relationships/hyperlink" Target="https://twitter.com/lionsclubs" TargetMode="External"/><Relationship Id="rId4" Type="http://schemas.openxmlformats.org/officeDocument/2006/relationships/hyperlink" Target="http://www.facebook.com/lionsclub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latin typeface="+mn-lt"/>
              </a:rPr>
              <a:t>Orientation des nouveaux membres</a:t>
            </a:r>
          </a:p>
        </p:txBody>
      </p:sp>
      <p:sp>
        <p:nvSpPr>
          <p:cNvPr id="3" name="Subtitle 2"/>
          <p:cNvSpPr>
            <a:spLocks noGrp="1"/>
          </p:cNvSpPr>
          <p:nvPr>
            <p:ph type="subTitle" idx="1"/>
          </p:nvPr>
        </p:nvSpPr>
        <p:spPr/>
        <p:txBody>
          <a:bodyPr/>
          <a:lstStyle/>
          <a:p>
            <a:r>
              <a:rPr lang="fr-FR"/>
              <a:t>[Insérer le nom du club 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Distinctions</a:t>
            </a:r>
          </a:p>
        </p:txBody>
      </p:sp>
      <p:sp>
        <p:nvSpPr>
          <p:cNvPr id="4" name="Content Placeholder 4">
            <a:extLst>
              <a:ext uri="{FF2B5EF4-FFF2-40B4-BE49-F238E27FC236}">
                <a16:creationId xmlns:a16="http://schemas.microsoft.com/office/drawing/2014/main" id="{7201D36D-85C1-6E4A-B858-94B5702C3B8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Alors que le service au prochain est une récompense en soi, certains accomplissements et résultats méritent d’être valorisés et célébrés. Les récompenses ci-après sont celles que les Lions peuvent se voir décerner. </a:t>
            </a:r>
          </a:p>
          <a:p>
            <a:pPr>
              <a:lnSpc>
                <a:spcPct val="200000"/>
              </a:lnSpc>
              <a:buClr>
                <a:srgbClr val="EAB71F"/>
              </a:buClr>
              <a:buFont typeface="Courier New" panose="02070309020205020404" pitchFamily="49" charset="0"/>
              <a:buChar char="o"/>
            </a:pPr>
            <a:r>
              <a:rPr lang="fr-FR" sz="2000"/>
              <a:t>Clés d'effectif</a:t>
            </a:r>
          </a:p>
          <a:p>
            <a:pPr>
              <a:lnSpc>
                <a:spcPct val="200000"/>
              </a:lnSpc>
              <a:buClr>
                <a:srgbClr val="EAB71F"/>
              </a:buClr>
              <a:buFont typeface="Courier New" panose="02070309020205020404" pitchFamily="49" charset="0"/>
              <a:buChar char="o"/>
            </a:pPr>
            <a:r>
              <a:rPr lang="fr-FR" sz="2000"/>
              <a:t>Chevrons</a:t>
            </a:r>
          </a:p>
          <a:p>
            <a:pPr>
              <a:lnSpc>
                <a:spcPct val="200000"/>
              </a:lnSpc>
              <a:buClr>
                <a:srgbClr val="EAB71F"/>
              </a:buClr>
              <a:buFont typeface="Courier New" panose="02070309020205020404" pitchFamily="49" charset="0"/>
              <a:buChar char="o"/>
            </a:pPr>
            <a:r>
              <a:rPr lang="fr-FR" sz="2000"/>
              <a:t>Récompenses des parrains de nouveaux membres</a:t>
            </a:r>
          </a:p>
          <a:p>
            <a:pPr>
              <a:lnSpc>
                <a:spcPct val="200000"/>
              </a:lnSpc>
              <a:buClr>
                <a:srgbClr val="EAB71F"/>
              </a:buClr>
              <a:buFont typeface="Courier New" panose="02070309020205020404" pitchFamily="49" charset="0"/>
              <a:buChar char="o"/>
            </a:pPr>
            <a:r>
              <a:rPr lang="fr-FR" sz="2000"/>
              <a:t>Récompenses d'extension</a:t>
            </a:r>
          </a:p>
        </p:txBody>
      </p:sp>
    </p:spTree>
    <p:extLst>
      <p:ext uri="{BB962C8B-B14F-4D97-AF65-F5344CB8AC3E}">
        <p14:creationId xmlns:p14="http://schemas.microsoft.com/office/powerpoint/2010/main" val="293364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Activités de service et collectes de fonds</a:t>
            </a:r>
          </a:p>
        </p:txBody>
      </p:sp>
      <p:sp>
        <p:nvSpPr>
          <p:cNvPr id="4" name="Content Placeholder 4">
            <a:extLst>
              <a:ext uri="{FF2B5EF4-FFF2-40B4-BE49-F238E27FC236}">
                <a16:creationId xmlns:a16="http://schemas.microsoft.com/office/drawing/2014/main" id="{D36DA655-3AC9-3B43-9753-2082C74141CC}"/>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des activités de service de votre club.]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Effectifs</a:t>
            </a:r>
          </a:p>
        </p:txBody>
      </p:sp>
      <p:sp>
        <p:nvSpPr>
          <p:cNvPr id="4" name="Content Placeholder 4">
            <a:extLst>
              <a:ext uri="{FF2B5EF4-FFF2-40B4-BE49-F238E27FC236}">
                <a16:creationId xmlns:a16="http://schemas.microsoft.com/office/drawing/2014/main" id="{D5829E90-DE34-5343-A30D-A37F88C493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Les avantages de l'affiliation à un Lions club sont nombreux et incluent la possibilité de :</a:t>
            </a:r>
          </a:p>
          <a:p>
            <a:pPr>
              <a:lnSpc>
                <a:spcPct val="200000"/>
              </a:lnSpc>
              <a:buClr>
                <a:srgbClr val="EAB71F"/>
              </a:buClr>
              <a:buFont typeface="Courier New" panose="02070309020205020404" pitchFamily="49" charset="0"/>
              <a:buChar char="o"/>
            </a:pPr>
            <a:r>
              <a:rPr lang="fr-FR" sz="1800"/>
              <a:t>Participer à notre effort mondial pour le bien-être de tous</a:t>
            </a:r>
          </a:p>
          <a:p>
            <a:pPr>
              <a:lnSpc>
                <a:spcPct val="200000"/>
              </a:lnSpc>
              <a:buClr>
                <a:srgbClr val="EAB71F"/>
              </a:buClr>
              <a:buFont typeface="Courier New" panose="02070309020205020404" pitchFamily="49" charset="0"/>
              <a:buChar char="o"/>
            </a:pPr>
            <a:r>
              <a:rPr lang="fr-FR" sz="1800"/>
              <a:t>Un soutien, des outils et des ressources pour vous aider dans votre service</a:t>
            </a:r>
          </a:p>
          <a:p>
            <a:pPr>
              <a:lnSpc>
                <a:spcPct val="200000"/>
              </a:lnSpc>
              <a:buClr>
                <a:srgbClr val="EAB71F"/>
              </a:buClr>
              <a:buFont typeface="Courier New" panose="02070309020205020404" pitchFamily="49" charset="0"/>
              <a:buChar char="o"/>
            </a:pPr>
            <a:r>
              <a:rPr lang="fr-FR" sz="1800"/>
              <a:t>Des opportunités de formation des responsables</a:t>
            </a:r>
          </a:p>
          <a:p>
            <a:pPr>
              <a:lnSpc>
                <a:spcPct val="200000"/>
              </a:lnSpc>
              <a:buClr>
                <a:srgbClr val="EAB71F"/>
              </a:buClr>
              <a:buFont typeface="Courier New" panose="02070309020205020404" pitchFamily="49" charset="0"/>
              <a:buChar char="o"/>
            </a:pPr>
            <a:r>
              <a:rPr lang="fr-FR" sz="1800"/>
              <a:t>La satisfaction et la joie d'aider les nécessiteux</a:t>
            </a:r>
          </a:p>
          <a:p>
            <a:pPr>
              <a:lnSpc>
                <a:spcPct val="200000"/>
              </a:lnSpc>
              <a:buClr>
                <a:srgbClr val="EAB71F"/>
              </a:buClr>
              <a:buFont typeface="Courier New" panose="02070309020205020404" pitchFamily="49" charset="0"/>
              <a:buChar char="o"/>
            </a:pPr>
            <a:r>
              <a:rPr lang="fr-FR" sz="1800"/>
              <a:t>Des opportunités de réseautage avec des leaders locaux et internationaux</a:t>
            </a:r>
          </a:p>
          <a:p>
            <a:pPr>
              <a:lnSpc>
                <a:spcPct val="200000"/>
              </a:lnSpc>
              <a:buClr>
                <a:srgbClr val="EAB71F"/>
              </a:buClr>
              <a:buFont typeface="Courier New" panose="02070309020205020404" pitchFamily="49" charset="0"/>
              <a:buChar char="o"/>
            </a:pPr>
            <a:r>
              <a:rPr lang="fr-FR" sz="1800"/>
              <a:t>De l’amitié et de la camaraderie avec des personnes motivées par le service</a:t>
            </a:r>
          </a:p>
          <a:p>
            <a:pPr>
              <a:lnSpc>
                <a:spcPct val="200000"/>
              </a:lnSpc>
              <a:buClr>
                <a:srgbClr val="EAB71F"/>
              </a:buClr>
              <a:buFont typeface="Courier New" panose="02070309020205020404" pitchFamily="49" charset="0"/>
              <a:buChar char="o"/>
            </a:pPr>
            <a:r>
              <a:rPr lang="fr-FR" sz="1800"/>
              <a:t>Mais il s'inscrit dans la droite lignée de la mission d'un 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Réunions</a:t>
            </a:r>
          </a:p>
        </p:txBody>
      </p:sp>
      <p:sp>
        <p:nvSpPr>
          <p:cNvPr id="4" name="Content Placeholder 4">
            <a:extLst>
              <a:ext uri="{FF2B5EF4-FFF2-40B4-BE49-F238E27FC236}">
                <a16:creationId xmlns:a16="http://schemas.microsoft.com/office/drawing/2014/main" id="{EC4DFD07-BFAF-D64A-A2A3-42A07CB1CEDF}"/>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b="1">
                <a:solidFill>
                  <a:srgbClr val="10233E"/>
                </a:solidFill>
              </a:rPr>
              <a:t>Quand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Où : </a:t>
            </a:r>
            <a:r>
              <a:rPr lang="fr-FR" sz="2000"/>
              <a:t>[Insérer]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KHeyne\LOCALS~1\Temp\Temporary Internet Files\Content.IE5\F0WJ0XYM\MP900430936[1].jpg"/>
          <p:cNvPicPr>
            <a:picLocks noChangeAspect="1" noChangeArrowheads="1"/>
          </p:cNvPicPr>
          <p:nvPr/>
        </p:nvPicPr>
        <p:blipFill>
          <a:blip r:embed="rId3"/>
          <a:srcRect l="6792" t="12245" r="13061" b="8163"/>
          <a:stretch>
            <a:fillRect/>
          </a:stretch>
        </p:blipFill>
        <p:spPr bwMode="auto">
          <a:xfrm>
            <a:off x="5175739" y="3962400"/>
            <a:ext cx="3663461" cy="2421610"/>
          </a:xfrm>
          <a:prstGeom prst="rect">
            <a:avLst/>
          </a:prstGeom>
          <a:noFill/>
        </p:spPr>
      </p:pic>
      <p:sp>
        <p:nvSpPr>
          <p:cNvPr id="5" name="Content Placeholder 4">
            <a:extLst>
              <a:ext uri="{FF2B5EF4-FFF2-40B4-BE49-F238E27FC236}">
                <a16:creationId xmlns:a16="http://schemas.microsoft.com/office/drawing/2014/main" id="{A7C9F229-DC1A-EF43-84C6-7751FCEB6D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Montant total des cotisations</a:t>
            </a:r>
          </a:p>
          <a:p>
            <a:pPr lvl="1">
              <a:buClr>
                <a:srgbClr val="EAB71F"/>
              </a:buClr>
              <a:buFont typeface="Arial" panose="020B0604020202020204" pitchFamily="34" charset="0"/>
              <a:buChar char="•"/>
            </a:pPr>
            <a:r>
              <a:rPr lang="fr-FR" sz="1800"/>
              <a:t>Cotisations de club : </a:t>
            </a:r>
            <a:r>
              <a:rPr lang="fr-FR" sz="1800" b="1">
                <a:solidFill>
                  <a:srgbClr val="10233E"/>
                </a:solidFill>
              </a:rPr>
              <a:t>[Insérer]</a:t>
            </a:r>
          </a:p>
          <a:p>
            <a:pPr lvl="1">
              <a:buClr>
                <a:srgbClr val="EAB71F"/>
              </a:buClr>
              <a:buFont typeface="Arial" panose="020B0604020202020204" pitchFamily="34" charset="0"/>
              <a:buChar char="•"/>
            </a:pPr>
            <a:r>
              <a:rPr lang="fr-FR" sz="1800"/>
              <a:t>Cotisations de district et de district multiple : </a:t>
            </a:r>
            <a:r>
              <a:rPr lang="fr-FR" sz="1800" b="1">
                <a:solidFill>
                  <a:srgbClr val="10233E"/>
                </a:solidFill>
              </a:rPr>
              <a:t>[Insérer]</a:t>
            </a:r>
          </a:p>
          <a:p>
            <a:pPr lvl="1">
              <a:buClr>
                <a:srgbClr val="EAB71F"/>
              </a:buClr>
              <a:buFont typeface="Arial" panose="020B0604020202020204" pitchFamily="34" charset="0"/>
              <a:buChar char="•"/>
            </a:pPr>
            <a:r>
              <a:rPr lang="fr-FR" sz="1800"/>
              <a:t>Cotisations internationales : </a:t>
            </a:r>
            <a:r>
              <a:rPr lang="fr-FR" sz="1800" b="1">
                <a:solidFill>
                  <a:srgbClr val="10233E"/>
                </a:solidFill>
              </a:rPr>
              <a:t>43 USD</a:t>
            </a:r>
          </a:p>
          <a:p>
            <a:pPr>
              <a:buClr>
                <a:srgbClr val="EAB71F"/>
              </a:buClr>
              <a:buFont typeface="Courier New" panose="02070309020205020404" pitchFamily="49" charset="0"/>
              <a:buChar char="o"/>
            </a:pPr>
            <a:endParaRPr lang="en-US" sz="1800" dirty="0"/>
          </a:p>
          <a:p>
            <a:pPr>
              <a:buClr>
                <a:srgbClr val="EAB71F"/>
              </a:buClr>
              <a:buFont typeface="Courier New" panose="02070309020205020404" pitchFamily="49" charset="0"/>
              <a:buChar char="o"/>
            </a:pPr>
            <a:r>
              <a:rPr lang="fr-FR" sz="1800" b="1">
                <a:solidFill>
                  <a:srgbClr val="10233E"/>
                </a:solidFill>
              </a:rPr>
              <a:t>Le budget d'activités</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Le budget administratif</a:t>
            </a:r>
          </a:p>
        </p:txBody>
      </p:sp>
      <p:sp>
        <p:nvSpPr>
          <p:cNvPr id="2" name="Title 1"/>
          <p:cNvSpPr>
            <a:spLocks noGrp="1"/>
          </p:cNvSpPr>
          <p:nvPr>
            <p:ph type="title"/>
          </p:nvPr>
        </p:nvSpPr>
        <p:spPr/>
        <p:txBody>
          <a:bodyPr/>
          <a:lstStyle/>
          <a:p>
            <a:r>
              <a:rPr lang="fr-FR"/>
              <a:t>Cotisations et budgets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Les différentes sorte de communication</a:t>
            </a:r>
          </a:p>
        </p:txBody>
      </p:sp>
      <p:sp>
        <p:nvSpPr>
          <p:cNvPr id="4" name="Content Placeholder 4">
            <a:extLst>
              <a:ext uri="{FF2B5EF4-FFF2-40B4-BE49-F238E27FC236}">
                <a16:creationId xmlns:a16="http://schemas.microsoft.com/office/drawing/2014/main" id="{87C2175D-177D-284A-8ACA-77C8B222E909}"/>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 toutes les sortes de communication utilisées dans le club : bulletins d'actualités, courriels, page Facebook, site Internet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A5037D-1B41-B943-B54D-F3E9A12C6B2B}"/>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fr-FR" sz="4000"/>
              <a:t>District et District Multiple</a:t>
            </a:r>
          </a:p>
        </p:txBody>
      </p:sp>
      <p:pic>
        <p:nvPicPr>
          <p:cNvPr id="4" name="Picture Placeholder 7">
            <a:extLst>
              <a:ext uri="{FF2B5EF4-FFF2-40B4-BE49-F238E27FC236}">
                <a16:creationId xmlns:a16="http://schemas.microsoft.com/office/drawing/2014/main" id="{DE796709-5BD3-21F2-94EA-CAF9C72DD1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02" b="60606"/>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Organigramme</a:t>
            </a:r>
          </a:p>
        </p:txBody>
      </p:sp>
      <p:sp>
        <p:nvSpPr>
          <p:cNvPr id="6" name="Content Placeholder 4">
            <a:extLst>
              <a:ext uri="{FF2B5EF4-FFF2-40B4-BE49-F238E27FC236}">
                <a16:creationId xmlns:a16="http://schemas.microsoft.com/office/drawing/2014/main" id="{ABD4EA2E-BE2C-3A46-AC4A-A940CD48E1B4}"/>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Il existe environ 750 districts comptant au moins 35 clubs et au moins 1 250 membres.</a:t>
            </a:r>
          </a:p>
          <a:p>
            <a:pPr lvl="1">
              <a:buClr>
                <a:srgbClr val="EAB71F"/>
              </a:buClr>
              <a:buFont typeface="Arial" panose="020B0604020202020204" pitchFamily="34" charset="0"/>
              <a:buChar char="•"/>
            </a:pPr>
            <a:r>
              <a:rPr lang="fr-FR" sz="1800"/>
              <a:t>Chaque district a un gouverneur</a:t>
            </a:r>
          </a:p>
          <a:p>
            <a:pPr lvl="1">
              <a:buClr>
                <a:srgbClr val="EAB71F"/>
              </a:buClr>
              <a:buFont typeface="Arial" panose="020B0604020202020204" pitchFamily="34" charset="0"/>
              <a:buChar char="•"/>
            </a:pPr>
            <a:endParaRPr lang="en-US" sz="1800" dirty="0"/>
          </a:p>
          <a:p>
            <a:pPr>
              <a:buClr>
                <a:srgbClr val="EAB71F"/>
              </a:buClr>
              <a:buFont typeface="Courier New" panose="02070309020205020404" pitchFamily="49" charset="0"/>
              <a:buChar char="o"/>
            </a:pPr>
            <a:r>
              <a:rPr lang="fr-FR" sz="1800" b="1">
                <a:solidFill>
                  <a:srgbClr val="10233E"/>
                </a:solidFill>
              </a:rPr>
              <a:t>Les districts multiples sont constitués de deux districts ou plus faisant partie d’un même territoire.</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Notre district multiple : </a:t>
            </a:r>
            <a:r>
              <a:rPr lang="fr-FR" sz="1800"/>
              <a:t>[Insérer]</a:t>
            </a:r>
          </a:p>
          <a:p>
            <a:pPr>
              <a:buClr>
                <a:srgbClr val="EAB71F"/>
              </a:buClr>
              <a:buFont typeface="Courier New" panose="02070309020205020404" pitchFamily="49" charset="0"/>
              <a:buChar char="o"/>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Notre district : </a:t>
            </a:r>
            <a:r>
              <a:rPr lang="fr-FR" sz="1800"/>
              <a:t>[Insérer]</a:t>
            </a:r>
          </a:p>
          <a:p>
            <a:pPr>
              <a:buClr>
                <a:srgbClr val="EAB71F"/>
              </a:buClr>
              <a:buFont typeface="Courier New" panose="02070309020205020404" pitchFamily="49" charset="0"/>
              <a:buChar char="o"/>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Leadership du district</a:t>
            </a:r>
          </a:p>
        </p:txBody>
      </p:sp>
      <p:sp>
        <p:nvSpPr>
          <p:cNvPr id="4" name="Content Placeholder 4">
            <a:extLst>
              <a:ext uri="{FF2B5EF4-FFF2-40B4-BE49-F238E27FC236}">
                <a16:creationId xmlns:a16="http://schemas.microsoft.com/office/drawing/2014/main" id="{E599541D-5DE6-BE4B-9698-99FC04C3F7F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Premier vice-gouverneur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Second vice-gouverneur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Secrétaire-trésorier de cabinet de district : </a:t>
            </a:r>
            <a:r>
              <a:rPr lang="fr-FR" sz="2000"/>
              <a:t>[Insérer]</a:t>
            </a:r>
          </a:p>
          <a:p>
            <a:pPr>
              <a:buClr>
                <a:srgbClr val="EAB71F"/>
              </a:buClr>
              <a:buFont typeface="Courier New" panose="02070309020205020404" pitchFamily="49" charset="0"/>
              <a:buChar char="o"/>
            </a:pPr>
            <a:r>
              <a:rPr lang="fr-FR" sz="2000" b="1">
                <a:solidFill>
                  <a:srgbClr val="10233E"/>
                </a:solidFill>
              </a:rPr>
              <a:t>Présidents de commission de district : </a:t>
            </a:r>
            <a:r>
              <a:rPr lang="fr-FR" sz="2000"/>
              <a:t>[Insérer]</a:t>
            </a:r>
          </a:p>
          <a:p>
            <a:pPr>
              <a:buClr>
                <a:srgbClr val="EAB71F"/>
              </a:buClr>
              <a:buFont typeface="Courier New" panose="02070309020205020404" pitchFamily="49" charset="0"/>
              <a:buChar char="o"/>
            </a:pPr>
            <a:r>
              <a:rPr lang="fr-FR" sz="2000" b="1">
                <a:solidFill>
                  <a:srgbClr val="10233E"/>
                </a:solidFill>
              </a:rPr>
              <a:t>Président de zone : </a:t>
            </a:r>
            <a:r>
              <a:rPr lang="fr-FR" sz="2000"/>
              <a:t>[Insérer]</a:t>
            </a:r>
          </a:p>
          <a:p>
            <a:pPr>
              <a:buClr>
                <a:srgbClr val="EAB71F"/>
              </a:buClr>
              <a:buFont typeface="Courier New" panose="02070309020205020404" pitchFamily="49" charset="0"/>
              <a:buChar char="o"/>
            </a:pPr>
            <a:r>
              <a:rPr lang="fr-FR" sz="2000" b="1">
                <a:solidFill>
                  <a:srgbClr val="10233E"/>
                </a:solidFill>
              </a:rPr>
              <a:t>Conseil des gouverneurs : </a:t>
            </a:r>
            <a:r>
              <a:rPr lang="fr-FR" sz="2000"/>
              <a:t>[Insérer]</a:t>
            </a:r>
          </a:p>
          <a:p>
            <a:pPr>
              <a:buClr>
                <a:srgbClr val="EAB71F"/>
              </a:buClr>
              <a:buFont typeface="Courier New" panose="02070309020205020404" pitchFamily="49" charset="0"/>
              <a:buChar char="o"/>
            </a:pPr>
            <a:r>
              <a:rPr lang="fr-FR" sz="2000" b="1">
                <a:solidFill>
                  <a:srgbClr val="10233E"/>
                </a:solidFill>
              </a:rPr>
              <a:t>Structure mondiale d'action :</a:t>
            </a:r>
          </a:p>
          <a:p>
            <a:pPr lvl="1">
              <a:buClr>
                <a:srgbClr val="EAB71F"/>
              </a:buClr>
              <a:buFont typeface="Arial" panose="020B0604020202020204" pitchFamily="34" charset="0"/>
              <a:buChar char="•"/>
            </a:pPr>
            <a:r>
              <a:rPr lang="fr-FR" sz="1600"/>
              <a:t>Responsable de la Structure mondiale d'action au niveau du district (le gouverneur) : [Insérer]</a:t>
            </a:r>
          </a:p>
          <a:p>
            <a:pPr lvl="1">
              <a:buClr>
                <a:srgbClr val="EAB71F"/>
              </a:buClr>
              <a:buFont typeface="Arial" panose="020B0604020202020204" pitchFamily="34" charset="0"/>
              <a:buChar char="•"/>
            </a:pPr>
            <a:r>
              <a:rPr lang="fr-FR" sz="1600"/>
              <a:t>Coordinateur EME de district : [Insérer]</a:t>
            </a:r>
          </a:p>
          <a:p>
            <a:pPr lvl="1">
              <a:buClr>
                <a:srgbClr val="EAB71F"/>
              </a:buClr>
              <a:buFont typeface="Arial" panose="020B0604020202020204" pitchFamily="34" charset="0"/>
              <a:buChar char="•"/>
            </a:pPr>
            <a:r>
              <a:rPr lang="fr-FR" sz="1600"/>
              <a:t>Coordinateur EML de district : [Insérer]</a:t>
            </a:r>
          </a:p>
          <a:p>
            <a:pPr lvl="1">
              <a:buClr>
                <a:srgbClr val="EAB71F"/>
              </a:buClr>
              <a:buFont typeface="Arial" panose="020B0604020202020204" pitchFamily="34" charset="0"/>
              <a:buChar char="•"/>
            </a:pPr>
            <a:r>
              <a:rPr lang="fr-FR" sz="1600"/>
              <a:t>Coordinateur EMS de district : [Insérer]</a:t>
            </a:r>
          </a:p>
          <a:p>
            <a:pPr marL="457200" lvl="1" indent="0">
              <a:buClr>
                <a:srgbClr val="EAB71F"/>
              </a:buClr>
              <a:buNone/>
            </a:pPr>
            <a:endParaRPr lang="en-US" sz="2000" dirty="0"/>
          </a:p>
        </p:txBody>
      </p:sp>
    </p:spTree>
    <p:extLst>
      <p:ext uri="{BB962C8B-B14F-4D97-AF65-F5344CB8AC3E}">
        <p14:creationId xmlns:p14="http://schemas.microsoft.com/office/powerpoint/2010/main" val="363086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Congrès de district</a:t>
            </a:r>
          </a:p>
        </p:txBody>
      </p:sp>
      <p:sp>
        <p:nvSpPr>
          <p:cNvPr id="4" name="Content Placeholder 4">
            <a:extLst>
              <a:ext uri="{FF2B5EF4-FFF2-40B4-BE49-F238E27FC236}">
                <a16:creationId xmlns:a16="http://schemas.microsoft.com/office/drawing/2014/main" id="{9B5EF436-5655-434C-987B-EF114AFC9FE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Les congrès de district ont lieu pour :</a:t>
            </a:r>
          </a:p>
          <a:p>
            <a:pPr lvl="1">
              <a:buClr>
                <a:srgbClr val="EAB71F"/>
              </a:buClr>
              <a:buFont typeface="Arial" panose="020B0604020202020204" pitchFamily="34" charset="0"/>
              <a:buChar char="•"/>
            </a:pPr>
            <a:r>
              <a:rPr lang="fr-FR" sz="1600"/>
              <a:t>Cultiver l'amitié parmi les Lions du district</a:t>
            </a:r>
          </a:p>
          <a:p>
            <a:pPr lvl="1">
              <a:buClr>
                <a:srgbClr val="EAB71F"/>
              </a:buClr>
              <a:buFont typeface="Arial" panose="020B0604020202020204" pitchFamily="34" charset="0"/>
              <a:buChar char="•"/>
            </a:pPr>
            <a:r>
              <a:rPr lang="fr-FR" sz="1600"/>
              <a:t>Gérer les affaires globales du district</a:t>
            </a:r>
          </a:p>
          <a:p>
            <a:pPr lvl="1">
              <a:buClr>
                <a:srgbClr val="EAB71F"/>
              </a:buClr>
              <a:buFont typeface="Arial" panose="020B0604020202020204" pitchFamily="34" charset="0"/>
              <a:buChar char="•"/>
            </a:pPr>
            <a:r>
              <a:rPr lang="fr-FR" sz="1600"/>
              <a:t>Elire le gouverneur de district et les autres officiels qui doivent être élus</a:t>
            </a:r>
          </a:p>
          <a:p>
            <a:pPr lvl="1">
              <a:buClr>
                <a:srgbClr val="EAB71F"/>
              </a:buClr>
              <a:buFont typeface="Arial" panose="020B0604020202020204" pitchFamily="34" charset="0"/>
              <a:buChar char="•"/>
            </a:pPr>
            <a:r>
              <a:rPr lang="fr-FR" sz="1600"/>
              <a:t>Animer des séminaires</a:t>
            </a:r>
          </a:p>
          <a:p>
            <a:pPr lvl="1">
              <a:buClr>
                <a:srgbClr val="EAB71F"/>
              </a:buClr>
              <a:buFont typeface="Courier New" panose="02070309020205020404" pitchFamily="49" charset="0"/>
              <a:buChar char="o"/>
            </a:pPr>
            <a:endParaRPr lang="en-US" sz="1600" b="1" dirty="0">
              <a:solidFill>
                <a:srgbClr val="10233E"/>
              </a:solidFill>
            </a:endParaRPr>
          </a:p>
          <a:p>
            <a:pPr>
              <a:buClr>
                <a:srgbClr val="EAB71F"/>
              </a:buClr>
              <a:buFont typeface="Courier New" panose="02070309020205020404" pitchFamily="49" charset="0"/>
              <a:buChar char="o"/>
            </a:pPr>
            <a:r>
              <a:rPr lang="fr-FR" sz="2000" b="1">
                <a:solidFill>
                  <a:srgbClr val="10233E"/>
                </a:solidFill>
              </a:rPr>
              <a:t>[Insérer des précisions sur le congrès de district de l'année en cours.]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Résumé de l'orientation des nouveaux membres</a:t>
            </a:r>
          </a:p>
        </p:txBody>
      </p:sp>
      <p:sp>
        <p:nvSpPr>
          <p:cNvPr id="7" name="Content Placeholder 6"/>
          <p:cNvSpPr>
            <a:spLocks noGrp="1"/>
          </p:cNvSpPr>
          <p:nvPr>
            <p:ph idx="4294967295"/>
          </p:nvPr>
        </p:nvSpPr>
        <p:spPr>
          <a:xfrm>
            <a:off x="1104900" y="3124200"/>
            <a:ext cx="6934200" cy="3352800"/>
          </a:xfrm>
        </p:spPr>
        <p:txBody>
          <a:bodyPr/>
          <a:lstStyle/>
          <a:p>
            <a:pPr marL="0" indent="0">
              <a:buClr>
                <a:srgbClr val="F4B500"/>
              </a:buClr>
              <a:buNone/>
            </a:pPr>
            <a:r>
              <a:rPr lang="fr-FR" b="1">
                <a:solidFill>
                  <a:schemeClr val="bg1"/>
                </a:solidFill>
              </a:rPr>
              <a:t>L'orientation des nouveaux membres est divisée en quatre parties :</a:t>
            </a:r>
          </a:p>
          <a:p>
            <a:pPr lvl="1">
              <a:buClr>
                <a:srgbClr val="F4B500"/>
              </a:buClr>
              <a:buFont typeface="Courier New" panose="02070309020205020404" pitchFamily="49" charset="0"/>
              <a:buChar char="o"/>
            </a:pPr>
            <a:r>
              <a:rPr lang="fr-FR">
                <a:solidFill>
                  <a:schemeClr val="bg1"/>
                </a:solidFill>
              </a:rPr>
              <a:t>Qui sont les Lions ?</a:t>
            </a:r>
          </a:p>
          <a:p>
            <a:pPr lvl="1">
              <a:buClr>
                <a:srgbClr val="F4B500"/>
              </a:buClr>
              <a:buFont typeface="Courier New" panose="02070309020205020404" pitchFamily="49" charset="0"/>
              <a:buChar char="o"/>
            </a:pPr>
            <a:r>
              <a:rPr lang="fr-FR">
                <a:solidFill>
                  <a:schemeClr val="bg1"/>
                </a:solidFill>
              </a:rPr>
              <a:t>Votre club</a:t>
            </a:r>
          </a:p>
          <a:p>
            <a:pPr lvl="1">
              <a:buClr>
                <a:srgbClr val="F4B500"/>
              </a:buClr>
              <a:buFont typeface="Courier New" panose="02070309020205020404" pitchFamily="49" charset="0"/>
              <a:buChar char="o"/>
            </a:pPr>
            <a:r>
              <a:rPr lang="fr-FR">
                <a:solidFill>
                  <a:schemeClr val="bg1"/>
                </a:solidFill>
              </a:rPr>
              <a:t>District et District Multiple</a:t>
            </a:r>
          </a:p>
          <a:p>
            <a:pPr lvl="1">
              <a:buClr>
                <a:srgbClr val="F4B500"/>
              </a:buClr>
              <a:buFont typeface="Courier New" panose="02070309020205020404" pitchFamily="49" charset="0"/>
              <a:buChar char="o"/>
            </a:pPr>
            <a:r>
              <a:rPr lang="fr-FR">
                <a:solidFill>
                  <a:schemeClr val="bg1"/>
                </a:solidFill>
              </a:rPr>
              <a:t>Lions Clubs International (LCI)</a:t>
            </a:r>
          </a:p>
        </p:txBody>
      </p:sp>
      <p:pic>
        <p:nvPicPr>
          <p:cNvPr id="5" name="Picture Placeholder 8">
            <a:extLst>
              <a:ext uri="{FF2B5EF4-FFF2-40B4-BE49-F238E27FC236}">
                <a16:creationId xmlns:a16="http://schemas.microsoft.com/office/drawing/2014/main" id="{7555947E-3E2E-D2D9-AE5C-9E58C03784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5" t="82221" r="505" b="-403"/>
          <a:stretch/>
        </p:blipFill>
        <p:spPr bwMode="auto">
          <a:xfrm>
            <a:off x="762000" y="1173296"/>
            <a:ext cx="7543800" cy="1371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500"/>
              <a:t>Comment le district et le district multiple communiquent ensemble</a:t>
            </a:r>
          </a:p>
        </p:txBody>
      </p:sp>
      <p:sp>
        <p:nvSpPr>
          <p:cNvPr id="4" name="Content Placeholder 4">
            <a:extLst>
              <a:ext uri="{FF2B5EF4-FFF2-40B4-BE49-F238E27FC236}">
                <a16:creationId xmlns:a16="http://schemas.microsoft.com/office/drawing/2014/main" id="{24E71431-DB75-7145-B7B0-DDF8827C6765}"/>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 toutes les sortes de communication utilisé dans le district : bulletins d'actualités, page Facebook, courriels, site Internet 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834AC8A-DB0F-684F-B7D3-0755DCCB6342}"/>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fr-FR" sz="4000"/>
              <a:t>Lions Clubs International</a:t>
            </a:r>
          </a:p>
        </p:txBody>
      </p:sp>
      <p:pic>
        <p:nvPicPr>
          <p:cNvPr id="4" name="Picture Placeholder 7">
            <a:extLst>
              <a:ext uri="{FF2B5EF4-FFF2-40B4-BE49-F238E27FC236}">
                <a16:creationId xmlns:a16="http://schemas.microsoft.com/office/drawing/2014/main" id="{2184BF3D-332E-5891-C25B-F64D185B65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808"/>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Aperçu historique</a:t>
            </a:r>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Nom et logo</a:t>
            </a:r>
          </a:p>
        </p:txBody>
      </p:sp>
      <p:pic>
        <p:nvPicPr>
          <p:cNvPr id="4" name="Picture 3" descr="LCI_emblem_2C_RGB.jpg"/>
          <p:cNvPicPr>
            <a:picLocks noChangeAspect="1"/>
          </p:cNvPicPr>
          <p:nvPr/>
        </p:nvPicPr>
        <p:blipFill>
          <a:blip r:embed="rId2" cstate="print"/>
          <a:stretch>
            <a:fillRect/>
          </a:stretch>
        </p:blipFill>
        <p:spPr>
          <a:xfrm>
            <a:off x="5410200" y="3010916"/>
            <a:ext cx="2850379" cy="2699309"/>
          </a:xfrm>
          <a:prstGeom prst="rect">
            <a:avLst/>
          </a:prstGeom>
        </p:spPr>
      </p:pic>
      <p:sp>
        <p:nvSpPr>
          <p:cNvPr id="6" name="Content Placeholder 4">
            <a:extLst>
              <a:ext uri="{FF2B5EF4-FFF2-40B4-BE49-F238E27FC236}">
                <a16:creationId xmlns:a16="http://schemas.microsoft.com/office/drawing/2014/main" id="{6C330117-3CE2-E640-8894-C510450E244A}"/>
              </a:ext>
            </a:extLst>
          </p:cNvPr>
          <p:cNvSpPr txBox="1">
            <a:spLocks/>
          </p:cNvSpPr>
          <p:nvPr/>
        </p:nvSpPr>
        <p:spPr bwMode="auto">
          <a:xfrm>
            <a:off x="152400" y="1118616"/>
            <a:ext cx="8382000" cy="1700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Le nom officiel de l'association est “The International Association of Lions Clubs” (L'association internationale des Lions clubs) ou plus simplement “Lions Clubs International.” </a:t>
            </a:r>
          </a:p>
          <a:p>
            <a:pPr>
              <a:buClr>
                <a:srgbClr val="EAB71F"/>
              </a:buClr>
              <a:buFont typeface="Courier New" panose="02070309020205020404" pitchFamily="49" charset="0"/>
              <a:buChar char="o"/>
            </a:pPr>
            <a:endParaRPr lang="en-US" sz="1600" dirty="0"/>
          </a:p>
          <a:p>
            <a:pPr>
              <a:buClr>
                <a:srgbClr val="EAB71F"/>
              </a:buClr>
              <a:buFont typeface="Courier New" panose="02070309020205020404" pitchFamily="49" charset="0"/>
              <a:buChar char="o"/>
            </a:pPr>
            <a:r>
              <a:rPr lang="fr-FR" sz="2000"/>
              <a:t>Le nom Lions a été retenu par bulletin secret, parmi d'autres suggestions, parce que le lion symbolise la force, le courage, la loyauté et l'action dynamique.</a:t>
            </a:r>
          </a:p>
        </p:txBody>
      </p:sp>
      <p:sp>
        <p:nvSpPr>
          <p:cNvPr id="7" name="Content Placeholder 4">
            <a:extLst>
              <a:ext uri="{FF2B5EF4-FFF2-40B4-BE49-F238E27FC236}">
                <a16:creationId xmlns:a16="http://schemas.microsoft.com/office/drawing/2014/main" id="{8CE73BA6-4699-BC41-9F31-D6B630F2A3EB}"/>
              </a:ext>
            </a:extLst>
          </p:cNvPr>
          <p:cNvSpPr txBox="1">
            <a:spLocks/>
          </p:cNvSpPr>
          <p:nvPr/>
        </p:nvSpPr>
        <p:spPr bwMode="auto">
          <a:xfrm>
            <a:off x="152400" y="3010916"/>
            <a:ext cx="5257800" cy="1789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L'emblème Lions consiste en un « L » en or sur fond bleu entouré d’un cercle en or. De chaque côté du cercle il y a le profil de la tête d'un Lion, l’un tourné vers un fier passé et l'autre tourné vers un avenir prometteur.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Organigramme</a:t>
            </a:r>
          </a:p>
        </p:txBody>
      </p:sp>
      <p:sp>
        <p:nvSpPr>
          <p:cNvPr id="4" name="Content Placeholder 4">
            <a:extLst>
              <a:ext uri="{FF2B5EF4-FFF2-40B4-BE49-F238E27FC236}">
                <a16:creationId xmlns:a16="http://schemas.microsoft.com/office/drawing/2014/main" id="{9A32E7F2-C6A1-A54F-B414-8461C304347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Les officiels internationaux mettent en application les règlements et donnent l'inspiration aux Lions du monde entier.</a:t>
            </a:r>
          </a:p>
          <a:p>
            <a:pPr lvl="1">
              <a:buClr>
                <a:srgbClr val="EAB71F"/>
              </a:buClr>
              <a:buFont typeface="Arial" panose="020B0604020202020204" pitchFamily="34" charset="0"/>
              <a:buChar char="•"/>
            </a:pPr>
            <a:r>
              <a:rPr lang="fr-FR" sz="1600" b="1">
                <a:solidFill>
                  <a:srgbClr val="10233E"/>
                </a:solidFill>
              </a:rPr>
              <a:t>Président international : </a:t>
            </a:r>
            <a:r>
              <a:rPr lang="fr-FR" sz="1600"/>
              <a:t>[Insérer]</a:t>
            </a:r>
          </a:p>
          <a:p>
            <a:pPr lvl="1">
              <a:buClr>
                <a:srgbClr val="EAB71F"/>
              </a:buClr>
              <a:buFont typeface="Arial" panose="020B0604020202020204" pitchFamily="34" charset="0"/>
              <a:buChar char="•"/>
            </a:pPr>
            <a:r>
              <a:rPr lang="fr-FR" sz="1600" b="1">
                <a:solidFill>
                  <a:srgbClr val="10233E"/>
                </a:solidFill>
              </a:rPr>
              <a:t>Premier vice-président : </a:t>
            </a:r>
            <a:r>
              <a:rPr lang="fr-FR" sz="1600"/>
              <a:t>[Insérer]</a:t>
            </a:r>
          </a:p>
          <a:p>
            <a:pPr lvl="1">
              <a:buClr>
                <a:srgbClr val="EAB71F"/>
              </a:buClr>
              <a:buFont typeface="Arial" panose="020B0604020202020204" pitchFamily="34" charset="0"/>
              <a:buChar char="•"/>
            </a:pPr>
            <a:r>
              <a:rPr lang="fr-FR" sz="1600" b="1">
                <a:solidFill>
                  <a:srgbClr val="10233E"/>
                </a:solidFill>
              </a:rPr>
              <a:t>Deuxième vice-président : </a:t>
            </a:r>
            <a:r>
              <a:rPr lang="fr-FR" sz="1600"/>
              <a:t>[Insérer]</a:t>
            </a:r>
          </a:p>
          <a:p>
            <a:pPr lvl="1">
              <a:buClr>
                <a:srgbClr val="EAB71F"/>
              </a:buClr>
              <a:buFont typeface="Arial" panose="020B0604020202020204" pitchFamily="34" charset="0"/>
              <a:buChar char="•"/>
            </a:pPr>
            <a:r>
              <a:rPr lang="fr-FR" sz="1600" b="1">
                <a:solidFill>
                  <a:srgbClr val="10233E"/>
                </a:solidFill>
              </a:rPr>
              <a:t>Troisième vice-président : </a:t>
            </a:r>
            <a:r>
              <a:rPr lang="fr-FR" sz="1600"/>
              <a:t>[Insérer]</a:t>
            </a:r>
          </a:p>
          <a:p>
            <a:pPr lvl="1">
              <a:buClr>
                <a:srgbClr val="EAB71F"/>
              </a:buClr>
              <a:buFont typeface="Arial" panose="020B0604020202020204" pitchFamily="34" charset="0"/>
              <a:buChar char="•"/>
            </a:pPr>
            <a:r>
              <a:rPr lang="fr-FR" sz="1600" b="1">
                <a:solidFill>
                  <a:srgbClr val="10233E"/>
                </a:solidFill>
              </a:rPr>
              <a:t>Immédiat Past Président/Président de la LCIF : </a:t>
            </a:r>
            <a:r>
              <a:rPr lang="fr-FR" sz="1600"/>
              <a:t>[Insérer]</a:t>
            </a:r>
          </a:p>
          <a:p>
            <a:pPr lvl="1">
              <a:buClr>
                <a:srgbClr val="EAB71F"/>
              </a:buClr>
              <a:buFont typeface="Arial" panose="020B0604020202020204" pitchFamily="34" charset="0"/>
              <a:buChar char="•"/>
            </a:pPr>
            <a:endParaRPr lang="en-US" sz="1600" b="1" dirty="0">
              <a:solidFill>
                <a:srgbClr val="10233E"/>
              </a:solidFill>
            </a:endParaRPr>
          </a:p>
          <a:p>
            <a:pPr>
              <a:buClr>
                <a:srgbClr val="EAB71F"/>
              </a:buClr>
              <a:buFont typeface="Courier New" panose="02070309020205020404" pitchFamily="49" charset="0"/>
              <a:buChar char="o"/>
            </a:pPr>
            <a:r>
              <a:rPr lang="fr-FR" sz="2000" b="1">
                <a:solidFill>
                  <a:srgbClr val="10233E"/>
                </a:solidFill>
              </a:rPr>
              <a:t>Le conseil d’administration international est l'organe directeur de l’association.</a:t>
            </a:r>
          </a:p>
          <a:p>
            <a:pPr lvl="1">
              <a:buClr>
                <a:srgbClr val="EAB71F"/>
              </a:buClr>
              <a:buFont typeface="Arial" panose="020B0604020202020204" pitchFamily="34" charset="0"/>
              <a:buChar char="•"/>
            </a:pPr>
            <a:r>
              <a:rPr lang="fr-FR" sz="1600"/>
              <a:t>34 membres</a:t>
            </a:r>
          </a:p>
          <a:p>
            <a:pPr marL="457200" lvl="1" indent="0">
              <a:buClr>
                <a:srgbClr val="EAB71F"/>
              </a:buClr>
              <a:buNone/>
            </a:pPr>
            <a:endParaRPr lang="en-US" sz="1600" dirty="0"/>
          </a:p>
          <a:p>
            <a:pPr>
              <a:buClr>
                <a:srgbClr val="EAB71F"/>
              </a:buClr>
              <a:buFont typeface="Courier New" panose="02070309020205020404" pitchFamily="49" charset="0"/>
              <a:buChar char="o"/>
            </a:pPr>
            <a:r>
              <a:rPr lang="fr-FR" sz="2000" b="1">
                <a:solidFill>
                  <a:srgbClr val="10233E"/>
                </a:solidFill>
              </a:rPr>
              <a:t>La constitution et les statuts internationaux gouvernent les opérations de l'association et établissent les règles devant guider le fonctionnement de l'association.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Convention internationale</a:t>
            </a:r>
          </a:p>
        </p:txBody>
      </p:sp>
      <p:sp>
        <p:nvSpPr>
          <p:cNvPr id="4" name="Content Placeholder 4">
            <a:extLst>
              <a:ext uri="{FF2B5EF4-FFF2-40B4-BE49-F238E27FC236}">
                <a16:creationId xmlns:a16="http://schemas.microsoft.com/office/drawing/2014/main" id="{AAC6C183-9B34-AE49-8C66-B0A3AE40A2D5}"/>
              </a:ext>
            </a:extLst>
          </p:cNvPr>
          <p:cNvSpPr txBox="1">
            <a:spLocks/>
          </p:cNvSpPr>
          <p:nvPr/>
        </p:nvSpPr>
        <p:spPr bwMode="auto">
          <a:xfrm>
            <a:off x="152400" y="1118616"/>
            <a:ext cx="8686800" cy="139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dirty="0">
                <a:solidFill>
                  <a:srgbClr val="10233E"/>
                </a:solidFill>
              </a:rPr>
              <a:t>La convention réunit des milliers de Lions venus des quatre coins du monde pour une semaine de séances officielles, de formation, de fêtes et d'amitié.</a:t>
            </a:r>
          </a:p>
        </p:txBody>
      </p:sp>
      <p:graphicFrame>
        <p:nvGraphicFramePr>
          <p:cNvPr id="3" name="Table 2">
            <a:extLst>
              <a:ext uri="{FF2B5EF4-FFF2-40B4-BE49-F238E27FC236}">
                <a16:creationId xmlns:a16="http://schemas.microsoft.com/office/drawing/2014/main" id="{674AFEC8-FC01-AEDD-DFDA-A43C4D00261B}"/>
              </a:ext>
            </a:extLst>
          </p:cNvPr>
          <p:cNvGraphicFramePr>
            <a:graphicFrameLocks noGrp="1"/>
          </p:cNvGraphicFramePr>
          <p:nvPr>
            <p:extLst>
              <p:ext uri="{D42A27DB-BD31-4B8C-83A1-F6EECF244321}">
                <p14:modId xmlns:p14="http://schemas.microsoft.com/office/powerpoint/2010/main" val="3858835917"/>
              </p:ext>
            </p:extLst>
          </p:nvPr>
        </p:nvGraphicFramePr>
        <p:xfrm>
          <a:off x="1440094" y="3429000"/>
          <a:ext cx="7086600" cy="314325"/>
        </p:xfrm>
        <a:graphic>
          <a:graphicData uri="http://schemas.openxmlformats.org/drawingml/2006/table">
            <a:tbl>
              <a:tblPr>
                <a:tableStyleId>{5C22544A-7EE6-4342-B048-85BDC9FD1C3A}</a:tableStyleId>
              </a:tblPr>
              <a:tblGrid>
                <a:gridCol w="7086600">
                  <a:extLst>
                    <a:ext uri="{9D8B030D-6E8A-4147-A177-3AD203B41FA5}">
                      <a16:colId xmlns:a16="http://schemas.microsoft.com/office/drawing/2014/main" val="1225285940"/>
                    </a:ext>
                  </a:extLst>
                </a:gridCol>
              </a:tblGrid>
              <a:tr h="190500">
                <a:tc>
                  <a:txBody>
                    <a:bodyPr/>
                    <a:lstStyle/>
                    <a:p>
                      <a:pPr algn="l" fontAlgn="b"/>
                      <a:r>
                        <a:rPr lang="en-US" sz="2000" b="0" i="0" u="none" strike="noStrike" dirty="0">
                          <a:effectLst/>
                          <a:latin typeface="Arial" panose="020B0604020202020204" pitchFamily="34" charset="0"/>
                          <a:cs typeface="Arial" panose="020B0604020202020204" pitchFamily="34" charset="0"/>
                        </a:rPr>
                        <a:t>Pour </a:t>
                      </a:r>
                      <a:r>
                        <a:rPr lang="en-US" sz="2000" b="0" i="0" u="none" strike="noStrike" dirty="0" err="1">
                          <a:effectLst/>
                          <a:latin typeface="Arial" panose="020B0604020202020204" pitchFamily="34" charset="0"/>
                          <a:cs typeface="Arial" panose="020B0604020202020204" pitchFamily="34" charset="0"/>
                        </a:rPr>
                        <a:t>en</a:t>
                      </a:r>
                      <a:r>
                        <a:rPr lang="en-US" sz="2000" b="0" i="0" u="none" strike="noStrike" dirty="0">
                          <a:effectLst/>
                          <a:latin typeface="Arial" panose="020B0604020202020204" pitchFamily="34" charset="0"/>
                          <a:cs typeface="Arial" panose="020B0604020202020204" pitchFamily="34" charset="0"/>
                        </a:rPr>
                        <a:t> savoir plus, </a:t>
                      </a:r>
                      <a:r>
                        <a:rPr lang="en-US" sz="2000" b="0" i="0" u="none" strike="noStrike" dirty="0" err="1">
                          <a:effectLst/>
                          <a:latin typeface="Arial" panose="020B0604020202020204" pitchFamily="34" charset="0"/>
                          <a:cs typeface="Arial" panose="020B0604020202020204" pitchFamily="34" charset="0"/>
                        </a:rPr>
                        <a:t>consultez</a:t>
                      </a:r>
                      <a:r>
                        <a:rPr lang="en-US" sz="2000" b="0" i="0" u="none" strike="noStrike" dirty="0">
                          <a:effectLst/>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hlinkClick r:id="rId3"/>
                        </a:rPr>
                        <a:t>LCICon.lionsclubs.org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6134977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Siège international</a:t>
            </a:r>
          </a:p>
        </p:txBody>
      </p:sp>
      <p:sp>
        <p:nvSpPr>
          <p:cNvPr id="7" name="Content Placeholder 4">
            <a:extLst>
              <a:ext uri="{FF2B5EF4-FFF2-40B4-BE49-F238E27FC236}">
                <a16:creationId xmlns:a16="http://schemas.microsoft.com/office/drawing/2014/main" id="{35E5BA61-9F5B-A14F-844A-D6EA8631B99F}"/>
              </a:ext>
            </a:extLst>
          </p:cNvPr>
          <p:cNvSpPr txBox="1">
            <a:spLocks/>
          </p:cNvSpPr>
          <p:nvPr/>
        </p:nvSpPr>
        <p:spPr bwMode="auto">
          <a:xfrm>
            <a:off x="152400" y="1170069"/>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Situé à Oak Brook, Illinois, États-Unis</a:t>
            </a:r>
          </a:p>
          <a:p>
            <a:pPr>
              <a:buClr>
                <a:srgbClr val="EAB71F"/>
              </a:buClr>
              <a:buFont typeface="Courier New" panose="02070309020205020404" pitchFamily="49" charset="0"/>
              <a:buChar char="o"/>
            </a:pPr>
            <a:r>
              <a:rPr lang="fr-FR" sz="2000" b="1">
                <a:solidFill>
                  <a:srgbClr val="10233E"/>
                </a:solidFill>
              </a:rPr>
              <a:t>Environ 275 employés dans 11 divisions :</a:t>
            </a:r>
          </a:p>
          <a:p>
            <a:pPr lvl="1">
              <a:buClr>
                <a:srgbClr val="EAB71F"/>
              </a:buClr>
              <a:buFont typeface="Arial" panose="020B0604020202020204" pitchFamily="34" charset="0"/>
              <a:buChar char="•"/>
            </a:pPr>
            <a:r>
              <a:rPr lang="fr-FR" sz="1600"/>
              <a:t>Convention</a:t>
            </a:r>
          </a:p>
          <a:p>
            <a:pPr lvl="1">
              <a:buClr>
                <a:srgbClr val="EAB71F"/>
              </a:buClr>
              <a:buFont typeface="Arial" panose="020B0604020202020204" pitchFamily="34" charset="0"/>
              <a:buChar char="•"/>
            </a:pPr>
            <a:r>
              <a:rPr lang="fr-FR" sz="1600"/>
              <a:t>Administration des districts et des clubs</a:t>
            </a:r>
          </a:p>
          <a:p>
            <a:pPr lvl="1">
              <a:buClr>
                <a:srgbClr val="EAB71F"/>
              </a:buClr>
              <a:buFont typeface="Arial" panose="020B0604020202020204" pitchFamily="34" charset="0"/>
              <a:buChar char="•"/>
            </a:pPr>
            <a:r>
              <a:rPr lang="fr-FR" sz="1600"/>
              <a:t>Finances</a:t>
            </a:r>
          </a:p>
          <a:p>
            <a:pPr lvl="1">
              <a:buClr>
                <a:srgbClr val="EAB71F"/>
              </a:buClr>
              <a:buFont typeface="Arial" panose="020B0604020202020204" pitchFamily="34" charset="0"/>
              <a:buChar char="•"/>
            </a:pPr>
            <a:r>
              <a:rPr lang="fr-FR" sz="1600"/>
              <a:t>Informatique</a:t>
            </a:r>
          </a:p>
          <a:p>
            <a:pPr lvl="1">
              <a:buClr>
                <a:srgbClr val="EAB71F"/>
              </a:buClr>
              <a:buFont typeface="Arial" panose="020B0604020202020204" pitchFamily="34" charset="0"/>
              <a:buChar char="•"/>
            </a:pPr>
            <a:r>
              <a:rPr lang="fr-FR" sz="1600"/>
              <a:t>Formation des responsables (Leadership) </a:t>
            </a:r>
          </a:p>
          <a:p>
            <a:pPr lvl="1">
              <a:buClr>
                <a:srgbClr val="EAB71F"/>
              </a:buClr>
              <a:buFont typeface="Arial" panose="020B0604020202020204" pitchFamily="34" charset="0"/>
              <a:buChar char="•"/>
            </a:pPr>
            <a:r>
              <a:rPr lang="fr-FR" sz="1600"/>
              <a:t>Juridique</a:t>
            </a:r>
          </a:p>
          <a:p>
            <a:pPr lvl="1">
              <a:buClr>
                <a:srgbClr val="EAB71F"/>
              </a:buClr>
              <a:buFont typeface="Arial" panose="020B0604020202020204" pitchFamily="34" charset="0"/>
              <a:buChar char="•"/>
            </a:pPr>
            <a:r>
              <a:rPr lang="fr-FR" sz="1600"/>
              <a:t>Fondation du Lions Clubs International</a:t>
            </a:r>
          </a:p>
          <a:p>
            <a:pPr lvl="1">
              <a:buClr>
                <a:srgbClr val="EAB71F"/>
              </a:buClr>
              <a:buFont typeface="Arial" panose="020B0604020202020204" pitchFamily="34" charset="0"/>
              <a:buChar char="•"/>
            </a:pPr>
            <a:r>
              <a:rPr lang="fr-FR" sz="1600"/>
              <a:t>Marketing</a:t>
            </a:r>
          </a:p>
          <a:p>
            <a:pPr lvl="1">
              <a:buClr>
                <a:srgbClr val="EAB71F"/>
              </a:buClr>
              <a:buFont typeface="Arial" panose="020B0604020202020204" pitchFamily="34" charset="0"/>
              <a:buChar char="•"/>
            </a:pPr>
            <a:r>
              <a:rPr lang="fr-FR" sz="1600"/>
              <a:t>Effectifs </a:t>
            </a:r>
          </a:p>
          <a:p>
            <a:pPr lvl="1">
              <a:buClr>
                <a:srgbClr val="EAB71F"/>
              </a:buClr>
              <a:buFont typeface="Arial" panose="020B0604020202020204" pitchFamily="34" charset="0"/>
              <a:buChar char="•"/>
            </a:pPr>
            <a:r>
              <a:rPr lang="fr-FR" sz="1600"/>
              <a:t>Opérations et soutien aux membres</a:t>
            </a:r>
          </a:p>
          <a:p>
            <a:pPr lvl="1">
              <a:buClr>
                <a:srgbClr val="EAB71F"/>
              </a:buClr>
              <a:buFont typeface="Arial" panose="020B0604020202020204" pitchFamily="34" charset="0"/>
              <a:buChar char="•"/>
            </a:pPr>
            <a:r>
              <a:rPr lang="fr-FR" sz="1600"/>
              <a:t>Activités de service</a:t>
            </a:r>
          </a:p>
        </p:txBody>
      </p:sp>
      <p:pic>
        <p:nvPicPr>
          <p:cNvPr id="5" name="Picture 4">
            <a:extLst>
              <a:ext uri="{FF2B5EF4-FFF2-40B4-BE49-F238E27FC236}">
                <a16:creationId xmlns:a16="http://schemas.microsoft.com/office/drawing/2014/main" id="{6D38E549-CCD0-11A2-6BE8-FBAD4F7FD89B}"/>
              </a:ext>
            </a:extLst>
          </p:cNvPr>
          <p:cNvPicPr>
            <a:picLocks noChangeAspect="1"/>
          </p:cNvPicPr>
          <p:nvPr/>
        </p:nvPicPr>
        <p:blipFill>
          <a:blip r:embed="rId3" cstate="print">
            <a:extLst>
              <a:ext uri="{28A0092B-C50C-407E-A947-70E740481C1C}">
                <a14:useLocalDpi xmlns:a14="http://schemas.microsoft.com/office/drawing/2010/main" val="0"/>
              </a:ext>
            </a:extLst>
          </a:blip>
          <a:srcRect l="1389" r="1389"/>
          <a:stretch/>
        </p:blipFill>
        <p:spPr>
          <a:xfrm>
            <a:off x="5194300" y="2184400"/>
            <a:ext cx="3340100" cy="22903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Fondation du Lions Clubs International (LCIF)</a:t>
            </a:r>
          </a:p>
        </p:txBody>
      </p:sp>
      <p:pic>
        <p:nvPicPr>
          <p:cNvPr id="2050" name="Picture 2" descr="C:\Documents and Settings\KHeyne\My Documents\My Pictures\LCI Photos\Logos\lcif_h2c.tif"/>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5" name="Content Placeholder 4">
            <a:extLst>
              <a:ext uri="{FF2B5EF4-FFF2-40B4-BE49-F238E27FC236}">
                <a16:creationId xmlns:a16="http://schemas.microsoft.com/office/drawing/2014/main" id="{27587C7B-4405-854A-B9A3-A7531D597772}"/>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Informations importantes</a:t>
            </a:r>
          </a:p>
          <a:p>
            <a:pPr lvl="1">
              <a:buClr>
                <a:srgbClr val="EAB71F"/>
              </a:buClr>
              <a:buFont typeface="Arial" panose="020B0604020202020204" pitchFamily="34" charset="0"/>
              <a:buChar char="•"/>
            </a:pPr>
            <a:r>
              <a:rPr lang="fr-FR" sz="1600"/>
              <a:t>Fondée en 1968 : la fondation officielle du Lions Clubs International, donnant aux Lions les moyens de servir</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Elle octroie des subventions pour soutenir des programmes humanitaires de grande envergure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Elle s’appuie sur les dons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Plus d’un milliard de dollars US octroyés sous forme de subventions jusqu’à présent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La campagne de collecte de fonds la plus ambitieuse dans l’histoire de notre Fondation est actuellement en cours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Fondation du Lions Clubs International (LCIF)</a:t>
            </a:r>
          </a:p>
        </p:txBody>
      </p:sp>
      <p:pic>
        <p:nvPicPr>
          <p:cNvPr id="5" name="Picture 2" descr="C:\Documents and Settings\KHeyne\My Documents\My Pictures\LCI Photos\Logos\lcif_h2c.tif">
            <a:extLst>
              <a:ext uri="{FF2B5EF4-FFF2-40B4-BE49-F238E27FC236}">
                <a16:creationId xmlns:a16="http://schemas.microsoft.com/office/drawing/2014/main" id="{CB319032-1A28-BC4C-AFC0-CD9966B7DD02}"/>
              </a:ext>
            </a:extLst>
          </p:cNvPr>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6" name="Content Placeholder 4">
            <a:extLst>
              <a:ext uri="{FF2B5EF4-FFF2-40B4-BE49-F238E27FC236}">
                <a16:creationId xmlns:a16="http://schemas.microsoft.com/office/drawing/2014/main" id="{EC61D580-000D-924A-A593-994FBDF132C9}"/>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Plus de 50 années d’impact</a:t>
            </a:r>
          </a:p>
          <a:p>
            <a:pPr lvl="1">
              <a:buClr>
                <a:srgbClr val="EAB71F"/>
              </a:buClr>
              <a:buFont typeface="Arial" panose="020B0604020202020204" pitchFamily="34" charset="0"/>
              <a:buChar char="•"/>
            </a:pPr>
            <a:r>
              <a:rPr lang="fr-FR" sz="1600"/>
              <a:t>120 millions de dollars pour soutenir les efforts d’aide en cas de catastrophe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16 millions de jeunes bénéficiaires de Lions Quest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9,1 millions d’opérations de la cataracte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Millions d’enfants vaccinés contre la rougeole</a:t>
            </a:r>
          </a:p>
        </p:txBody>
      </p:sp>
    </p:spTree>
    <p:extLst>
      <p:ext uri="{BB962C8B-B14F-4D97-AF65-F5344CB8AC3E}">
        <p14:creationId xmlns:p14="http://schemas.microsoft.com/office/powerpoint/2010/main" val="341552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Leadership</a:t>
            </a:r>
          </a:p>
        </p:txBody>
      </p:sp>
      <p:sp>
        <p:nvSpPr>
          <p:cNvPr id="4" name="Content Placeholder 4">
            <a:extLst>
              <a:ext uri="{FF2B5EF4-FFF2-40B4-BE49-F238E27FC236}">
                <a16:creationId xmlns:a16="http://schemas.microsoft.com/office/drawing/2014/main" id="{59C7BDCD-469E-E14A-9F8F-8CB7696FCEB4}"/>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Le LCI offre des possibilités de formation et de développement aux Lions. L'équipe mondiale chargée de la formation (EMF) est la force motrice des ces programmes, dont :</a:t>
            </a:r>
          </a:p>
          <a:p>
            <a:pPr lvl="1">
              <a:buClr>
                <a:srgbClr val="EAB71F"/>
              </a:buClr>
              <a:buFont typeface="Arial" panose="020B0604020202020204" pitchFamily="34" charset="0"/>
              <a:buChar char="•"/>
            </a:pPr>
            <a:r>
              <a:rPr lang="fr-FR" sz="1600"/>
              <a:t>Instituts de formation des futurs responsables Lions</a:t>
            </a:r>
          </a:p>
          <a:p>
            <a:pPr lvl="1">
              <a:buClr>
                <a:srgbClr val="EAB71F"/>
              </a:buClr>
              <a:buFont typeface="Arial" panose="020B0604020202020204" pitchFamily="34" charset="0"/>
              <a:buChar char="•"/>
            </a:pPr>
            <a:r>
              <a:rPr lang="fr-FR" sz="1600"/>
              <a:t>Instituts de formation avancée des responsables Lions</a:t>
            </a:r>
          </a:p>
          <a:p>
            <a:pPr lvl="1">
              <a:buClr>
                <a:srgbClr val="EAB71F"/>
              </a:buClr>
              <a:buFont typeface="Arial" panose="020B0604020202020204" pitchFamily="34" charset="0"/>
              <a:buChar char="•"/>
            </a:pPr>
            <a:r>
              <a:rPr lang="fr-FR" sz="1600"/>
              <a:t>Instituts de formation des animateurs</a:t>
            </a:r>
          </a:p>
          <a:p>
            <a:pPr lvl="1">
              <a:buClr>
                <a:srgbClr val="EAB71F"/>
              </a:buClr>
              <a:buFont typeface="Arial" panose="020B0604020202020204" pitchFamily="34" charset="0"/>
              <a:buChar char="•"/>
            </a:pPr>
            <a:r>
              <a:rPr lang="fr-FR" sz="1600"/>
              <a:t>Instituts régionaux de formation des responsables Lions</a:t>
            </a:r>
          </a:p>
          <a:p>
            <a:pPr lvl="1">
              <a:buClr>
                <a:srgbClr val="EAB71F"/>
              </a:buClr>
              <a:buFont typeface="Arial" panose="020B0604020202020204" pitchFamily="34" charset="0"/>
              <a:buChar char="•"/>
            </a:pPr>
            <a:r>
              <a:rPr lang="fr-FR" sz="1600"/>
              <a:t>Séminaire des gouverneurs élus de district</a:t>
            </a:r>
          </a:p>
          <a:p>
            <a:pPr lvl="1">
              <a:buClr>
                <a:srgbClr val="EAB71F"/>
              </a:buClr>
              <a:buFont typeface="Arial" panose="020B0604020202020204" pitchFamily="34" charset="0"/>
              <a:buChar char="•"/>
            </a:pPr>
            <a:r>
              <a:rPr lang="fr-FR" sz="1600"/>
              <a:t>Financement de la formation des responsables de district multiple</a:t>
            </a:r>
          </a:p>
          <a:p>
            <a:pPr lvl="1">
              <a:buClr>
                <a:srgbClr val="EAB71F"/>
              </a:buClr>
              <a:buFont typeface="Arial" panose="020B0604020202020204" pitchFamily="34" charset="0"/>
              <a:buChar char="•"/>
            </a:pPr>
            <a:r>
              <a:rPr lang="fr-FR" sz="1600"/>
              <a:t>Programme de financement par l'EML pour les districts</a:t>
            </a:r>
          </a:p>
          <a:p>
            <a:pPr lvl="1">
              <a:buClr>
                <a:srgbClr val="EAB71F"/>
              </a:buClr>
              <a:buFont typeface="Arial" panose="020B0604020202020204" pitchFamily="34" charset="0"/>
              <a:buChar char="•"/>
            </a:pPr>
            <a:r>
              <a:rPr lang="fr-FR" sz="1600"/>
              <a:t>Webinaires</a:t>
            </a:r>
          </a:p>
          <a:p>
            <a:pPr lvl="1">
              <a:buClr>
                <a:srgbClr val="EAB71F"/>
              </a:buClr>
              <a:buFont typeface="Arial" panose="020B0604020202020204" pitchFamily="34" charset="0"/>
              <a:buChar char="•"/>
            </a:pPr>
            <a:r>
              <a:rPr lang="fr-FR" sz="1600"/>
              <a:t>Centre de formation Lions</a:t>
            </a:r>
          </a:p>
          <a:p>
            <a:pPr lvl="1">
              <a:buClr>
                <a:srgbClr val="EAB71F"/>
              </a:buClr>
              <a:buFont typeface="Arial" panose="020B0604020202020204" pitchFamily="34" charset="0"/>
              <a:buChar char="•"/>
            </a:pPr>
            <a:r>
              <a:rPr lang="fr-FR" sz="1600"/>
              <a:t>Programme d'instructeurs certifiés Lions</a:t>
            </a:r>
          </a:p>
          <a:p>
            <a:pPr lvl="1">
              <a:buClr>
                <a:srgbClr val="EAB71F"/>
              </a:buClr>
              <a:buFont typeface="Arial" panose="020B0604020202020204" pitchFamily="34" charset="0"/>
              <a:buChar char="•"/>
            </a:pPr>
            <a:endParaRPr lang="en-US" sz="2000" dirty="0"/>
          </a:p>
          <a:p>
            <a:pPr lvl="1">
              <a:buClr>
                <a:srgbClr val="EAB71F"/>
              </a:buClr>
              <a:buFont typeface="Arial" panose="020B0604020202020204" pitchFamily="34" charset="0"/>
              <a:buChar cha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82ECC5C-3D98-DA5E-44F4-8536A196EE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092" b="2092"/>
          <a:stretch/>
        </p:blipFill>
        <p:spPr bwMode="auto">
          <a:xfrm>
            <a:off x="3733800" y="3352800"/>
            <a:ext cx="5410200" cy="3124200"/>
          </a:xfrm>
          <a:prstGeom prst="rect">
            <a:avLst/>
          </a:prstGeom>
          <a:noFill/>
        </p:spPr>
      </p:pic>
      <p:sp>
        <p:nvSpPr>
          <p:cNvPr id="4" name="Title 3"/>
          <p:cNvSpPr>
            <a:spLocks noGrp="1"/>
          </p:cNvSpPr>
          <p:nvPr>
            <p:ph type="title"/>
          </p:nvPr>
        </p:nvSpPr>
        <p:spPr/>
        <p:txBody>
          <a:bodyPr/>
          <a:lstStyle/>
          <a:p>
            <a:r>
              <a:rPr lang="fr-FR">
                <a:solidFill>
                  <a:schemeClr val="bg1"/>
                </a:solidFill>
              </a:rPr>
              <a:t>Qui sont les Lions ?</a:t>
            </a:r>
          </a:p>
        </p:txBody>
      </p:sp>
      <p:sp>
        <p:nvSpPr>
          <p:cNvPr id="5" name="Content Placeholder 4"/>
          <p:cNvSpPr>
            <a:spLocks noGrp="1"/>
          </p:cNvSpPr>
          <p:nvPr>
            <p:ph idx="1"/>
          </p:nvPr>
        </p:nvSpPr>
        <p:spPr>
          <a:xfrm>
            <a:off x="152400" y="1118616"/>
            <a:ext cx="7772400" cy="5410200"/>
          </a:xfrm>
        </p:spPr>
        <p:txBody>
          <a:bodyPr/>
          <a:lstStyle/>
          <a:p>
            <a:pPr marL="0" indent="0">
              <a:buNone/>
            </a:pPr>
            <a:r>
              <a:rPr lang="fr-FR" b="1">
                <a:solidFill>
                  <a:srgbClr val="10233E"/>
                </a:solidFill>
              </a:rPr>
              <a:t>Les Lions sont des hommes et des femmes qui se dévouent pour rendre service aux personnes nécessiteuses dans leur communauté et à travers le monde.</a:t>
            </a:r>
          </a:p>
          <a:p>
            <a:pPr lvl="1"/>
            <a:endParaRPr lang="en-US" dirty="0"/>
          </a:p>
          <a:p>
            <a:pPr lvl="1">
              <a:buClr>
                <a:srgbClr val="EAB71F"/>
              </a:buClr>
              <a:buFont typeface="Courier New" panose="02070309020205020404" pitchFamily="49" charset="0"/>
              <a:buChar char="o"/>
            </a:pPr>
            <a:r>
              <a:rPr lang="fr-FR"/>
              <a:t>Plus de 1,4 million de membres</a:t>
            </a:r>
          </a:p>
          <a:p>
            <a:pPr lvl="1">
              <a:buClr>
                <a:srgbClr val="EAB71F"/>
              </a:buClr>
              <a:buFont typeface="Courier New" panose="02070309020205020404" pitchFamily="49" charset="0"/>
              <a:buChar char="o"/>
            </a:pPr>
            <a:r>
              <a:rPr lang="fr-FR"/>
              <a:t>Plus de 200 pays</a:t>
            </a:r>
          </a:p>
          <a:p>
            <a:pPr lvl="1">
              <a:buClr>
                <a:srgbClr val="EAB71F"/>
              </a:buClr>
              <a:buFont typeface="Courier New" panose="02070309020205020404" pitchFamily="49" charset="0"/>
              <a:buChar char="o"/>
            </a:pPr>
            <a:r>
              <a:rPr lang="fr-FR"/>
              <a:t>Plus de 48 000 clubs</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Activités de service</a:t>
            </a:r>
          </a:p>
        </p:txBody>
      </p:sp>
      <p:sp>
        <p:nvSpPr>
          <p:cNvPr id="4" name="Content Placeholder 4">
            <a:extLst>
              <a:ext uri="{FF2B5EF4-FFF2-40B4-BE49-F238E27FC236}">
                <a16:creationId xmlns:a16="http://schemas.microsoft.com/office/drawing/2014/main" id="{35893C1D-6A98-9A46-800E-4009C096261D}"/>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Etant donné que la mission des Lions est de servir là où les besoins sont les plus grands, nos actions sont diversifiées, mais nous sommes unis pour soutenir cinq causes mondiales. L'équipe mondiale du service (EMS) est la force motrice de ces programmes, et elle collecte et partage des récits de services qui encouragent les leaders à agir.</a:t>
            </a:r>
          </a:p>
          <a:p>
            <a:pPr lvl="1">
              <a:buClr>
                <a:srgbClr val="EAB71F"/>
              </a:buClr>
              <a:buFont typeface="Arial" panose="020B0604020202020204" pitchFamily="34" charset="0"/>
              <a:buChar char="•"/>
            </a:pPr>
            <a:r>
              <a:rPr lang="fr-FR" sz="1600"/>
              <a:t>Diabète</a:t>
            </a:r>
          </a:p>
          <a:p>
            <a:pPr lvl="1">
              <a:buClr>
                <a:srgbClr val="EAB71F"/>
              </a:buClr>
              <a:buFont typeface="Arial" panose="020B0604020202020204" pitchFamily="34" charset="0"/>
              <a:buChar char="•"/>
            </a:pPr>
            <a:r>
              <a:rPr lang="fr-FR" sz="1600"/>
              <a:t>Vue</a:t>
            </a:r>
          </a:p>
          <a:p>
            <a:pPr lvl="1">
              <a:buClr>
                <a:srgbClr val="EAB71F"/>
              </a:buClr>
              <a:buFont typeface="Arial" panose="020B0604020202020204" pitchFamily="34" charset="0"/>
              <a:buChar char="•"/>
            </a:pPr>
            <a:r>
              <a:rPr lang="fr-FR" sz="1600"/>
              <a:t>Lutte contre la faim</a:t>
            </a:r>
          </a:p>
          <a:p>
            <a:pPr lvl="1">
              <a:buClr>
                <a:srgbClr val="EAB71F"/>
              </a:buClr>
              <a:buFont typeface="Arial" panose="020B0604020202020204" pitchFamily="34" charset="0"/>
              <a:buChar char="•"/>
            </a:pPr>
            <a:r>
              <a:rPr lang="fr-FR" sz="1600"/>
              <a:t>Environnement</a:t>
            </a:r>
          </a:p>
          <a:p>
            <a:pPr lvl="1">
              <a:buClr>
                <a:srgbClr val="EAB71F"/>
              </a:buClr>
              <a:buFont typeface="Arial" panose="020B0604020202020204" pitchFamily="34" charset="0"/>
              <a:buChar char="•"/>
            </a:pPr>
            <a:r>
              <a:rPr lang="fr-FR" sz="1600"/>
              <a:t>Cancer infantile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Développement de l’effectif</a:t>
            </a:r>
          </a:p>
        </p:txBody>
      </p:sp>
      <p:sp>
        <p:nvSpPr>
          <p:cNvPr id="4" name="Content Placeholder 4">
            <a:extLst>
              <a:ext uri="{FF2B5EF4-FFF2-40B4-BE49-F238E27FC236}">
                <a16:creationId xmlns:a16="http://schemas.microsoft.com/office/drawing/2014/main" id="{74AAC061-E6C7-DB4C-84B8-9113DCC573F9}"/>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1600" b="1">
                <a:solidFill>
                  <a:srgbClr val="10233E"/>
                </a:solidFill>
              </a:rPr>
              <a:t>Le fait de recruter des membres dans votre club garantit l'arrivée continue de membres enthousiastes pour rendre service aux nécessiteux et identifier les nouvelles actions à réaliser dans la communauté. Les programmes d'effectifs conçus pour stimuler la croissance et favoriser la qualité des membres incluent :</a:t>
            </a:r>
          </a:p>
          <a:p>
            <a:pPr lvl="1">
              <a:buClr>
                <a:srgbClr val="EAB71F"/>
              </a:buClr>
              <a:buFont typeface="Arial" panose="020B0604020202020204" pitchFamily="34" charset="0"/>
              <a:buChar char="•"/>
            </a:pPr>
            <a:r>
              <a:rPr lang="fr-FR" sz="1400"/>
              <a:t>Affiliation familiale</a:t>
            </a:r>
          </a:p>
          <a:p>
            <a:pPr lvl="1">
              <a:buClr>
                <a:srgbClr val="EAB71F"/>
              </a:buClr>
              <a:buFont typeface="Arial" panose="020B0604020202020204" pitchFamily="34" charset="0"/>
              <a:buChar char="•"/>
            </a:pPr>
            <a:r>
              <a:rPr lang="fr-FR" sz="1400"/>
              <a:t>Affiliation étudiante</a:t>
            </a:r>
          </a:p>
          <a:p>
            <a:pPr lvl="1">
              <a:buClr>
                <a:srgbClr val="EAB71F"/>
              </a:buClr>
              <a:buFont typeface="Arial" panose="020B0604020202020204" pitchFamily="34" charset="0"/>
              <a:buChar char="•"/>
            </a:pPr>
            <a:r>
              <a:rPr lang="fr-FR" sz="1400"/>
              <a:t>Leo-Lions</a:t>
            </a:r>
          </a:p>
          <a:p>
            <a:pPr lvl="1">
              <a:buClr>
                <a:srgbClr val="EAB71F"/>
              </a:buClr>
              <a:buFont typeface="Arial" panose="020B0604020202020204" pitchFamily="34" charset="0"/>
              <a:buChar char="•"/>
            </a:pPr>
            <a:r>
              <a:rPr lang="fr-FR" sz="1400"/>
              <a:t>Journée mondiale d'intronisation des Lions</a:t>
            </a:r>
          </a:p>
          <a:p>
            <a:pPr lvl="1">
              <a:buClr>
                <a:srgbClr val="EAB71F"/>
              </a:buClr>
              <a:buFont typeface="Arial" panose="020B0604020202020204" pitchFamily="34" charset="0"/>
              <a:buChar char="•"/>
            </a:pPr>
            <a:r>
              <a:rPr lang="fr-FR" sz="1400"/>
              <a:t>Leo clubs</a:t>
            </a:r>
          </a:p>
          <a:p>
            <a:pPr lvl="1">
              <a:buClr>
                <a:srgbClr val="EAB71F"/>
              </a:buClr>
              <a:buFont typeface="Arial" panose="020B0604020202020204" pitchFamily="34" charset="0"/>
              <a:buChar char="•"/>
            </a:pPr>
            <a:r>
              <a:rPr lang="fr-FR" sz="1400"/>
              <a:t>Branches de club</a:t>
            </a:r>
          </a:p>
          <a:p>
            <a:pPr lvl="1">
              <a:buClr>
                <a:srgbClr val="EAB71F"/>
              </a:buClr>
              <a:buFont typeface="Arial" panose="020B0604020202020204" pitchFamily="34" charset="0"/>
              <a:buChar char="•"/>
            </a:pPr>
            <a:endParaRPr lang="en-US" sz="1600" dirty="0"/>
          </a:p>
          <a:p>
            <a:pPr marL="0" indent="0">
              <a:buClr>
                <a:srgbClr val="EAB71F"/>
              </a:buClr>
              <a:buNone/>
            </a:pPr>
            <a:r>
              <a:rPr lang="fr-FR" sz="1600" b="1">
                <a:solidFill>
                  <a:srgbClr val="10233E"/>
                </a:solidFill>
              </a:rPr>
              <a:t>En outre, la création de nouveaux clubs est essentielle pour rendre service à une région nouvelle ou défavorisée. Le LCI propose plusieurs types de clubs pour aider chaque membre à trouver un format qui lui convient :</a:t>
            </a:r>
          </a:p>
          <a:p>
            <a:pPr lvl="1">
              <a:buClr>
                <a:srgbClr val="EAB71F"/>
              </a:buClr>
              <a:buFont typeface="Arial" panose="020B0604020202020204" pitchFamily="34" charset="0"/>
              <a:buChar char="•"/>
            </a:pPr>
            <a:r>
              <a:rPr lang="fr-FR" sz="1400"/>
              <a:t>Lions Clubs traditionnels</a:t>
            </a:r>
          </a:p>
          <a:p>
            <a:pPr lvl="1">
              <a:buClr>
                <a:srgbClr val="EAB71F"/>
              </a:buClr>
              <a:buFont typeface="Arial" panose="020B0604020202020204" pitchFamily="34" charset="0"/>
              <a:buChar char="•"/>
            </a:pPr>
            <a:r>
              <a:rPr lang="fr-FR" sz="1400"/>
              <a:t>Lions clubs universitaires</a:t>
            </a:r>
          </a:p>
          <a:p>
            <a:pPr lvl="1">
              <a:buClr>
                <a:srgbClr val="EAB71F"/>
              </a:buClr>
              <a:buFont typeface="Arial" panose="020B0604020202020204" pitchFamily="34" charset="0"/>
              <a:buChar char="•"/>
            </a:pPr>
            <a:r>
              <a:rPr lang="fr-FR" sz="1400"/>
              <a:t>Clubs Leo Lions</a:t>
            </a:r>
          </a:p>
          <a:p>
            <a:pPr lvl="1">
              <a:buClr>
                <a:srgbClr val="EAB71F"/>
              </a:buClr>
              <a:buFont typeface="Arial" panose="020B0604020202020204" pitchFamily="34" charset="0"/>
              <a:buChar char="•"/>
            </a:pPr>
            <a:r>
              <a:rPr lang="fr-FR" sz="1400"/>
              <a:t>Lioness Lions Club</a:t>
            </a:r>
          </a:p>
          <a:p>
            <a:pPr lvl="1">
              <a:buClr>
                <a:srgbClr val="EAB71F"/>
              </a:buClr>
              <a:buFont typeface="Arial" panose="020B0604020202020204" pitchFamily="34" charset="0"/>
              <a:buChar char="•"/>
            </a:pPr>
            <a:r>
              <a:rPr lang="fr-FR" sz="1400"/>
              <a:t>Clubs spécialisés</a:t>
            </a:r>
          </a:p>
        </p:txBody>
      </p:sp>
    </p:spTree>
    <p:extLst>
      <p:ext uri="{BB962C8B-B14F-4D97-AF65-F5344CB8AC3E}">
        <p14:creationId xmlns:p14="http://schemas.microsoft.com/office/powerpoint/2010/main" val="169693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DF25E3-3BA5-5148-973C-08C8E597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18616"/>
            <a:ext cx="3135086" cy="4114800"/>
          </a:xfrm>
          <a:prstGeom prst="rect">
            <a:avLst/>
          </a:prstGeom>
        </p:spPr>
      </p:pic>
      <p:sp>
        <p:nvSpPr>
          <p:cNvPr id="6" name="Content Placeholder 4">
            <a:extLst>
              <a:ext uri="{FF2B5EF4-FFF2-40B4-BE49-F238E27FC236}">
                <a16:creationId xmlns:a16="http://schemas.microsoft.com/office/drawing/2014/main" id="{FBF3840F-686F-8742-B322-10AC5355346C}"/>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LION Magazine</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Messages </a:t>
            </a:r>
            <a:r>
              <a:rPr lang="fr-FR" sz="2000" b="1" dirty="0">
                <a:solidFill>
                  <a:srgbClr val="10233E"/>
                </a:solidFill>
              </a:rPr>
              <a:t>électroniques</a:t>
            </a:r>
            <a:endParaRPr lang="en-US" sz="2000" b="1" dirty="0">
              <a:solidFill>
                <a:srgbClr val="10233E"/>
              </a:solidFill>
            </a:endParaRP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Site web</a:t>
            </a:r>
          </a:p>
          <a:p>
            <a:pPr lvl="1">
              <a:buClr>
                <a:srgbClr val="EAB71F"/>
              </a:buClr>
              <a:buFont typeface="Courier New" panose="02070309020205020404" pitchFamily="49" charset="0"/>
              <a:buChar char="o"/>
            </a:pPr>
            <a:r>
              <a:rPr lang="en-US" sz="1600" b="1" dirty="0">
                <a:solidFill>
                  <a:srgbClr val="10233E"/>
                </a:solidFill>
                <a:hlinkClick r:id="rId3"/>
              </a:rPr>
              <a:t>lionsclubs.org</a:t>
            </a:r>
            <a:r>
              <a:rPr lang="en-US" sz="1600" b="1" dirty="0">
                <a:solidFill>
                  <a:srgbClr val="10233E"/>
                </a:solidFill>
              </a:rPr>
              <a:t> </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fr-FR" sz="2000" b="1" dirty="0">
                <a:solidFill>
                  <a:srgbClr val="10233E"/>
                </a:solidFill>
              </a:rPr>
              <a:t>Réseaux sociaux</a:t>
            </a:r>
            <a:endParaRPr lang="en-US" sz="2000" b="1"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Facebook</a:t>
            </a:r>
          </a:p>
          <a:p>
            <a:pPr lvl="2">
              <a:buClr>
                <a:srgbClr val="EAB71F"/>
              </a:buClr>
              <a:buFont typeface="Courier New" panose="02070309020205020404" pitchFamily="49" charset="0"/>
              <a:buChar char="o"/>
            </a:pPr>
            <a:r>
              <a:rPr lang="en-US" sz="1400" dirty="0">
                <a:solidFill>
                  <a:srgbClr val="10233E"/>
                </a:solidFill>
                <a:hlinkClick r:id="rId4">
                  <a:extLst>
                    <a:ext uri="{A12FA001-AC4F-418D-AE19-62706E023703}">
                      <ahyp:hlinkClr xmlns:ahyp="http://schemas.microsoft.com/office/drawing/2018/hyperlinkcolor" val="tx"/>
                    </a:ext>
                  </a:extLst>
                </a:hlinkClick>
              </a:rPr>
              <a:t>facebook.com/</a:t>
            </a:r>
            <a:r>
              <a:rPr lang="en-US" sz="1400" dirty="0" err="1">
                <a:solidFill>
                  <a:srgbClr val="10233E"/>
                </a:solidFill>
                <a:hlinkClick r:id="rId4">
                  <a:extLst>
                    <a:ext uri="{A12FA001-AC4F-418D-AE19-62706E023703}">
                      <ahyp:hlinkClr xmlns:ahyp="http://schemas.microsoft.com/office/drawing/2018/hyperlinkcolor" val="tx"/>
                    </a:ext>
                  </a:extLst>
                </a:hlinkClick>
              </a:rPr>
              <a:t>lionsclubs</a:t>
            </a:r>
            <a:endParaRPr lang="en-US" sz="1400"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Twitter</a:t>
            </a:r>
          </a:p>
          <a:p>
            <a:pPr lvl="2">
              <a:buClr>
                <a:srgbClr val="EAB71F"/>
              </a:buClr>
              <a:buFont typeface="Courier New" panose="02070309020205020404" pitchFamily="49" charset="0"/>
              <a:buChar char="o"/>
            </a:pPr>
            <a:r>
              <a:rPr lang="en-US" sz="1400" dirty="0">
                <a:solidFill>
                  <a:srgbClr val="10233E"/>
                </a:solidFill>
                <a:hlinkClick r:id="rId5"/>
              </a:rPr>
              <a:t>twitter.com/</a:t>
            </a:r>
            <a:r>
              <a:rPr lang="en-US" sz="1400" dirty="0" err="1">
                <a:solidFill>
                  <a:srgbClr val="10233E"/>
                </a:solidFill>
                <a:hlinkClick r:id="rId5"/>
              </a:rPr>
              <a:t>lionsclubs</a:t>
            </a:r>
            <a:r>
              <a:rPr lang="en-US" sz="1400" dirty="0">
                <a:solidFill>
                  <a:srgbClr val="10233E"/>
                </a:solidFill>
              </a:rPr>
              <a:t>  </a:t>
            </a:r>
          </a:p>
          <a:p>
            <a:pPr lvl="1">
              <a:buClr>
                <a:srgbClr val="EAB71F"/>
              </a:buClr>
              <a:buFont typeface="Courier New" panose="02070309020205020404" pitchFamily="49" charset="0"/>
              <a:buChar char="o"/>
            </a:pPr>
            <a:r>
              <a:rPr lang="en-US" sz="1600" dirty="0">
                <a:solidFill>
                  <a:srgbClr val="10233E"/>
                </a:solidFill>
              </a:rPr>
              <a:t>YouTube</a:t>
            </a:r>
          </a:p>
          <a:p>
            <a:pPr lvl="2">
              <a:buClr>
                <a:srgbClr val="EAB71F"/>
              </a:buClr>
              <a:buFont typeface="Courier New" panose="02070309020205020404" pitchFamily="49" charset="0"/>
              <a:buChar char="o"/>
            </a:pPr>
            <a:r>
              <a:rPr lang="en-US" sz="1400" dirty="0">
                <a:solidFill>
                  <a:srgbClr val="10233E"/>
                </a:solidFill>
                <a:hlinkClick r:id="rId6"/>
              </a:rPr>
              <a:t>youtube.com/</a:t>
            </a:r>
            <a:r>
              <a:rPr lang="en-US" sz="1400" dirty="0" err="1">
                <a:solidFill>
                  <a:srgbClr val="10233E"/>
                </a:solidFill>
                <a:hlinkClick r:id="rId6"/>
              </a:rPr>
              <a:t>lionsclubs</a:t>
            </a:r>
            <a:r>
              <a:rPr lang="en-US" sz="1400" dirty="0">
                <a:solidFill>
                  <a:srgbClr val="10233E"/>
                </a:solidFill>
              </a:rPr>
              <a:t> </a:t>
            </a:r>
          </a:p>
          <a:p>
            <a:pPr marL="914400" lvl="2" indent="0">
              <a:buClr>
                <a:srgbClr val="EAB71F"/>
              </a:buClr>
              <a:buNone/>
            </a:pPr>
            <a:endParaRPr lang="en-US" sz="1400" dirty="0">
              <a:solidFill>
                <a:srgbClr val="10233E"/>
              </a:solidFill>
            </a:endParaRPr>
          </a:p>
        </p:txBody>
      </p:sp>
      <p:sp>
        <p:nvSpPr>
          <p:cNvPr id="2" name="Title 1"/>
          <p:cNvSpPr>
            <a:spLocks noGrp="1"/>
          </p:cNvSpPr>
          <p:nvPr>
            <p:ph type="title"/>
          </p:nvPr>
        </p:nvSpPr>
        <p:spPr/>
        <p:txBody>
          <a:bodyPr/>
          <a:lstStyle/>
          <a:p>
            <a:r>
              <a:t>Communications</a:t>
            </a:r>
            <a:endParaRPr lang="en-US" dirty="0"/>
          </a:p>
        </p:txBody>
      </p:sp>
      <p:pic>
        <p:nvPicPr>
          <p:cNvPr id="8" name="Picture 7">
            <a:extLst>
              <a:ext uri="{FF2B5EF4-FFF2-40B4-BE49-F238E27FC236}">
                <a16:creationId xmlns:a16="http://schemas.microsoft.com/office/drawing/2014/main" id="{D4E0F5FC-9847-2C45-8014-B35063AED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811016"/>
            <a:ext cx="3276600" cy="2274058"/>
          </a:xfrm>
          <a:prstGeom prst="rect">
            <a:avLst/>
          </a:prstGeom>
        </p:spPr>
      </p:pic>
    </p:spTree>
    <p:extLst>
      <p:ext uri="{BB962C8B-B14F-4D97-AF65-F5344CB8AC3E}">
        <p14:creationId xmlns:p14="http://schemas.microsoft.com/office/powerpoint/2010/main" val="68190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r-FR"/>
              <a:t>Bienvenue à notre Lions Club !</a:t>
            </a:r>
          </a:p>
        </p:txBody>
      </p:sp>
      <p:sp>
        <p:nvSpPr>
          <p:cNvPr id="7" name="Subtitle 6"/>
          <p:cNvSpPr>
            <a:spLocks noGrp="1"/>
          </p:cNvSpPr>
          <p:nvPr>
            <p:ph type="subTitle" idx="1"/>
          </p:nvPr>
        </p:nvSpPr>
        <p:spPr/>
        <p:txBody>
          <a:bodyPr/>
          <a:lstStyle/>
          <a:p>
            <a:r>
              <a:rPr lang="fr-FR"/>
              <a:t>Y a-t-il des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solidFill>
                  <a:schemeClr val="bg1"/>
                </a:solidFill>
              </a:rPr>
              <a:t>Qui sont les Lions ?</a:t>
            </a:r>
          </a:p>
        </p:txBody>
      </p:sp>
      <p:sp>
        <p:nvSpPr>
          <p:cNvPr id="3" name="Content Placeholder 2"/>
          <p:cNvSpPr>
            <a:spLocks noGrp="1"/>
          </p:cNvSpPr>
          <p:nvPr>
            <p:ph idx="1"/>
          </p:nvPr>
        </p:nvSpPr>
        <p:spPr>
          <a:xfrm>
            <a:off x="152400" y="1066800"/>
            <a:ext cx="8610600" cy="5410200"/>
          </a:xfrm>
        </p:spPr>
        <p:txBody>
          <a:bodyPr/>
          <a:lstStyle/>
          <a:p>
            <a:pPr>
              <a:buClr>
                <a:srgbClr val="EAB71F"/>
              </a:buClr>
              <a:buFont typeface="Courier New" panose="02070309020205020404" pitchFamily="49" charset="0"/>
              <a:buChar char="o"/>
            </a:pPr>
            <a:r>
              <a:rPr lang="fr-FR" sz="2000" b="1">
                <a:solidFill>
                  <a:srgbClr val="10233E"/>
                </a:solidFill>
              </a:rPr>
              <a:t>Déclaration de vision : </a:t>
            </a:r>
            <a:r>
              <a:rPr lang="fr-FR" sz="2000"/>
              <a:t>Être le leader mondial dans le domaine du service local et humanitaire.</a:t>
            </a:r>
          </a:p>
          <a:p>
            <a:pPr>
              <a:buClr>
                <a:srgbClr val="EAB71F"/>
              </a:buClr>
              <a:buFont typeface="Courier New" panose="02070309020205020404" pitchFamily="49" charset="0"/>
              <a:buChar char="o"/>
            </a:pPr>
            <a:r>
              <a:rPr lang="fr-FR" sz="2000" b="1">
                <a:solidFill>
                  <a:srgbClr val="10233E"/>
                </a:solidFill>
              </a:rPr>
              <a:t>Déclaration de mission :</a:t>
            </a:r>
            <a:r>
              <a:rPr lang="fr-FR" sz="2000">
                <a:solidFill>
                  <a:srgbClr val="10233E"/>
                </a:solidFill>
              </a:rPr>
              <a:t> </a:t>
            </a:r>
            <a:r>
              <a:rPr lang="fr-FR" sz="2000"/>
              <a:t>Donner les moyens aux bénévoles de servir localement, de répondre aux besoins humanitaires, de favoriser la paix et de promouvoir la compréhension internationale par le biais des Lions clubs.</a:t>
            </a:r>
          </a:p>
          <a:p>
            <a:pPr>
              <a:buClr>
                <a:srgbClr val="EAB71F"/>
              </a:buClr>
              <a:buFont typeface="Courier New" panose="02070309020205020404" pitchFamily="49" charset="0"/>
              <a:buChar char="o"/>
            </a:pPr>
            <a:r>
              <a:rPr lang="fr-FR" sz="2000" b="1">
                <a:solidFill>
                  <a:srgbClr val="10233E"/>
                </a:solidFill>
              </a:rPr>
              <a:t>Devise : </a:t>
            </a:r>
            <a:r>
              <a:rPr lang="fr-FR" sz="2000"/>
              <a:t>« Nous Servons »</a:t>
            </a:r>
          </a:p>
          <a:p>
            <a:pPr>
              <a:buClr>
                <a:srgbClr val="EAB71F"/>
              </a:buClr>
              <a:buFont typeface="Courier New" panose="02070309020205020404" pitchFamily="49" charset="0"/>
              <a:buChar char="o"/>
            </a:pPr>
            <a:r>
              <a:rPr lang="fr-FR" sz="2000" b="1">
                <a:solidFill>
                  <a:srgbClr val="10233E"/>
                </a:solidFill>
              </a:rPr>
              <a:t>Slogan : </a:t>
            </a:r>
            <a:r>
              <a:rPr lang="fr-FR" sz="2000"/>
              <a:t>Liberté, Intelligence, Sauvegarde de nos Nations</a:t>
            </a:r>
          </a:p>
          <a:p>
            <a:pPr>
              <a:buClr>
                <a:srgbClr val="EAB71F"/>
              </a:buClr>
              <a:buFont typeface="Courier New" panose="02070309020205020404" pitchFamily="49" charset="0"/>
              <a:buChar char="o"/>
            </a:pPr>
            <a:r>
              <a:rPr lang="fr-FR" sz="2000" b="1">
                <a:solidFill>
                  <a:srgbClr val="10233E"/>
                </a:solidFill>
              </a:rPr>
              <a:t>Objectifs : </a:t>
            </a:r>
            <a:r>
              <a:rPr lang="fr-FR" sz="2000"/>
              <a:t>Le LCI a une liste d'objectifs qui expliquent pourquoi les Lions clubs existent.</a:t>
            </a:r>
          </a:p>
          <a:p>
            <a:pPr>
              <a:buClr>
                <a:srgbClr val="EAB71F"/>
              </a:buClr>
              <a:buFont typeface="Courier New" panose="02070309020205020404" pitchFamily="49" charset="0"/>
              <a:buChar char="o"/>
            </a:pPr>
            <a:r>
              <a:rPr lang="fr-FR" sz="2000" b="1">
                <a:solidFill>
                  <a:srgbClr val="10233E"/>
                </a:solidFill>
              </a:rPr>
              <a:t>Règles de Conduite : </a:t>
            </a:r>
            <a:r>
              <a:rPr lang="fr-FR" sz="2000"/>
              <a:t>Le LCI a des règles de conduite qui établissent les normes à promouvoir et à respecter.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04800" y="3810000"/>
            <a:ext cx="8534400" cy="762000"/>
          </a:xfrm>
        </p:spPr>
        <p:txBody>
          <a:bodyPr/>
          <a:lstStyle/>
          <a:p>
            <a:pPr algn="ctr"/>
            <a:r>
              <a:rPr lang="fr-FR" sz="4000" b="1">
                <a:solidFill>
                  <a:schemeClr val="bg1"/>
                </a:solidFill>
              </a:rPr>
              <a:t>[Insérer le nom du club ici]</a:t>
            </a:r>
          </a:p>
        </p:txBody>
      </p:sp>
      <p:pic>
        <p:nvPicPr>
          <p:cNvPr id="4" name="Picture Placeholder 7">
            <a:extLst>
              <a:ext uri="{FF2B5EF4-FFF2-40B4-BE49-F238E27FC236}">
                <a16:creationId xmlns:a16="http://schemas.microsoft.com/office/drawing/2014/main" id="{269C9168-B9BE-3C7E-6178-894BB26955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06" b="20202"/>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Aperçu historique</a:t>
            </a:r>
          </a:p>
        </p:txBody>
      </p:sp>
      <p:sp>
        <p:nvSpPr>
          <p:cNvPr id="6" name="Content Placeholder 4">
            <a:extLst>
              <a:ext uri="{FF2B5EF4-FFF2-40B4-BE49-F238E27FC236}">
                <a16:creationId xmlns:a16="http://schemas.microsoft.com/office/drawing/2014/main" id="{64AF8279-88B5-7748-895F-0CC2F99ECC1C}"/>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b="1">
                <a:solidFill>
                  <a:srgbClr val="10233E"/>
                </a:solidFill>
              </a:rPr>
              <a:t>Année de remise de charte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Nombre de membres fondateurs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Autres clubs parrainés par le nôtre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Récompenses ou accomplissements importants : </a:t>
            </a:r>
            <a:r>
              <a:rPr lang="fr-FR" sz="2000"/>
              <a:t>[Insérer]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Officiels de club</a:t>
            </a:r>
          </a:p>
        </p:txBody>
      </p:sp>
      <p:sp>
        <p:nvSpPr>
          <p:cNvPr id="4" name="Content Placeholder 4">
            <a:extLst>
              <a:ext uri="{FF2B5EF4-FFF2-40B4-BE49-F238E27FC236}">
                <a16:creationId xmlns:a16="http://schemas.microsoft.com/office/drawing/2014/main" id="{8A7C5D43-4B54-DC41-B3E3-4D6BF9BA83E0}"/>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150000"/>
              </a:lnSpc>
              <a:buClr>
                <a:srgbClr val="EAB71F"/>
              </a:buClr>
              <a:buFont typeface="Courier New" panose="02070309020205020404" pitchFamily="49" charset="0"/>
              <a:buChar char="o"/>
            </a:pPr>
            <a:r>
              <a:rPr lang="fr-FR" sz="2000" b="1">
                <a:solidFill>
                  <a:srgbClr val="10233E"/>
                </a:solidFill>
              </a:rPr>
              <a:t>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Immédiat Past 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Vice-Président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Secrétaire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Trésorier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commission Effectif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la commission Marketing et communications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la commission Service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Chef du protocole (facultatif)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Animateur : </a:t>
            </a:r>
            <a:r>
              <a:rPr lang="fr-FR" sz="2000"/>
              <a:t>[Insérer]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Traditions</a:t>
            </a:r>
          </a:p>
        </p:txBody>
      </p:sp>
      <p:sp>
        <p:nvSpPr>
          <p:cNvPr id="4" name="Content Placeholder 4">
            <a:extLst>
              <a:ext uri="{FF2B5EF4-FFF2-40B4-BE49-F238E27FC236}">
                <a16:creationId xmlns:a16="http://schemas.microsoft.com/office/drawing/2014/main" id="{1208E842-2561-F34F-8FF2-35145FDF848A}"/>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la liste des traditions maintenues par votre club et expliquer au nouveau membre pourquoi le club les respecte.]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Élections</a:t>
            </a:r>
          </a:p>
        </p:txBody>
      </p:sp>
      <p:sp>
        <p:nvSpPr>
          <p:cNvPr id="4" name="Content Placeholder 4">
            <a:extLst>
              <a:ext uri="{FF2B5EF4-FFF2-40B4-BE49-F238E27FC236}">
                <a16:creationId xmlns:a16="http://schemas.microsoft.com/office/drawing/2014/main" id="{F4545DF5-9EBB-0F43-A7D6-3966745A634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a:t>Les officiels sont élus tous les ans</a:t>
            </a:r>
          </a:p>
          <a:p>
            <a:pPr>
              <a:lnSpc>
                <a:spcPct val="200000"/>
              </a:lnSpc>
              <a:buClr>
                <a:srgbClr val="EAB71F"/>
              </a:buClr>
              <a:buFont typeface="Courier New" panose="02070309020205020404" pitchFamily="49" charset="0"/>
              <a:buChar char="o"/>
            </a:pPr>
            <a:r>
              <a:rPr lang="fr-FR" sz="2000"/>
              <a:t>Le président de club nomme une commission chargée des nominations en mars</a:t>
            </a:r>
          </a:p>
          <a:p>
            <a:pPr>
              <a:lnSpc>
                <a:spcPct val="200000"/>
              </a:lnSpc>
              <a:buClr>
                <a:srgbClr val="EAB71F"/>
              </a:buClr>
              <a:buFont typeface="Courier New" panose="02070309020205020404" pitchFamily="49" charset="0"/>
              <a:buChar char="o"/>
            </a:pPr>
            <a:r>
              <a:rPr lang="fr-FR" sz="2000"/>
              <a:t>La commission chargée des nominations choisit les candidats</a:t>
            </a:r>
          </a:p>
          <a:p>
            <a:pPr>
              <a:lnSpc>
                <a:spcPct val="200000"/>
              </a:lnSpc>
              <a:buClr>
                <a:srgbClr val="EAB71F"/>
              </a:buClr>
              <a:buFont typeface="Courier New" panose="02070309020205020404" pitchFamily="49" charset="0"/>
              <a:buChar char="o"/>
            </a:pPr>
            <a:r>
              <a:rPr lang="fr-FR" sz="2000"/>
              <a:t>Le club vote en avril</a:t>
            </a:r>
          </a:p>
          <a:p>
            <a:pPr>
              <a:lnSpc>
                <a:spcPct val="200000"/>
              </a:lnSpc>
              <a:buClr>
                <a:srgbClr val="EAB71F"/>
              </a:buClr>
              <a:buFont typeface="Courier New" panose="02070309020205020404" pitchFamily="49" charset="0"/>
              <a:buChar char="o"/>
            </a:pPr>
            <a:r>
              <a:rPr lang="fr-FR" sz="2000"/>
              <a:t>Le mandat commence le 1er juillet</a:t>
            </a:r>
          </a:p>
        </p:txBody>
      </p:sp>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2055</Words>
  <Application>Microsoft Office PowerPoint</Application>
  <PresentationFormat>Affichage à l'écran (4:3)</PresentationFormat>
  <Paragraphs>260</Paragraphs>
  <Slides>33</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Courier New</vt:lpstr>
      <vt:lpstr>Helvetica</vt:lpstr>
      <vt:lpstr>Wingdings</vt:lpstr>
      <vt:lpstr>LCI Eco Template</vt:lpstr>
      <vt:lpstr>Orientation des nouveaux membres</vt:lpstr>
      <vt:lpstr>Résumé de l'orientation des nouveaux membres</vt:lpstr>
      <vt:lpstr>Qui sont les Lions ?</vt:lpstr>
      <vt:lpstr>Qui sont les Lions ?</vt:lpstr>
      <vt:lpstr>[Insérer le nom du club ici]</vt:lpstr>
      <vt:lpstr>Aperçu historique</vt:lpstr>
      <vt:lpstr>Officiels de club</vt:lpstr>
      <vt:lpstr>Traditions</vt:lpstr>
      <vt:lpstr>Élections</vt:lpstr>
      <vt:lpstr>Distinctions</vt:lpstr>
      <vt:lpstr>Activités de service et collectes de fonds</vt:lpstr>
      <vt:lpstr>Effectifs</vt:lpstr>
      <vt:lpstr>Réunions</vt:lpstr>
      <vt:lpstr>Cotisations et budgets</vt:lpstr>
      <vt:lpstr>Les différentes sorte de communication</vt:lpstr>
      <vt:lpstr>Présentation PowerPoint</vt:lpstr>
      <vt:lpstr>Organigramme</vt:lpstr>
      <vt:lpstr>Leadership du district</vt:lpstr>
      <vt:lpstr>Congrès de district</vt:lpstr>
      <vt:lpstr>Comment le district et le district multiple communiquent ensemble</vt:lpstr>
      <vt:lpstr>Présentation PowerPoint</vt:lpstr>
      <vt:lpstr>Aperçu historique</vt:lpstr>
      <vt:lpstr>Nom et logo</vt:lpstr>
      <vt:lpstr>Organigramme</vt:lpstr>
      <vt:lpstr>Convention internationale</vt:lpstr>
      <vt:lpstr>Siège international</vt:lpstr>
      <vt:lpstr>Fondation du Lions Clubs International (LCIF)</vt:lpstr>
      <vt:lpstr>Fondation du Lions Clubs International (LCIF)</vt:lpstr>
      <vt:lpstr>Leadership</vt:lpstr>
      <vt:lpstr>Activités de service</vt:lpstr>
      <vt:lpstr>Développement de l’effectif</vt:lpstr>
      <vt:lpstr>Communications</vt:lpstr>
      <vt:lpstr>Bienvenue à notre Lions Club !</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Philippe CUAZ-PEROLIN</cp:lastModifiedBy>
  <cp:revision>148</cp:revision>
  <dcterms:created xsi:type="dcterms:W3CDTF">2011-03-29T14:17:54Z</dcterms:created>
  <dcterms:modified xsi:type="dcterms:W3CDTF">2022-11-29T12:29:48Z</dcterms:modified>
</cp:coreProperties>
</file>