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8"/>
  </p:notesMasterIdLst>
  <p:sldIdLst>
    <p:sldId id="872" r:id="rId2"/>
    <p:sldId id="1109" r:id="rId3"/>
    <p:sldId id="984" r:id="rId4"/>
    <p:sldId id="1087" r:id="rId5"/>
    <p:sldId id="1110" r:id="rId6"/>
    <p:sldId id="1117" r:id="rId7"/>
    <p:sldId id="1118" r:id="rId8"/>
    <p:sldId id="1119" r:id="rId9"/>
    <p:sldId id="1120" r:id="rId10"/>
    <p:sldId id="1123" r:id="rId11"/>
    <p:sldId id="1124" r:id="rId12"/>
    <p:sldId id="1116" r:id="rId13"/>
    <p:sldId id="1126" r:id="rId14"/>
    <p:sldId id="1127" r:id="rId15"/>
    <p:sldId id="1128" r:id="rId16"/>
    <p:sldId id="952"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4"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A2682"/>
    <a:srgbClr val="EBB700"/>
    <a:srgbClr val="55565A"/>
    <a:srgbClr val="FF5C35"/>
    <a:srgbClr val="407CCA"/>
    <a:srgbClr val="0D2240"/>
    <a:srgbClr val="00338D"/>
    <a:srgbClr val="F2F2F2"/>
    <a:srgbClr val="00AC69"/>
    <a:srgbClr val="B3B2B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5530"/>
    <p:restoredTop sz="94674"/>
  </p:normalViewPr>
  <p:slideViewPr>
    <p:cSldViewPr snapToGrid="0" snapToObjects="1">
      <p:cViewPr varScale="1">
        <p:scale>
          <a:sx n="114" d="100"/>
          <a:sy n="114" d="100"/>
        </p:scale>
        <p:origin x="1014" y="102"/>
      </p:cViewPr>
      <p:guideLst>
        <p:guide orient="horz" pos="2184"/>
        <p:guide pos="3840"/>
      </p:guideLst>
    </p:cSldViewPr>
  </p:slideViewPr>
  <p:notesTextViewPr>
    <p:cViewPr>
      <p:scale>
        <a:sx n="1" d="1"/>
        <a:sy n="1" d="1"/>
      </p:scale>
      <p:origin x="0" y="0"/>
    </p:cViewPr>
  </p:notesTextViewPr>
  <p:notesViewPr>
    <p:cSldViewPr snapToGrid="0" snapToObjects="1">
      <p:cViewPr varScale="1">
        <p:scale>
          <a:sx n="154" d="100"/>
          <a:sy n="154" d="100"/>
        </p:scale>
        <p:origin x="4976" y="19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5EC50FC-F9F0-994C-8ED5-9766C18DAC95}" type="datetimeFigureOut">
              <a:rPr lang="en-US" smtClean="0"/>
              <a:t>3/3/2023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5F38A34-01B5-8B47-8788-985DCB17BFD7}" type="slidenum">
              <a:rPr lang="en-US" smtClean="0"/>
              <a:t>‹N°›</a:t>
            </a:fld>
            <a:endParaRPr lang="en-US"/>
          </a:p>
        </p:txBody>
      </p:sp>
    </p:spTree>
    <p:extLst>
      <p:ext uri="{BB962C8B-B14F-4D97-AF65-F5344CB8AC3E}">
        <p14:creationId xmlns:p14="http://schemas.microsoft.com/office/powerpoint/2010/main" val="2963430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0444938"/>
      </p:ext>
    </p:extLst>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9733081"/>
      </p:ext>
    </p:extLst>
  </p:cSld>
  <p:clrMap bg1="lt1" tx1="dk1" bg2="lt2" tx2="dk2" accent1="accent1" accent2="accent2" accent3="accent3" accent4="accent4" accent5="accent5" accent6="accent6" hlink="hlink" folHlink="folHlink"/>
  <p:sldLayoutIdLst>
    <p:sldLayoutId id="214748366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ackground - Image">
            <a:extLst>
              <a:ext uri="{FF2B5EF4-FFF2-40B4-BE49-F238E27FC236}">
                <a16:creationId xmlns:a16="http://schemas.microsoft.com/office/drawing/2014/main" id="{FD877477-AD04-9645-A230-FA1898431B29}"/>
              </a:ext>
            </a:extLst>
          </p:cNvPr>
          <p:cNvPicPr>
            <a:picLocks noChangeAspect="1"/>
          </p:cNvPicPr>
          <p:nvPr/>
        </p:nvPicPr>
        <p:blipFill>
          <a:blip r:embed="rId2"/>
          <a:stretch>
            <a:fillRect/>
          </a:stretch>
        </p:blipFill>
        <p:spPr>
          <a:xfrm>
            <a:off x="0" y="0"/>
            <a:ext cx="12192000" cy="6858000"/>
          </a:xfrm>
          <a:prstGeom prst="rect">
            <a:avLst/>
          </a:prstGeom>
        </p:spPr>
      </p:pic>
      <p:sp>
        <p:nvSpPr>
          <p:cNvPr id="8" name="Background - Overlay">
            <a:extLst>
              <a:ext uri="{FF2B5EF4-FFF2-40B4-BE49-F238E27FC236}">
                <a16:creationId xmlns:a16="http://schemas.microsoft.com/office/drawing/2014/main" id="{C3A68D5E-C9D8-F044-8649-0122AB41957F}"/>
              </a:ext>
            </a:extLst>
          </p:cNvPr>
          <p:cNvSpPr/>
          <p:nvPr/>
        </p:nvSpPr>
        <p:spPr>
          <a:xfrm>
            <a:off x="0"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FC29919A-4C36-C447-AD85-0170CDC1ECD4}"/>
              </a:ext>
            </a:extLst>
          </p:cNvPr>
          <p:cNvSpPr/>
          <p:nvPr/>
        </p:nvSpPr>
        <p:spPr>
          <a:xfrm>
            <a:off x="914400" y="3962400"/>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051C0B96-24DE-2544-A161-4501B5DC482F}"/>
              </a:ext>
            </a:extLst>
          </p:cNvPr>
          <p:cNvSpPr txBox="1">
            <a:spLocks/>
          </p:cNvSpPr>
          <p:nvPr/>
        </p:nvSpPr>
        <p:spPr>
          <a:xfrm>
            <a:off x="761999" y="3206478"/>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Lions Clubs International</a:t>
            </a:r>
          </a:p>
        </p:txBody>
      </p:sp>
      <p:sp>
        <p:nvSpPr>
          <p:cNvPr id="6" name="Subhead">
            <a:extLst>
              <a:ext uri="{FF2B5EF4-FFF2-40B4-BE49-F238E27FC236}">
                <a16:creationId xmlns:a16="http://schemas.microsoft.com/office/drawing/2014/main" id="{22EEA4CF-49E7-B447-AF52-AF4F39E89754}"/>
              </a:ext>
            </a:extLst>
          </p:cNvPr>
          <p:cNvSpPr txBox="1">
            <a:spLocks/>
          </p:cNvSpPr>
          <p:nvPr/>
        </p:nvSpPr>
        <p:spPr>
          <a:xfrm>
            <a:off x="762000" y="4189206"/>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A global force for good</a:t>
            </a:r>
          </a:p>
        </p:txBody>
      </p:sp>
      <p:pic>
        <p:nvPicPr>
          <p:cNvPr id="9" name="Emblem - Black">
            <a:extLst>
              <a:ext uri="{FF2B5EF4-FFF2-40B4-BE49-F238E27FC236}">
                <a16:creationId xmlns:a16="http://schemas.microsoft.com/office/drawing/2014/main" id="{CD14D233-31B5-9E41-A6E6-C6852CB24955}"/>
              </a:ext>
            </a:extLst>
          </p:cNvPr>
          <p:cNvPicPr>
            <a:picLocks noChangeAspect="1"/>
          </p:cNvPicPr>
          <p:nvPr/>
        </p:nvPicPr>
        <p:blipFill>
          <a:blip r:embed="rId3"/>
          <a:srcRect/>
          <a:stretch/>
        </p:blipFill>
        <p:spPr>
          <a:xfrm>
            <a:off x="9771528" y="4640455"/>
            <a:ext cx="2206387" cy="2090551"/>
          </a:xfrm>
          <a:prstGeom prst="rect">
            <a:avLst/>
          </a:prstGeom>
        </p:spPr>
      </p:pic>
    </p:spTree>
    <p:extLst>
      <p:ext uri="{BB962C8B-B14F-4D97-AF65-F5344CB8AC3E}">
        <p14:creationId xmlns:p14="http://schemas.microsoft.com/office/powerpoint/2010/main" val="1233349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1793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127814"/>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pic>
        <p:nvPicPr>
          <p:cNvPr id="50" name="Picture 49">
            <a:extLst>
              <a:ext uri="{FF2B5EF4-FFF2-40B4-BE49-F238E27FC236}">
                <a16:creationId xmlns:a16="http://schemas.microsoft.com/office/drawing/2014/main" id="{85EC75AB-F332-F747-9088-26DDE1E11588}"/>
              </a:ext>
            </a:extLst>
          </p:cNvPr>
          <p:cNvPicPr>
            <a:picLocks noChangeAspect="1"/>
          </p:cNvPicPr>
          <p:nvPr/>
        </p:nvPicPr>
        <p:blipFill>
          <a:blip r:embed="rId2"/>
          <a:stretch>
            <a:fillRect/>
          </a:stretch>
        </p:blipFill>
        <p:spPr>
          <a:xfrm>
            <a:off x="3670004" y="1613647"/>
            <a:ext cx="8403182" cy="5074244"/>
          </a:xfrm>
          <a:prstGeom prst="rect">
            <a:avLst/>
          </a:prstGeom>
        </p:spPr>
      </p:pic>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structure</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058901"/>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372837"/>
            <a:ext cx="8618221" cy="5334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400" kern="0" dirty="0">
                <a:solidFill>
                  <a:srgbClr val="00338D"/>
                </a:solidFill>
              </a:rPr>
              <a:t>The association is divided into eight constitutional areas.</a:t>
            </a:r>
          </a:p>
        </p:txBody>
      </p:sp>
      <p:grpSp>
        <p:nvGrpSpPr>
          <p:cNvPr id="53" name="Group 52">
            <a:extLst>
              <a:ext uri="{FF2B5EF4-FFF2-40B4-BE49-F238E27FC236}">
                <a16:creationId xmlns:a16="http://schemas.microsoft.com/office/drawing/2014/main" id="{18138ED2-57A5-CF47-9B92-DA402B3847B1}"/>
              </a:ext>
            </a:extLst>
          </p:cNvPr>
          <p:cNvGrpSpPr/>
          <p:nvPr/>
        </p:nvGrpSpPr>
        <p:grpSpPr>
          <a:xfrm>
            <a:off x="369830" y="1737627"/>
            <a:ext cx="2863960" cy="3980925"/>
            <a:chOff x="-2467504" y="2363562"/>
            <a:chExt cx="2897548" cy="4308823"/>
          </a:xfrm>
        </p:grpSpPr>
        <p:sp>
          <p:nvSpPr>
            <p:cNvPr id="54" name="Delay 53">
              <a:extLst>
                <a:ext uri="{FF2B5EF4-FFF2-40B4-BE49-F238E27FC236}">
                  <a16:creationId xmlns:a16="http://schemas.microsoft.com/office/drawing/2014/main" id="{209D3579-7633-4942-91AC-1A412DFFEAB0}"/>
                </a:ext>
              </a:extLst>
            </p:cNvPr>
            <p:cNvSpPr/>
            <p:nvPr/>
          </p:nvSpPr>
          <p:spPr bwMode="auto">
            <a:xfrm>
              <a:off x="-152971"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5" name="Delay 54">
              <a:extLst>
                <a:ext uri="{FF2B5EF4-FFF2-40B4-BE49-F238E27FC236}">
                  <a16:creationId xmlns:a16="http://schemas.microsoft.com/office/drawing/2014/main" id="{58CA43F6-E456-8741-8761-9835DC02511D}"/>
                </a:ext>
              </a:extLst>
            </p:cNvPr>
            <p:cNvSpPr/>
            <p:nvPr/>
          </p:nvSpPr>
          <p:spPr bwMode="auto">
            <a:xfrm>
              <a:off x="-152971"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6" name="Delay 55">
              <a:extLst>
                <a:ext uri="{FF2B5EF4-FFF2-40B4-BE49-F238E27FC236}">
                  <a16:creationId xmlns:a16="http://schemas.microsoft.com/office/drawing/2014/main" id="{241821BE-C3B5-8948-A577-66E2796001D4}"/>
                </a:ext>
              </a:extLst>
            </p:cNvPr>
            <p:cNvSpPr/>
            <p:nvPr/>
          </p:nvSpPr>
          <p:spPr bwMode="auto">
            <a:xfrm>
              <a:off x="-152971"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7" name="Delay 56">
              <a:extLst>
                <a:ext uri="{FF2B5EF4-FFF2-40B4-BE49-F238E27FC236}">
                  <a16:creationId xmlns:a16="http://schemas.microsoft.com/office/drawing/2014/main" id="{F75A2E54-156F-9D40-ABA1-341257826B8F}"/>
                </a:ext>
              </a:extLst>
            </p:cNvPr>
            <p:cNvSpPr/>
            <p:nvPr/>
          </p:nvSpPr>
          <p:spPr bwMode="auto">
            <a:xfrm>
              <a:off x="-152971"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8" name="Delay 57">
              <a:extLst>
                <a:ext uri="{FF2B5EF4-FFF2-40B4-BE49-F238E27FC236}">
                  <a16:creationId xmlns:a16="http://schemas.microsoft.com/office/drawing/2014/main" id="{F31CE029-2399-9248-93C7-53C6B6395F80}"/>
                </a:ext>
              </a:extLst>
            </p:cNvPr>
            <p:cNvSpPr/>
            <p:nvPr/>
          </p:nvSpPr>
          <p:spPr bwMode="auto">
            <a:xfrm>
              <a:off x="-152971"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59" name="Delay 58">
              <a:extLst>
                <a:ext uri="{FF2B5EF4-FFF2-40B4-BE49-F238E27FC236}">
                  <a16:creationId xmlns:a16="http://schemas.microsoft.com/office/drawing/2014/main" id="{ABFB996E-E15F-8F47-887D-FE28B69E7659}"/>
                </a:ext>
              </a:extLst>
            </p:cNvPr>
            <p:cNvSpPr/>
            <p:nvPr/>
          </p:nvSpPr>
          <p:spPr bwMode="auto">
            <a:xfrm>
              <a:off x="-152971"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60" name="Delay 59">
              <a:extLst>
                <a:ext uri="{FF2B5EF4-FFF2-40B4-BE49-F238E27FC236}">
                  <a16:creationId xmlns:a16="http://schemas.microsoft.com/office/drawing/2014/main" id="{5D236D06-75B6-244A-BFE0-7C271F92F4F4}"/>
                </a:ext>
              </a:extLst>
            </p:cNvPr>
            <p:cNvSpPr/>
            <p:nvPr/>
          </p:nvSpPr>
          <p:spPr bwMode="auto">
            <a:xfrm>
              <a:off x="-152971"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61" name="Delay 60">
              <a:extLst>
                <a:ext uri="{FF2B5EF4-FFF2-40B4-BE49-F238E27FC236}">
                  <a16:creationId xmlns:a16="http://schemas.microsoft.com/office/drawing/2014/main" id="{3C7454CA-FD5E-6541-B540-3EFF727FB32F}"/>
                </a:ext>
              </a:extLst>
            </p:cNvPr>
            <p:cNvSpPr/>
            <p:nvPr/>
          </p:nvSpPr>
          <p:spPr bwMode="auto">
            <a:xfrm>
              <a:off x="-152971"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endParaRPr lang="en-US" altLang="en-US" sz="1600" b="1" dirty="0">
                <a:cs typeface="Arial" panose="020B0604020202020204" pitchFamily="34" charset="0"/>
              </a:endParaRPr>
            </a:p>
          </p:txBody>
        </p:sp>
        <p:sp>
          <p:nvSpPr>
            <p:cNvPr id="62" name="Delay 61">
              <a:extLst>
                <a:ext uri="{FF2B5EF4-FFF2-40B4-BE49-F238E27FC236}">
                  <a16:creationId xmlns:a16="http://schemas.microsoft.com/office/drawing/2014/main" id="{ED9D4B3F-D2AC-B243-986F-2F273340F9F4}"/>
                </a:ext>
              </a:extLst>
            </p:cNvPr>
            <p:cNvSpPr/>
            <p:nvPr/>
          </p:nvSpPr>
          <p:spPr bwMode="auto">
            <a:xfrm flipH="1">
              <a:off x="-2467504" y="2911221"/>
              <a:ext cx="583015" cy="475205"/>
            </a:xfrm>
            <a:prstGeom prst="flowChartDelay">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a:t>
              </a:r>
              <a:endParaRPr lang="en-US" altLang="en-US" sz="1100" b="1" dirty="0">
                <a:cs typeface="Arial" panose="020B0604020202020204" pitchFamily="34" charset="0"/>
              </a:endParaRPr>
            </a:p>
          </p:txBody>
        </p:sp>
        <p:sp>
          <p:nvSpPr>
            <p:cNvPr id="63" name="Rectangle 62">
              <a:extLst>
                <a:ext uri="{FF2B5EF4-FFF2-40B4-BE49-F238E27FC236}">
                  <a16:creationId xmlns:a16="http://schemas.microsoft.com/office/drawing/2014/main" id="{BA578A92-B948-8241-AF54-A3FBA9262969}"/>
                </a:ext>
              </a:extLst>
            </p:cNvPr>
            <p:cNvSpPr/>
            <p:nvPr/>
          </p:nvSpPr>
          <p:spPr bwMode="auto">
            <a:xfrm>
              <a:off x="-1828800" y="2911221"/>
              <a:ext cx="1942053" cy="475205"/>
            </a:xfrm>
            <a:prstGeom prst="rect">
              <a:avLst/>
            </a:prstGeom>
            <a:solidFill>
              <a:srgbClr val="E57029"/>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Canada</a:t>
              </a:r>
              <a:endParaRPr lang="en-US" sz="900" b="1" dirty="0">
                <a:solidFill>
                  <a:schemeClr val="bg1"/>
                </a:solidFill>
                <a:cs typeface="Arial" panose="020B0604020202020204" pitchFamily="34" charset="0"/>
              </a:endParaRPr>
            </a:p>
          </p:txBody>
        </p:sp>
        <p:sp>
          <p:nvSpPr>
            <p:cNvPr id="64" name="Delay 63">
              <a:extLst>
                <a:ext uri="{FF2B5EF4-FFF2-40B4-BE49-F238E27FC236}">
                  <a16:creationId xmlns:a16="http://schemas.microsoft.com/office/drawing/2014/main" id="{6EDD6681-2E42-5A42-845E-F18DE4C9FDED}"/>
                </a:ext>
              </a:extLst>
            </p:cNvPr>
            <p:cNvSpPr/>
            <p:nvPr/>
          </p:nvSpPr>
          <p:spPr bwMode="auto">
            <a:xfrm flipH="1">
              <a:off x="-2467504" y="3458880"/>
              <a:ext cx="583015" cy="475205"/>
            </a:xfrm>
            <a:prstGeom prst="flowChartDelay">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III</a:t>
              </a:r>
              <a:endParaRPr lang="en-US" altLang="en-US" sz="1100" b="1" dirty="0">
                <a:cs typeface="Arial" panose="020B0604020202020204" pitchFamily="34" charset="0"/>
              </a:endParaRPr>
            </a:p>
          </p:txBody>
        </p:sp>
        <p:sp>
          <p:nvSpPr>
            <p:cNvPr id="65" name="Rectangle 64">
              <a:extLst>
                <a:ext uri="{FF2B5EF4-FFF2-40B4-BE49-F238E27FC236}">
                  <a16:creationId xmlns:a16="http://schemas.microsoft.com/office/drawing/2014/main" id="{C6733B66-70DE-5A4D-AD62-CD38EA59AC40}"/>
                </a:ext>
              </a:extLst>
            </p:cNvPr>
            <p:cNvSpPr/>
            <p:nvPr/>
          </p:nvSpPr>
          <p:spPr bwMode="auto">
            <a:xfrm>
              <a:off x="-1828800" y="3458880"/>
              <a:ext cx="1942053" cy="475205"/>
            </a:xfrm>
            <a:prstGeom prst="rect">
              <a:avLst/>
            </a:prstGeom>
            <a:solidFill>
              <a:srgbClr val="D1455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South America, Central  America, Mexico, and Islands of the </a:t>
              </a:r>
              <a:br>
                <a:rPr lang="en-US" sz="900" dirty="0">
                  <a:solidFill>
                    <a:schemeClr val="bg1"/>
                  </a:solidFill>
                  <a:cs typeface="Arial" panose="020B0604020202020204" pitchFamily="34" charset="0"/>
                </a:rPr>
              </a:br>
              <a:r>
                <a:rPr lang="en-US" sz="900" dirty="0">
                  <a:solidFill>
                    <a:schemeClr val="bg1"/>
                  </a:solidFill>
                  <a:cs typeface="Arial" panose="020B0604020202020204" pitchFamily="34" charset="0"/>
                </a:rPr>
                <a:t>Caribbean Sea</a:t>
              </a:r>
            </a:p>
          </p:txBody>
        </p:sp>
        <p:sp>
          <p:nvSpPr>
            <p:cNvPr id="66" name="Delay 65">
              <a:extLst>
                <a:ext uri="{FF2B5EF4-FFF2-40B4-BE49-F238E27FC236}">
                  <a16:creationId xmlns:a16="http://schemas.microsoft.com/office/drawing/2014/main" id="{55A80A29-FFD9-1244-B657-1F21A9121D30}"/>
                </a:ext>
              </a:extLst>
            </p:cNvPr>
            <p:cNvSpPr/>
            <p:nvPr/>
          </p:nvSpPr>
          <p:spPr bwMode="auto">
            <a:xfrm flipH="1">
              <a:off x="-2467504" y="4006539"/>
              <a:ext cx="583015" cy="475205"/>
            </a:xfrm>
            <a:prstGeom prst="flowChartDelay">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IV</a:t>
              </a:r>
              <a:endParaRPr lang="en-US" altLang="en-US" sz="1100" b="1" dirty="0">
                <a:cs typeface="Arial" panose="020B0604020202020204" pitchFamily="34" charset="0"/>
              </a:endParaRPr>
            </a:p>
          </p:txBody>
        </p:sp>
        <p:sp>
          <p:nvSpPr>
            <p:cNvPr id="67" name="Rectangle 66">
              <a:extLst>
                <a:ext uri="{FF2B5EF4-FFF2-40B4-BE49-F238E27FC236}">
                  <a16:creationId xmlns:a16="http://schemas.microsoft.com/office/drawing/2014/main" id="{929BA444-ADA1-3049-9E8A-45C171C8B49F}"/>
                </a:ext>
              </a:extLst>
            </p:cNvPr>
            <p:cNvSpPr/>
            <p:nvPr/>
          </p:nvSpPr>
          <p:spPr bwMode="auto">
            <a:xfrm>
              <a:off x="-1828800" y="4006539"/>
              <a:ext cx="1942053" cy="475205"/>
            </a:xfrm>
            <a:prstGeom prst="rect">
              <a:avLst/>
            </a:prstGeom>
            <a:solidFill>
              <a:srgbClr val="781D37"/>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Europe</a:t>
              </a:r>
              <a:endParaRPr lang="en-US" sz="900" b="1" dirty="0">
                <a:solidFill>
                  <a:schemeClr val="bg1"/>
                </a:solidFill>
                <a:cs typeface="Arial" panose="020B0604020202020204" pitchFamily="34" charset="0"/>
              </a:endParaRPr>
            </a:p>
          </p:txBody>
        </p:sp>
        <p:sp>
          <p:nvSpPr>
            <p:cNvPr id="68" name="Delay 67">
              <a:extLst>
                <a:ext uri="{FF2B5EF4-FFF2-40B4-BE49-F238E27FC236}">
                  <a16:creationId xmlns:a16="http://schemas.microsoft.com/office/drawing/2014/main" id="{04370CC6-B13D-FE4A-B438-D0C7A64214F7}"/>
                </a:ext>
              </a:extLst>
            </p:cNvPr>
            <p:cNvSpPr/>
            <p:nvPr/>
          </p:nvSpPr>
          <p:spPr bwMode="auto">
            <a:xfrm flipH="1">
              <a:off x="-2467504" y="4554199"/>
              <a:ext cx="583015" cy="475205"/>
            </a:xfrm>
            <a:prstGeom prst="flowChartDelay">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a:t>
              </a:r>
              <a:endParaRPr lang="en-US" altLang="en-US" sz="1100" b="1" dirty="0">
                <a:cs typeface="Arial" panose="020B0604020202020204" pitchFamily="34" charset="0"/>
              </a:endParaRPr>
            </a:p>
          </p:txBody>
        </p:sp>
        <p:sp>
          <p:nvSpPr>
            <p:cNvPr id="69" name="Rectangle 68">
              <a:extLst>
                <a:ext uri="{FF2B5EF4-FFF2-40B4-BE49-F238E27FC236}">
                  <a16:creationId xmlns:a16="http://schemas.microsoft.com/office/drawing/2014/main" id="{959E6411-C1AA-0140-9685-74A20ECC6A6C}"/>
                </a:ext>
              </a:extLst>
            </p:cNvPr>
            <p:cNvSpPr/>
            <p:nvPr/>
          </p:nvSpPr>
          <p:spPr bwMode="auto">
            <a:xfrm>
              <a:off x="-1828800" y="4554199"/>
              <a:ext cx="1942053" cy="475205"/>
            </a:xfrm>
            <a:prstGeom prst="rect">
              <a:avLst/>
            </a:prstGeom>
            <a:solidFill>
              <a:srgbClr val="0B4A8E"/>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The Orient and Southeast Asia </a:t>
              </a:r>
            </a:p>
          </p:txBody>
        </p:sp>
        <p:sp>
          <p:nvSpPr>
            <p:cNvPr id="70" name="Delay 69">
              <a:extLst>
                <a:ext uri="{FF2B5EF4-FFF2-40B4-BE49-F238E27FC236}">
                  <a16:creationId xmlns:a16="http://schemas.microsoft.com/office/drawing/2014/main" id="{776981AD-4204-7A47-99A1-082AF49D3F74}"/>
                </a:ext>
              </a:extLst>
            </p:cNvPr>
            <p:cNvSpPr/>
            <p:nvPr/>
          </p:nvSpPr>
          <p:spPr bwMode="auto">
            <a:xfrm flipH="1">
              <a:off x="-2467504" y="5101857"/>
              <a:ext cx="583015" cy="475205"/>
            </a:xfrm>
            <a:prstGeom prst="flowChartDelay">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a:t>
              </a:r>
              <a:endParaRPr lang="en-US" altLang="en-US" sz="1100" b="1" dirty="0">
                <a:cs typeface="Arial" panose="020B0604020202020204" pitchFamily="34" charset="0"/>
              </a:endParaRPr>
            </a:p>
          </p:txBody>
        </p:sp>
        <p:sp>
          <p:nvSpPr>
            <p:cNvPr id="71" name="Rectangle 70">
              <a:extLst>
                <a:ext uri="{FF2B5EF4-FFF2-40B4-BE49-F238E27FC236}">
                  <a16:creationId xmlns:a16="http://schemas.microsoft.com/office/drawing/2014/main" id="{B32447C4-6236-D14E-BE1B-C4F2777FCE41}"/>
                </a:ext>
              </a:extLst>
            </p:cNvPr>
            <p:cNvSpPr/>
            <p:nvPr/>
          </p:nvSpPr>
          <p:spPr bwMode="auto">
            <a:xfrm>
              <a:off x="-1828800" y="5101857"/>
              <a:ext cx="1942053" cy="475205"/>
            </a:xfrm>
            <a:prstGeom prst="rect">
              <a:avLst/>
            </a:prstGeom>
            <a:solidFill>
              <a:srgbClr val="44A9D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India, South Asia, and the</a:t>
              </a:r>
              <a:br>
                <a:rPr lang="en-US" sz="900" dirty="0">
                  <a:solidFill>
                    <a:schemeClr val="bg1"/>
                  </a:solidFill>
                  <a:cs typeface="Arial" panose="020B0604020202020204" pitchFamily="34" charset="0"/>
                </a:rPr>
              </a:br>
              <a:r>
                <a:rPr lang="en-US" sz="900" dirty="0">
                  <a:solidFill>
                    <a:schemeClr val="bg1"/>
                  </a:solidFill>
                  <a:cs typeface="Arial" panose="020B0604020202020204" pitchFamily="34" charset="0"/>
                </a:rPr>
                <a:t>Middle East</a:t>
              </a:r>
            </a:p>
          </p:txBody>
        </p:sp>
        <p:sp>
          <p:nvSpPr>
            <p:cNvPr id="72" name="Delay 71">
              <a:extLst>
                <a:ext uri="{FF2B5EF4-FFF2-40B4-BE49-F238E27FC236}">
                  <a16:creationId xmlns:a16="http://schemas.microsoft.com/office/drawing/2014/main" id="{12D41803-C803-8E40-8BAA-A18787666B40}"/>
                </a:ext>
              </a:extLst>
            </p:cNvPr>
            <p:cNvSpPr/>
            <p:nvPr/>
          </p:nvSpPr>
          <p:spPr bwMode="auto">
            <a:xfrm flipH="1">
              <a:off x="-2467504" y="5649516"/>
              <a:ext cx="583015" cy="475205"/>
            </a:xfrm>
            <a:prstGeom prst="flowChartDelay">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a:t>
              </a:r>
              <a:endParaRPr lang="en-US" altLang="en-US" sz="1100" b="1" dirty="0">
                <a:cs typeface="Arial" panose="020B0604020202020204" pitchFamily="34" charset="0"/>
              </a:endParaRPr>
            </a:p>
          </p:txBody>
        </p:sp>
        <p:sp>
          <p:nvSpPr>
            <p:cNvPr id="73" name="Rectangle 72">
              <a:extLst>
                <a:ext uri="{FF2B5EF4-FFF2-40B4-BE49-F238E27FC236}">
                  <a16:creationId xmlns:a16="http://schemas.microsoft.com/office/drawing/2014/main" id="{7A0753A7-371F-CD42-9884-6CDD9DDFCC81}"/>
                </a:ext>
              </a:extLst>
            </p:cNvPr>
            <p:cNvSpPr/>
            <p:nvPr/>
          </p:nvSpPr>
          <p:spPr bwMode="auto">
            <a:xfrm>
              <a:off x="-1828800" y="5649516"/>
              <a:ext cx="1942053" cy="475205"/>
            </a:xfrm>
            <a:prstGeom prst="rect">
              <a:avLst/>
            </a:prstGeom>
            <a:solidFill>
              <a:srgbClr val="9CCF00"/>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Australia, New Zealand, Papua New Guinea, Indonesia &amp; The Islands of the South Pacific Ocean </a:t>
              </a:r>
              <a:endParaRPr lang="en-US" sz="900" b="1" dirty="0">
                <a:solidFill>
                  <a:schemeClr val="bg1"/>
                </a:solidFill>
                <a:cs typeface="Arial" panose="020B0604020202020204" pitchFamily="34" charset="0"/>
              </a:endParaRPr>
            </a:p>
          </p:txBody>
        </p:sp>
        <p:sp>
          <p:nvSpPr>
            <p:cNvPr id="74" name="Delay 73">
              <a:extLst>
                <a:ext uri="{FF2B5EF4-FFF2-40B4-BE49-F238E27FC236}">
                  <a16:creationId xmlns:a16="http://schemas.microsoft.com/office/drawing/2014/main" id="{F642D72F-C491-8347-B14C-BEC3E9B87867}"/>
                </a:ext>
              </a:extLst>
            </p:cNvPr>
            <p:cNvSpPr/>
            <p:nvPr/>
          </p:nvSpPr>
          <p:spPr bwMode="auto">
            <a:xfrm flipH="1">
              <a:off x="-2467504" y="2363562"/>
              <a:ext cx="583015" cy="475205"/>
            </a:xfrm>
            <a:prstGeom prst="flowChartDelay">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I</a:t>
              </a:r>
              <a:endParaRPr lang="en-US" altLang="en-US" sz="1100" b="1" dirty="0">
                <a:cs typeface="Arial" panose="020B0604020202020204" pitchFamily="34" charset="0"/>
              </a:endParaRPr>
            </a:p>
          </p:txBody>
        </p:sp>
        <p:sp>
          <p:nvSpPr>
            <p:cNvPr id="75" name="Rectangle 74">
              <a:extLst>
                <a:ext uri="{FF2B5EF4-FFF2-40B4-BE49-F238E27FC236}">
                  <a16:creationId xmlns:a16="http://schemas.microsoft.com/office/drawing/2014/main" id="{ACC88208-CD9E-9F46-B2A1-70471BE198E0}"/>
                </a:ext>
              </a:extLst>
            </p:cNvPr>
            <p:cNvSpPr/>
            <p:nvPr/>
          </p:nvSpPr>
          <p:spPr bwMode="auto">
            <a:xfrm>
              <a:off x="-1828800" y="2363562"/>
              <a:ext cx="1942053" cy="475205"/>
            </a:xfrm>
            <a:prstGeom prst="rect">
              <a:avLst/>
            </a:prstGeom>
            <a:solidFill>
              <a:srgbClr val="F1AC2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r>
                <a:rPr lang="en-US" sz="900" dirty="0">
                  <a:solidFill>
                    <a:schemeClr val="bg1"/>
                  </a:solidFill>
                </a:rPr>
                <a:t>United States of America, Its Affiliates, Bermuda &amp; the Bahamas</a:t>
              </a:r>
            </a:p>
          </p:txBody>
        </p:sp>
        <p:sp>
          <p:nvSpPr>
            <p:cNvPr id="76" name="Delay 75">
              <a:extLst>
                <a:ext uri="{FF2B5EF4-FFF2-40B4-BE49-F238E27FC236}">
                  <a16:creationId xmlns:a16="http://schemas.microsoft.com/office/drawing/2014/main" id="{E2CB128E-A0A8-4446-86BF-8558544977C6}"/>
                </a:ext>
              </a:extLst>
            </p:cNvPr>
            <p:cNvSpPr/>
            <p:nvPr/>
          </p:nvSpPr>
          <p:spPr bwMode="auto">
            <a:xfrm flipH="1">
              <a:off x="-2467504" y="6197180"/>
              <a:ext cx="583015" cy="475205"/>
            </a:xfrm>
            <a:prstGeom prst="flowChartDelay">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lIns="27432" rIns="45720" anchor="ctr"/>
            <a:lstStyle/>
            <a:p>
              <a:pPr algn="ctr"/>
              <a:r>
                <a:rPr lang="en-US" altLang="en-US" sz="1100" b="1" dirty="0">
                  <a:solidFill>
                    <a:srgbClr val="FFFFFF"/>
                  </a:solidFill>
                  <a:cs typeface="Arial" panose="020B0604020202020204" pitchFamily="34" charset="0"/>
                </a:rPr>
                <a:t>CA VIII</a:t>
              </a:r>
              <a:endParaRPr lang="en-US" altLang="en-US" sz="1100" b="1" dirty="0">
                <a:cs typeface="Arial" panose="020B0604020202020204" pitchFamily="34" charset="0"/>
              </a:endParaRPr>
            </a:p>
          </p:txBody>
        </p:sp>
        <p:sp>
          <p:nvSpPr>
            <p:cNvPr id="77" name="Rectangle 76">
              <a:extLst>
                <a:ext uri="{FF2B5EF4-FFF2-40B4-BE49-F238E27FC236}">
                  <a16:creationId xmlns:a16="http://schemas.microsoft.com/office/drawing/2014/main" id="{BC757DFB-A8C1-2349-ACB5-EA835AEA5976}"/>
                </a:ext>
              </a:extLst>
            </p:cNvPr>
            <p:cNvSpPr/>
            <p:nvPr/>
          </p:nvSpPr>
          <p:spPr bwMode="auto">
            <a:xfrm>
              <a:off x="-1828800" y="6197180"/>
              <a:ext cx="1942053" cy="475205"/>
            </a:xfrm>
            <a:prstGeom prst="rect">
              <a:avLst/>
            </a:prstGeom>
            <a:solidFill>
              <a:srgbClr val="6A286D"/>
            </a:solidFill>
            <a:ln>
              <a:noFill/>
            </a:ln>
            <a:extLst>
              <a:ext uri="{91240B29-F687-4F45-9708-019B960494DF}">
                <a14:hiddenLine xmlns:a14="http://schemas.microsoft.com/office/drawing/2010/main" w="9525">
                  <a:solidFill>
                    <a:srgbClr val="000000"/>
                  </a:solidFill>
                  <a:round/>
                  <a:headEnd/>
                  <a:tailEnd/>
                </a14:hiddenLine>
              </a:ext>
            </a:extLst>
          </p:spPr>
          <p:txBody>
            <a:bodyPr rot="0" spcFirstLastPara="0" vertOverflow="overflow" horzOverflow="overflow" vert="horz" wrap="square" lIns="45720" tIns="36576" rIns="45720" bIns="18288" numCol="1" spcCol="0" rtlCol="0" fromWordArt="0" anchor="ctr" anchorCtr="0" forceAA="0" compatLnSpc="1">
              <a:prstTxWarp prst="textNoShape">
                <a:avLst/>
              </a:prstTxWarp>
              <a:noAutofit/>
            </a:bodyPr>
            <a:lstStyle/>
            <a:p>
              <a:pPr>
                <a:lnSpc>
                  <a:spcPts val="1000"/>
                </a:lnSpc>
              </a:pPr>
              <a:r>
                <a:rPr lang="en-US" sz="900" dirty="0">
                  <a:solidFill>
                    <a:schemeClr val="bg1"/>
                  </a:solidFill>
                  <a:cs typeface="Arial" panose="020B0604020202020204" pitchFamily="34" charset="0"/>
                </a:rPr>
                <a:t>Africa</a:t>
              </a:r>
              <a:endParaRPr lang="en-US" sz="900" b="1" dirty="0">
                <a:solidFill>
                  <a:schemeClr val="bg1"/>
                </a:solidFill>
                <a:cs typeface="Arial" panose="020B0604020202020204" pitchFamily="34" charset="0"/>
              </a:endParaRPr>
            </a:p>
          </p:txBody>
        </p:sp>
      </p:grpSp>
    </p:spTree>
    <p:extLst>
      <p:ext uri="{BB962C8B-B14F-4D97-AF65-F5344CB8AC3E}">
        <p14:creationId xmlns:p14="http://schemas.microsoft.com/office/powerpoint/2010/main" val="7167124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886693" y="316096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762000" y="2405045"/>
            <a:ext cx="6209629" cy="44504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Our club</a:t>
            </a:r>
          </a:p>
        </p:txBody>
      </p:sp>
      <p:sp>
        <p:nvSpPr>
          <p:cNvPr id="6" name="Subhead">
            <a:extLst>
              <a:ext uri="{FF2B5EF4-FFF2-40B4-BE49-F238E27FC236}">
                <a16:creationId xmlns:a16="http://schemas.microsoft.com/office/drawing/2014/main" id="{F84AA681-4BDD-0743-94A4-22BD62B5F3FC}"/>
              </a:ext>
            </a:extLst>
          </p:cNvPr>
          <p:cNvSpPr txBox="1">
            <a:spLocks/>
          </p:cNvSpPr>
          <p:nvPr/>
        </p:nvSpPr>
        <p:spPr>
          <a:xfrm>
            <a:off x="762001" y="3387773"/>
            <a:ext cx="7696200" cy="535194"/>
          </a:xfrm>
          <a:prstGeom prst="rect">
            <a:avLst/>
          </a:prstGeom>
        </p:spPr>
        <p:txBody>
          <a:bodyPr anchor="t"/>
          <a:lstStyle>
            <a:lvl1pPr marL="0" indent="0" algn="l" rtl="0" eaLnBrk="1" fontAlgn="base" hangingPunct="1">
              <a:spcBef>
                <a:spcPct val="20000"/>
              </a:spcBef>
              <a:spcAft>
                <a:spcPct val="0"/>
              </a:spcAft>
              <a:buFont typeface="Arial" pitchFamily="34" charset="0"/>
              <a:buNone/>
              <a:defRPr sz="33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t>[Insert club name here]</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pic>
        <p:nvPicPr>
          <p:cNvPr id="8" name="Picture 7">
            <a:extLst>
              <a:ext uri="{FF2B5EF4-FFF2-40B4-BE49-F238E27FC236}">
                <a16:creationId xmlns:a16="http://schemas.microsoft.com/office/drawing/2014/main" id="{C0CCABCC-64AA-7943-A46A-05E3CB7B8434}"/>
              </a:ext>
            </a:extLst>
          </p:cNvPr>
          <p:cNvPicPr>
            <a:picLocks noChangeAspect="1"/>
          </p:cNvPicPr>
          <p:nvPr/>
        </p:nvPicPr>
        <p:blipFill>
          <a:blip r:embed="rId2"/>
          <a:stretch>
            <a:fillRect/>
          </a:stretch>
        </p:blipFill>
        <p:spPr>
          <a:xfrm>
            <a:off x="9906000" y="-1"/>
            <a:ext cx="2286000" cy="2286000"/>
          </a:xfrm>
          <a:prstGeom prst="rect">
            <a:avLst/>
          </a:prstGeom>
        </p:spPr>
      </p:pic>
      <p:pic>
        <p:nvPicPr>
          <p:cNvPr id="11" name="Picture 10">
            <a:extLst>
              <a:ext uri="{FF2B5EF4-FFF2-40B4-BE49-F238E27FC236}">
                <a16:creationId xmlns:a16="http://schemas.microsoft.com/office/drawing/2014/main" id="{802293BA-F532-2046-A0AA-9507A7421B10}"/>
              </a:ext>
            </a:extLst>
          </p:cNvPr>
          <p:cNvPicPr>
            <a:picLocks noChangeAspect="1"/>
          </p:cNvPicPr>
          <p:nvPr/>
        </p:nvPicPr>
        <p:blipFill>
          <a:blip r:embed="rId2"/>
          <a:stretch>
            <a:fillRect/>
          </a:stretch>
        </p:blipFill>
        <p:spPr>
          <a:xfrm rot="10800000">
            <a:off x="-1" y="4572001"/>
            <a:ext cx="2286000" cy="2286000"/>
          </a:xfrm>
          <a:prstGeom prst="rect">
            <a:avLst/>
          </a:prstGeom>
        </p:spPr>
      </p:pic>
    </p:spTree>
    <p:extLst>
      <p:ext uri="{BB962C8B-B14F-4D97-AF65-F5344CB8AC3E}">
        <p14:creationId xmlns:p14="http://schemas.microsoft.com/office/powerpoint/2010/main" val="5113887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club</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club: e.g., the year it was founded, current number of members, officers,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About [insert club name here]</a:t>
            </a:r>
          </a:p>
        </p:txBody>
      </p:sp>
      <p:pic>
        <p:nvPicPr>
          <p:cNvPr id="13" name="Emblem - Black">
            <a:extLst>
              <a:ext uri="{FF2B5EF4-FFF2-40B4-BE49-F238E27FC236}">
                <a16:creationId xmlns:a16="http://schemas.microsoft.com/office/drawing/2014/main" id="{0F60F32B-099F-E141-B13D-0FADFBF94BAC}"/>
              </a:ext>
            </a:extLst>
          </p:cNvPr>
          <p:cNvPicPr>
            <a:picLocks noChangeAspect="1"/>
          </p:cNvPicPr>
          <p:nvPr/>
        </p:nvPicPr>
        <p:blipFill>
          <a:blip r:embed="rId2">
            <a:alphaModFix amt="2000"/>
            <a:extLst>
              <a:ext uri="{BEBA8EAE-BF5A-486C-A8C5-ECC9F3942E4B}">
                <a14:imgProps xmlns:a14="http://schemas.microsoft.com/office/drawing/2010/main">
                  <a14:imgLayer r:embed="rId3">
                    <a14:imgEffect>
                      <a14:saturation sat="93000"/>
                    </a14:imgEffect>
                  </a14:imgLayer>
                </a14:imgProps>
              </a:ext>
            </a:extLst>
          </a:blip>
          <a:srcRect/>
          <a:stretch/>
        </p:blipFill>
        <p:spPr>
          <a:xfrm>
            <a:off x="9771528" y="4582537"/>
            <a:ext cx="2206387" cy="2206387"/>
          </a:xfrm>
          <a:prstGeom prst="rect">
            <a:avLst/>
          </a:prstGeom>
        </p:spPr>
      </p:pic>
    </p:spTree>
    <p:extLst>
      <p:ext uri="{BB962C8B-B14F-4D97-AF65-F5344CB8AC3E}">
        <p14:creationId xmlns:p14="http://schemas.microsoft.com/office/powerpoint/2010/main" val="37414580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734121"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community</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community: e.g., demographics, history, culture, areas of need, etc.]</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We serve [insert community name here]</a:t>
            </a:r>
          </a:p>
        </p:txBody>
      </p:sp>
      <p:pic>
        <p:nvPicPr>
          <p:cNvPr id="13" name="Emblem - Black">
            <a:extLst>
              <a:ext uri="{FF2B5EF4-FFF2-40B4-BE49-F238E27FC236}">
                <a16:creationId xmlns:a16="http://schemas.microsoft.com/office/drawing/2014/main" id="{53DB2A0E-B50A-FC4A-97F5-D95971E746F5}"/>
              </a:ext>
            </a:extLst>
          </p:cNvPr>
          <p:cNvPicPr>
            <a:picLocks noChangeAspect="1"/>
          </p:cNvPicPr>
          <p:nvPr/>
        </p:nvPicPr>
        <p:blipFill>
          <a:blip r:embed="rId2">
            <a:alphaModFix amt="2000"/>
            <a:extLst>
              <a:ext uri="{BEBA8EAE-BF5A-486C-A8C5-ECC9F3942E4B}">
                <a14:imgProps xmlns:a14="http://schemas.microsoft.com/office/drawing/2010/main">
                  <a14:imgLayer r:embed="rId3">
                    <a14:imgEffect>
                      <a14:saturation sat="93000"/>
                    </a14:imgEffect>
                  </a14:imgLayer>
                </a14:imgProps>
              </a:ext>
            </a:extLst>
          </a:blip>
          <a:srcRect/>
          <a:stretch/>
        </p:blipFill>
        <p:spPr>
          <a:xfrm>
            <a:off x="9771528" y="4582537"/>
            <a:ext cx="2206387" cy="2206387"/>
          </a:xfrm>
          <a:prstGeom prst="rect">
            <a:avLst/>
          </a:prstGeom>
        </p:spPr>
      </p:pic>
    </p:spTree>
    <p:extLst>
      <p:ext uri="{BB962C8B-B14F-4D97-AF65-F5344CB8AC3E}">
        <p14:creationId xmlns:p14="http://schemas.microsoft.com/office/powerpoint/2010/main" val="3677833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service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your club’s service focus: e.g., specific programs, service activities, events, local partnerships, etc.]</a:t>
            </a:r>
          </a:p>
          <a:p>
            <a:endParaRPr lang="en-US" sz="1800" kern="0" dirty="0">
              <a:solidFill>
                <a:srgbClr val="55565A"/>
              </a:solidFill>
            </a:endParaRPr>
          </a:p>
          <a:p>
            <a:r>
              <a:rPr lang="en-US" sz="1800" kern="0" dirty="0">
                <a:solidFill>
                  <a:srgbClr val="55565A"/>
                </a:solidFill>
              </a:rPr>
              <a:t>[Don’t forget to highlight how your club is serving your community’s areas of need!]</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What we do</a:t>
            </a:r>
          </a:p>
        </p:txBody>
      </p:sp>
      <p:pic>
        <p:nvPicPr>
          <p:cNvPr id="13" name="Emblem - Black">
            <a:extLst>
              <a:ext uri="{FF2B5EF4-FFF2-40B4-BE49-F238E27FC236}">
                <a16:creationId xmlns:a16="http://schemas.microsoft.com/office/drawing/2014/main" id="{72487E61-9BA8-7F41-8379-6126E9399384}"/>
              </a:ext>
            </a:extLst>
          </p:cNvPr>
          <p:cNvPicPr>
            <a:picLocks noChangeAspect="1"/>
          </p:cNvPicPr>
          <p:nvPr/>
        </p:nvPicPr>
        <p:blipFill>
          <a:blip r:embed="rId2">
            <a:alphaModFix amt="2000"/>
            <a:extLst>
              <a:ext uri="{BEBA8EAE-BF5A-486C-A8C5-ECC9F3942E4B}">
                <a14:imgProps xmlns:a14="http://schemas.microsoft.com/office/drawing/2010/main">
                  <a14:imgLayer r:embed="rId3">
                    <a14:imgEffect>
                      <a14:saturation sat="93000"/>
                    </a14:imgEffect>
                  </a14:imgLayer>
                </a14:imgProps>
              </a:ext>
            </a:extLst>
          </a:blip>
          <a:srcRect/>
          <a:stretch/>
        </p:blipFill>
        <p:spPr>
          <a:xfrm>
            <a:off x="9771528" y="4582537"/>
            <a:ext cx="2206387" cy="2206387"/>
          </a:xfrm>
          <a:prstGeom prst="rect">
            <a:avLst/>
          </a:prstGeom>
        </p:spPr>
      </p:pic>
    </p:spTree>
    <p:extLst>
      <p:ext uri="{BB962C8B-B14F-4D97-AF65-F5344CB8AC3E}">
        <p14:creationId xmlns:p14="http://schemas.microsoft.com/office/powerpoint/2010/main" val="5781234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Next steps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[Enter information here about ways your new or prospective members can share their ideas and get involved in what your club is doing in the community]</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How you can get involved</a:t>
            </a:r>
          </a:p>
        </p:txBody>
      </p:sp>
      <p:pic>
        <p:nvPicPr>
          <p:cNvPr id="13" name="Emblem - Black">
            <a:extLst>
              <a:ext uri="{FF2B5EF4-FFF2-40B4-BE49-F238E27FC236}">
                <a16:creationId xmlns:a16="http://schemas.microsoft.com/office/drawing/2014/main" id="{C0C9649C-BFAF-D14C-8551-E8004C5712B2}"/>
              </a:ext>
            </a:extLst>
          </p:cNvPr>
          <p:cNvPicPr>
            <a:picLocks noChangeAspect="1"/>
          </p:cNvPicPr>
          <p:nvPr/>
        </p:nvPicPr>
        <p:blipFill>
          <a:blip r:embed="rId2">
            <a:alphaModFix amt="2000"/>
            <a:extLst>
              <a:ext uri="{BEBA8EAE-BF5A-486C-A8C5-ECC9F3942E4B}">
                <a14:imgProps xmlns:a14="http://schemas.microsoft.com/office/drawing/2010/main">
                  <a14:imgLayer r:embed="rId3">
                    <a14:imgEffect>
                      <a14:saturation sat="93000"/>
                    </a14:imgEffect>
                  </a14:imgLayer>
                </a14:imgProps>
              </a:ext>
            </a:extLst>
          </a:blip>
          <a:srcRect/>
          <a:stretch/>
        </p:blipFill>
        <p:spPr>
          <a:xfrm>
            <a:off x="9771528" y="4582537"/>
            <a:ext cx="2206387" cy="2206387"/>
          </a:xfrm>
          <a:prstGeom prst="rect">
            <a:avLst/>
          </a:prstGeom>
        </p:spPr>
      </p:pic>
    </p:spTree>
    <p:extLst>
      <p:ext uri="{BB962C8B-B14F-4D97-AF65-F5344CB8AC3E}">
        <p14:creationId xmlns:p14="http://schemas.microsoft.com/office/powerpoint/2010/main" val="17994510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Background - Image">
            <a:extLst>
              <a:ext uri="{FF2B5EF4-FFF2-40B4-BE49-F238E27FC236}">
                <a16:creationId xmlns:a16="http://schemas.microsoft.com/office/drawing/2014/main" id="{4972701C-247A-3448-8A68-1078D203BFA0}"/>
              </a:ext>
            </a:extLst>
          </p:cNvPr>
          <p:cNvPicPr>
            <a:picLocks noChangeAspect="1"/>
          </p:cNvPicPr>
          <p:nvPr/>
        </p:nvPicPr>
        <p:blipFill>
          <a:blip r:embed="rId2"/>
          <a:stretch>
            <a:fillRect/>
          </a:stretch>
        </p:blipFill>
        <p:spPr>
          <a:xfrm>
            <a:off x="0" y="0"/>
            <a:ext cx="12192000" cy="6858000"/>
          </a:xfrm>
          <a:prstGeom prst="rect">
            <a:avLst/>
          </a:prstGeom>
        </p:spPr>
      </p:pic>
      <p:sp>
        <p:nvSpPr>
          <p:cNvPr id="11" name="Background - Overlay">
            <a:extLst>
              <a:ext uri="{FF2B5EF4-FFF2-40B4-BE49-F238E27FC236}">
                <a16:creationId xmlns:a16="http://schemas.microsoft.com/office/drawing/2014/main" id="{FE160F02-72FD-634C-A0E2-F170E78E8F17}"/>
              </a:ext>
            </a:extLst>
          </p:cNvPr>
          <p:cNvSpPr/>
          <p:nvPr/>
        </p:nvSpPr>
        <p:spPr>
          <a:xfrm>
            <a:off x="-3" y="0"/>
            <a:ext cx="12192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4" name="Emblem - White" descr="lionlogo_white.ep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28610" y="1295401"/>
            <a:ext cx="1751259" cy="1708355"/>
          </a:xfrm>
          <a:prstGeom prst="rect">
            <a:avLst/>
          </a:prstGeom>
        </p:spPr>
      </p:pic>
      <p:sp>
        <p:nvSpPr>
          <p:cNvPr id="5" name="Headline"/>
          <p:cNvSpPr txBox="1">
            <a:spLocks/>
          </p:cNvSpPr>
          <p:nvPr/>
        </p:nvSpPr>
        <p:spPr>
          <a:xfrm>
            <a:off x="2238249" y="3034905"/>
            <a:ext cx="7772400" cy="1920033"/>
          </a:xfrm>
          <a:prstGeom prst="rect">
            <a:avLst/>
          </a:prstGeom>
        </p:spPr>
        <p:txBody>
          <a:bodyPr vert="horz" lIns="81527" tIns="40763" rIns="81527" bIns="40763"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600"/>
              </a:spcAft>
            </a:pPr>
            <a:r>
              <a:rPr lang="en-US" sz="4800" b="1" dirty="0">
                <a:solidFill>
                  <a:schemeClr val="bg1"/>
                </a:solidFill>
                <a:latin typeface="Helvetica Neue" charset="0"/>
                <a:ea typeface="Helvetica Neue" charset="0"/>
                <a:cs typeface="Helvetica Neue" charset="0"/>
              </a:rPr>
              <a:t>Thank you</a:t>
            </a:r>
          </a:p>
        </p:txBody>
      </p:sp>
      <p:sp>
        <p:nvSpPr>
          <p:cNvPr id="6" name="Gold Bar"/>
          <p:cNvSpPr/>
          <p:nvPr/>
        </p:nvSpPr>
        <p:spPr>
          <a:xfrm>
            <a:off x="5379111" y="3321604"/>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71" tIns="47336" rIns="94671" bIns="47336" rtlCol="0" anchor="ctr"/>
          <a:lstStyle/>
          <a:p>
            <a:pPr algn="ctr"/>
            <a:endParaRPr lang="en-US"/>
          </a:p>
        </p:txBody>
      </p:sp>
      <p:sp>
        <p:nvSpPr>
          <p:cNvPr id="7" name="Copyright"/>
          <p:cNvSpPr txBox="1"/>
          <p:nvPr/>
        </p:nvSpPr>
        <p:spPr>
          <a:xfrm>
            <a:off x="4396092" y="6231449"/>
            <a:ext cx="3399810" cy="338554"/>
          </a:xfrm>
          <a:prstGeom prst="rect">
            <a:avLst/>
          </a:prstGeom>
          <a:noFill/>
        </p:spPr>
        <p:txBody>
          <a:bodyPr wrap="square" rtlCol="0">
            <a:spAutoFit/>
          </a:bodyPr>
          <a:lstStyle/>
          <a:p>
            <a:pPr algn="ctr"/>
            <a:r>
              <a:rPr lang="en-US" sz="1600" b="1" dirty="0">
                <a:solidFill>
                  <a:schemeClr val="bg1"/>
                </a:solidFill>
              </a:rPr>
              <a:t>© 2019 Lions Clubs International</a:t>
            </a:r>
          </a:p>
        </p:txBody>
      </p:sp>
      <p:sp>
        <p:nvSpPr>
          <p:cNvPr id="12" name="Page Number - White">
            <a:extLst>
              <a:ext uri="{FF2B5EF4-FFF2-40B4-BE49-F238E27FC236}">
                <a16:creationId xmlns:a16="http://schemas.microsoft.com/office/drawing/2014/main" id="{7D11791B-A09B-C447-8C0A-F079F842B638}"/>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spTree>
    <p:extLst>
      <p:ext uri="{BB962C8B-B14F-4D97-AF65-F5344CB8AC3E}">
        <p14:creationId xmlns:p14="http://schemas.microsoft.com/office/powerpoint/2010/main" val="1517365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5590146"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400" kern="0" dirty="0">
                <a:solidFill>
                  <a:schemeClr val="bg1"/>
                </a:solidFill>
              </a:rPr>
              <a:t>Lions are changing the world one community at a time, by addressing needs at home and around the world. We are 1.4 million men and women who believe that kindness matters. And when we work together, we can achieve bigger goals.</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535763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chemeClr val="bg1"/>
                </a:solidFill>
              </a:rPr>
              <a:t>We’re making a world of difference.</a:t>
            </a:r>
          </a:p>
        </p:txBody>
      </p:sp>
      <p:pic>
        <p:nvPicPr>
          <p:cNvPr id="11" name="Emblem - Black">
            <a:extLst>
              <a:ext uri="{FF2B5EF4-FFF2-40B4-BE49-F238E27FC236}">
                <a16:creationId xmlns:a16="http://schemas.microsoft.com/office/drawing/2014/main" id="{CB4EC15E-9262-5947-BC5B-BE5A44397365}"/>
              </a:ext>
            </a:extLst>
          </p:cNvPr>
          <p:cNvPicPr>
            <a:picLocks noChangeAspect="1"/>
          </p:cNvPicPr>
          <p:nvPr/>
        </p:nvPicPr>
        <p:blipFill>
          <a:blip r:embed="rId2">
            <a:alphaModFix/>
          </a:blip>
          <a:srcRect/>
          <a:stretch/>
        </p:blipFill>
        <p:spPr>
          <a:xfrm>
            <a:off x="9771528" y="4640310"/>
            <a:ext cx="2206387" cy="2090840"/>
          </a:xfrm>
          <a:prstGeom prst="rect">
            <a:avLst/>
          </a:prstGeom>
        </p:spPr>
      </p:pic>
    </p:spTree>
    <p:extLst>
      <p:ext uri="{BB962C8B-B14F-4D97-AF65-F5344CB8AC3E}">
        <p14:creationId xmlns:p14="http://schemas.microsoft.com/office/powerpoint/2010/main" val="381415734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5C446A39-8E9B-6A44-A58E-9E04CA77630C}"/>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22" name="Slice - Solid">
            <a:extLst>
              <a:ext uri="{FF2B5EF4-FFF2-40B4-BE49-F238E27FC236}">
                <a16:creationId xmlns:a16="http://schemas.microsoft.com/office/drawing/2014/main" id="{651EA998-A806-F147-8EF5-A7B5976ED313}"/>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884D2F3C-77C4-0842-BD09-61B2F6C68A95}"/>
              </a:ext>
            </a:extLst>
          </p:cNvPr>
          <p:cNvSpPr txBox="1">
            <a:spLocks/>
          </p:cNvSpPr>
          <p:nvPr/>
        </p:nvSpPr>
        <p:spPr>
          <a:xfrm>
            <a:off x="372975" y="366727"/>
            <a:ext cx="1554299" cy="1436351"/>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motto</a:t>
            </a:r>
          </a:p>
        </p:txBody>
      </p:sp>
      <p:grpSp>
        <p:nvGrpSpPr>
          <p:cNvPr id="20" name="Group 19">
            <a:extLst>
              <a:ext uri="{FF2B5EF4-FFF2-40B4-BE49-F238E27FC236}">
                <a16:creationId xmlns:a16="http://schemas.microsoft.com/office/drawing/2014/main" id="{F8C8D9EA-7967-BA4F-8CF7-F427CA457260}"/>
              </a:ext>
            </a:extLst>
          </p:cNvPr>
          <p:cNvGrpSpPr/>
          <p:nvPr/>
        </p:nvGrpSpPr>
        <p:grpSpPr>
          <a:xfrm>
            <a:off x="6010473" y="2003006"/>
            <a:ext cx="5525035" cy="2868503"/>
            <a:chOff x="6010473" y="2031142"/>
            <a:chExt cx="5525035" cy="2868503"/>
          </a:xfrm>
        </p:grpSpPr>
        <p:sp>
          <p:nvSpPr>
            <p:cNvPr id="6" name="Body Copy">
              <a:extLst>
                <a:ext uri="{FF2B5EF4-FFF2-40B4-BE49-F238E27FC236}">
                  <a16:creationId xmlns:a16="http://schemas.microsoft.com/office/drawing/2014/main" id="{A976928F-B454-9A49-B6F7-D7B881D56ADF}"/>
                </a:ext>
              </a:extLst>
            </p:cNvPr>
            <p:cNvSpPr txBox="1">
              <a:spLocks/>
            </p:cNvSpPr>
            <p:nvPr/>
          </p:nvSpPr>
          <p:spPr>
            <a:xfrm>
              <a:off x="6010473" y="3229351"/>
              <a:ext cx="5525035" cy="167029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2400" kern="0" dirty="0">
                  <a:solidFill>
                    <a:srgbClr val="55565A"/>
                  </a:solidFill>
                  <a:latin typeface="Arial" charset="0"/>
                  <a:ea typeface="Arial" charset="0"/>
                  <a:cs typeface="Arial" charset="0"/>
                </a:rPr>
                <a:t>1.4 million Lions are serving in more than 200 countries and geographic areas around the world, bringing unprecedented compassion and reach to our service.</a:t>
              </a:r>
            </a:p>
          </p:txBody>
        </p:sp>
        <p:sp>
          <p:nvSpPr>
            <p:cNvPr id="17" name="Body Copy">
              <a:extLst>
                <a:ext uri="{FF2B5EF4-FFF2-40B4-BE49-F238E27FC236}">
                  <a16:creationId xmlns:a16="http://schemas.microsoft.com/office/drawing/2014/main" id="{1A341676-E6AB-8F4B-821E-E8707713801A}"/>
                </a:ext>
              </a:extLst>
            </p:cNvPr>
            <p:cNvSpPr txBox="1">
              <a:spLocks/>
            </p:cNvSpPr>
            <p:nvPr/>
          </p:nvSpPr>
          <p:spPr>
            <a:xfrm>
              <a:off x="6010473" y="2031142"/>
              <a:ext cx="5525035" cy="83736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buSzPct val="120000"/>
              </a:pPr>
              <a:r>
                <a:rPr lang="en-US" sz="4800" b="1" kern="0" dirty="0">
                  <a:solidFill>
                    <a:srgbClr val="00338D"/>
                  </a:solidFill>
                  <a:latin typeface="Arial" charset="0"/>
                  <a:ea typeface="Arial" charset="0"/>
                  <a:cs typeface="Arial" charset="0"/>
                </a:rPr>
                <a:t>We Serve</a:t>
              </a:r>
            </a:p>
          </p:txBody>
        </p:sp>
        <p:sp>
          <p:nvSpPr>
            <p:cNvPr id="18" name="Rectangle 17">
              <a:extLst>
                <a:ext uri="{FF2B5EF4-FFF2-40B4-BE49-F238E27FC236}">
                  <a16:creationId xmlns:a16="http://schemas.microsoft.com/office/drawing/2014/main" id="{DA4F4A12-EB4F-9743-A959-B5AF15D44E30}"/>
                </a:ext>
              </a:extLst>
            </p:cNvPr>
            <p:cNvSpPr/>
            <p:nvPr/>
          </p:nvSpPr>
          <p:spPr>
            <a:xfrm rot="5400000" flipH="1">
              <a:off x="8218823" y="904403"/>
              <a:ext cx="70852" cy="422728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grpSp>
      <p:sp>
        <p:nvSpPr>
          <p:cNvPr id="12" name="Page Number - Blue">
            <a:extLst>
              <a:ext uri="{FF2B5EF4-FFF2-40B4-BE49-F238E27FC236}">
                <a16:creationId xmlns:a16="http://schemas.microsoft.com/office/drawing/2014/main" id="{3AD64347-9EA0-774D-8AEF-3259423DA618}"/>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3</a:t>
            </a:fld>
            <a:endParaRPr lang="en-US" sz="1000" dirty="0">
              <a:solidFill>
                <a:srgbClr val="00338D"/>
              </a:solidFill>
            </a:endParaRPr>
          </a:p>
        </p:txBody>
      </p:sp>
      <p:sp>
        <p:nvSpPr>
          <p:cNvPr id="14" name="Oval 13">
            <a:extLst>
              <a:ext uri="{FF2B5EF4-FFF2-40B4-BE49-F238E27FC236}">
                <a16:creationId xmlns:a16="http://schemas.microsoft.com/office/drawing/2014/main" id="{574AA523-8C1A-E143-842F-2A3A0433C22F}"/>
              </a:ext>
            </a:extLst>
          </p:cNvPr>
          <p:cNvSpPr>
            <a:spLocks/>
          </p:cNvSpPr>
          <p:nvPr/>
        </p:nvSpPr>
        <p:spPr>
          <a:xfrm>
            <a:off x="651416" y="2945142"/>
            <a:ext cx="3205562" cy="3205562"/>
          </a:xfrm>
          <a:prstGeom prst="ellipse">
            <a:avLst/>
          </a:prstGeom>
          <a:blipFill dpi="0" rotWithShape="1">
            <a:blip r:embed="rId2"/>
            <a:srcRect/>
            <a:stretch>
              <a:fillRect l="-12191" t="-154" r="-28241" b="-15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E615A1F-8AEF-FE4C-B0B5-EBDAFBD1DFC7}"/>
              </a:ext>
            </a:extLst>
          </p:cNvPr>
          <p:cNvSpPr>
            <a:spLocks/>
          </p:cNvSpPr>
          <p:nvPr/>
        </p:nvSpPr>
        <p:spPr>
          <a:xfrm>
            <a:off x="2578690" y="1530550"/>
            <a:ext cx="2392405" cy="2392405"/>
          </a:xfrm>
          <a:prstGeom prst="ellipse">
            <a:avLst/>
          </a:prstGeom>
          <a:blipFill dpi="0" rotWithShape="1">
            <a:blip r:embed="rId3"/>
            <a:srcRect/>
            <a:stretch>
              <a:fillRect l="-15861" t="-69" r="-27330" b="-69"/>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8585476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2" y="-8021"/>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global causes</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7"/>
            <a:ext cx="8875358" cy="398486"/>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In addition to serving locally, Lions support five global causes.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rgbClr val="00338D"/>
                </a:solidFill>
              </a:rPr>
              <a:t>We take on global challenges together.</a:t>
            </a:r>
          </a:p>
        </p:txBody>
      </p:sp>
      <p:sp>
        <p:nvSpPr>
          <p:cNvPr id="13" name="TextBox 12">
            <a:extLst>
              <a:ext uri="{FF2B5EF4-FFF2-40B4-BE49-F238E27FC236}">
                <a16:creationId xmlns:a16="http://schemas.microsoft.com/office/drawing/2014/main" id="{A07C1F0D-41C1-A944-9CF3-DA34ABC3DCF0}"/>
              </a:ext>
            </a:extLst>
          </p:cNvPr>
          <p:cNvSpPr txBox="1"/>
          <p:nvPr/>
        </p:nvSpPr>
        <p:spPr>
          <a:xfrm>
            <a:off x="2692671" y="4185518"/>
            <a:ext cx="152771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0774AF"/>
                </a:solidFill>
                <a:effectLst/>
                <a:uLnTx/>
                <a:uFillTx/>
                <a:latin typeface="Arial" panose="020B0604020202020204" pitchFamily="34" charset="0"/>
                <a:ea typeface="Open Sans" charset="0"/>
                <a:cs typeface="Arial" panose="020B0604020202020204" pitchFamily="34" charset="0"/>
              </a:rPr>
              <a:t>DIABETES</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Reduce the prevalence of diabetes and improve the quality of life for those diagnosed.</a:t>
            </a:r>
          </a:p>
        </p:txBody>
      </p:sp>
      <p:sp>
        <p:nvSpPr>
          <p:cNvPr id="18" name="TextBox 17">
            <a:extLst>
              <a:ext uri="{FF2B5EF4-FFF2-40B4-BE49-F238E27FC236}">
                <a16:creationId xmlns:a16="http://schemas.microsoft.com/office/drawing/2014/main" id="{0E6068FD-C315-304D-AB55-4416AC0583FC}"/>
              </a:ext>
            </a:extLst>
          </p:cNvPr>
          <p:cNvSpPr txBox="1"/>
          <p:nvPr/>
        </p:nvSpPr>
        <p:spPr>
          <a:xfrm>
            <a:off x="9903749" y="4185517"/>
            <a:ext cx="1837490" cy="121571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0C217"/>
                </a:solidFill>
                <a:effectLst/>
                <a:uLnTx/>
                <a:uFillTx/>
                <a:latin typeface="Arial" panose="020B0604020202020204" pitchFamily="34" charset="0"/>
                <a:ea typeface="Open Sans" charset="0"/>
                <a:cs typeface="Arial" panose="020B0604020202020204" pitchFamily="34" charset="0"/>
              </a:rPr>
              <a:t>CHILDHOOD CANCER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Help those affected by childhood cancer survive and thrive.</a:t>
            </a:r>
          </a:p>
        </p:txBody>
      </p:sp>
      <p:pic>
        <p:nvPicPr>
          <p:cNvPr id="20" name="Picture 19">
            <a:extLst>
              <a:ext uri="{FF2B5EF4-FFF2-40B4-BE49-F238E27FC236}">
                <a16:creationId xmlns:a16="http://schemas.microsoft.com/office/drawing/2014/main" id="{BFAC0475-CF00-F049-A671-795D30F5AA1D}"/>
              </a:ext>
            </a:extLst>
          </p:cNvPr>
          <p:cNvPicPr>
            <a:picLocks noChangeAspect="1"/>
          </p:cNvPicPr>
          <p:nvPr/>
        </p:nvPicPr>
        <p:blipFill>
          <a:blip r:embed="rId2"/>
          <a:stretch>
            <a:fillRect/>
          </a:stretch>
        </p:blipFill>
        <p:spPr>
          <a:xfrm>
            <a:off x="10281212" y="2960728"/>
            <a:ext cx="1075183" cy="1099345"/>
          </a:xfrm>
          <a:prstGeom prst="rect">
            <a:avLst/>
          </a:prstGeom>
        </p:spPr>
      </p:pic>
      <p:sp>
        <p:nvSpPr>
          <p:cNvPr id="14" name="TextBox 13">
            <a:extLst>
              <a:ext uri="{FF2B5EF4-FFF2-40B4-BE49-F238E27FC236}">
                <a16:creationId xmlns:a16="http://schemas.microsoft.com/office/drawing/2014/main" id="{C5E1DF59-786B-5547-8009-905B955E4B93}"/>
              </a:ext>
            </a:extLst>
          </p:cNvPr>
          <p:cNvSpPr txBox="1"/>
          <p:nvPr/>
        </p:nvSpPr>
        <p:spPr>
          <a:xfrm>
            <a:off x="4450339" y="4185518"/>
            <a:ext cx="164217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8CC63F"/>
                </a:solidFill>
                <a:effectLst/>
                <a:uLnTx/>
                <a:uFillTx/>
                <a:latin typeface="Arial" panose="020B0604020202020204" pitchFamily="34" charset="0"/>
                <a:ea typeface="Open Sans" charset="0"/>
                <a:cs typeface="Arial" panose="020B0604020202020204" pitchFamily="34" charset="0"/>
              </a:rPr>
              <a:t>ENVIRONMENT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solidFill>
                  <a:prstClr val="white">
                    <a:lumMod val="50000"/>
                  </a:prstClr>
                </a:solidFill>
                <a:latin typeface="Arial" panose="020B0604020202020204" pitchFamily="34" charset="0"/>
                <a:ea typeface="Open Sans" charset="0"/>
                <a:cs typeface="Arial" panose="020B0604020202020204" pitchFamily="34" charset="0"/>
              </a:rPr>
              <a:t>S</a:t>
            </a:r>
            <a:r>
              <a:rPr kumimoji="0" lang="en-US" sz="110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ustainably</a:t>
            </a: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 protect and restore our environment to improve the well-being of all communities.</a:t>
            </a:r>
          </a:p>
        </p:txBody>
      </p:sp>
      <p:pic>
        <p:nvPicPr>
          <p:cNvPr id="21" name="Picture 20">
            <a:extLst>
              <a:ext uri="{FF2B5EF4-FFF2-40B4-BE49-F238E27FC236}">
                <a16:creationId xmlns:a16="http://schemas.microsoft.com/office/drawing/2014/main" id="{6215A02F-4392-AB49-A87D-3CDACDC89AAB}"/>
              </a:ext>
            </a:extLst>
          </p:cNvPr>
          <p:cNvPicPr>
            <a:picLocks noChangeAspect="1"/>
          </p:cNvPicPr>
          <p:nvPr/>
        </p:nvPicPr>
        <p:blipFill>
          <a:blip r:embed="rId3"/>
          <a:stretch>
            <a:fillRect/>
          </a:stretch>
        </p:blipFill>
        <p:spPr>
          <a:xfrm>
            <a:off x="4733833" y="2960728"/>
            <a:ext cx="1075183" cy="1123506"/>
          </a:xfrm>
          <a:prstGeom prst="rect">
            <a:avLst/>
          </a:prstGeom>
        </p:spPr>
      </p:pic>
      <p:sp>
        <p:nvSpPr>
          <p:cNvPr id="17" name="TextBox 16">
            <a:extLst>
              <a:ext uri="{FF2B5EF4-FFF2-40B4-BE49-F238E27FC236}">
                <a16:creationId xmlns:a16="http://schemas.microsoft.com/office/drawing/2014/main" id="{C2FA882A-88AE-204F-AEE4-57F7A2368992}"/>
              </a:ext>
            </a:extLst>
          </p:cNvPr>
          <p:cNvSpPr txBox="1"/>
          <p:nvPr/>
        </p:nvSpPr>
        <p:spPr>
          <a:xfrm>
            <a:off x="6269345" y="4187548"/>
            <a:ext cx="1673083" cy="1000274"/>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26A2C"/>
                </a:solidFill>
                <a:effectLst/>
                <a:uLnTx/>
                <a:uFillTx/>
                <a:latin typeface="Arial" panose="020B0604020202020204" pitchFamily="34" charset="0"/>
                <a:ea typeface="Open Sans" charset="0"/>
                <a:cs typeface="Arial" panose="020B0604020202020204" pitchFamily="34" charset="0"/>
              </a:rPr>
              <a:t>HUNGER</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lang="en-US" sz="1100" dirty="0">
                <a:solidFill>
                  <a:prstClr val="white">
                    <a:lumMod val="50000"/>
                  </a:prstClr>
                </a:solidFill>
                <a:latin typeface="Arial" panose="020B0604020202020204" pitchFamily="34" charset="0"/>
                <a:ea typeface="Open Sans" charset="0"/>
                <a:cs typeface="Arial" panose="020B0604020202020204" pitchFamily="34" charset="0"/>
              </a:rPr>
              <a:t>E</a:t>
            </a:r>
            <a:r>
              <a:rPr kumimoji="0" lang="en-US" sz="110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nsure</a:t>
            </a: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 all community members have access to nutritious foods.</a:t>
            </a:r>
            <a:endParaRPr kumimoji="0" lang="en-US" sz="1100" i="0" u="none" strike="noStrike" kern="1200" cap="none" spc="0" normalizeH="0" baseline="0" noProof="0" dirty="0">
              <a:ln>
                <a:noFill/>
              </a:ln>
              <a:solidFill>
                <a:srgbClr val="002F87"/>
              </a:solidFill>
              <a:effectLst/>
              <a:uLnTx/>
              <a:uFillTx/>
              <a:latin typeface="Arial" panose="020B0604020202020204" pitchFamily="34" charset="0"/>
              <a:ea typeface="Open Sans" charset="0"/>
              <a:cs typeface="Arial" panose="020B0604020202020204" pitchFamily="34" charset="0"/>
            </a:endParaRPr>
          </a:p>
        </p:txBody>
      </p:sp>
      <p:pic>
        <p:nvPicPr>
          <p:cNvPr id="22" name="Picture 21">
            <a:extLst>
              <a:ext uri="{FF2B5EF4-FFF2-40B4-BE49-F238E27FC236}">
                <a16:creationId xmlns:a16="http://schemas.microsoft.com/office/drawing/2014/main" id="{4B64D3C0-2301-CD41-A7FE-E8DC74E53D69}"/>
              </a:ext>
            </a:extLst>
          </p:cNvPr>
          <p:cNvPicPr>
            <a:picLocks noChangeAspect="1"/>
          </p:cNvPicPr>
          <p:nvPr/>
        </p:nvPicPr>
        <p:blipFill>
          <a:blip r:embed="rId4"/>
          <a:stretch>
            <a:fillRect/>
          </a:stretch>
        </p:blipFill>
        <p:spPr>
          <a:xfrm>
            <a:off x="6548731" y="2960728"/>
            <a:ext cx="1183909" cy="1075183"/>
          </a:xfrm>
          <a:prstGeom prst="rect">
            <a:avLst/>
          </a:prstGeom>
        </p:spPr>
      </p:pic>
      <p:pic>
        <p:nvPicPr>
          <p:cNvPr id="23" name="Picture 22">
            <a:extLst>
              <a:ext uri="{FF2B5EF4-FFF2-40B4-BE49-F238E27FC236}">
                <a16:creationId xmlns:a16="http://schemas.microsoft.com/office/drawing/2014/main" id="{E6DE065B-D674-4245-9CB5-1848C2C20C6A}"/>
              </a:ext>
            </a:extLst>
          </p:cNvPr>
          <p:cNvPicPr>
            <a:picLocks noChangeAspect="1"/>
          </p:cNvPicPr>
          <p:nvPr/>
        </p:nvPicPr>
        <p:blipFill>
          <a:blip r:embed="rId5"/>
          <a:stretch>
            <a:fillRect/>
          </a:stretch>
        </p:blipFill>
        <p:spPr>
          <a:xfrm>
            <a:off x="2918935" y="2960728"/>
            <a:ext cx="1075183" cy="1111425"/>
          </a:xfrm>
          <a:prstGeom prst="rect">
            <a:avLst/>
          </a:prstGeom>
        </p:spPr>
      </p:pic>
      <p:sp>
        <p:nvSpPr>
          <p:cNvPr id="19" name="TextBox 18">
            <a:extLst>
              <a:ext uri="{FF2B5EF4-FFF2-40B4-BE49-F238E27FC236}">
                <a16:creationId xmlns:a16="http://schemas.microsoft.com/office/drawing/2014/main" id="{56F9F4EA-EF2F-F248-BB84-5F6164D8F248}"/>
              </a:ext>
            </a:extLst>
          </p:cNvPr>
          <p:cNvSpPr txBox="1"/>
          <p:nvPr/>
        </p:nvSpPr>
        <p:spPr>
          <a:xfrm>
            <a:off x="8166225" y="4185517"/>
            <a:ext cx="1671650" cy="1338828"/>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6A205F"/>
                </a:solidFill>
                <a:effectLst/>
                <a:uLnTx/>
                <a:uFillTx/>
                <a:latin typeface="Arial" panose="020B0604020202020204" pitchFamily="34" charset="0"/>
                <a:ea typeface="Open Sans" charset="0"/>
                <a:cs typeface="Arial" panose="020B0604020202020204" pitchFamily="34" charset="0"/>
              </a:rPr>
              <a:t>VISION</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12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100" i="0" u="none" strike="noStrike" kern="1200" cap="none" spc="0" normalizeH="0" baseline="0" noProof="0" dirty="0">
                <a:ln>
                  <a:noFill/>
                </a:ln>
                <a:solidFill>
                  <a:prstClr val="white">
                    <a:lumMod val="50000"/>
                  </a:prstClr>
                </a:solidFill>
                <a:effectLst/>
                <a:uLnTx/>
                <a:uFillTx/>
                <a:latin typeface="Arial" panose="020B0604020202020204" pitchFamily="34" charset="0"/>
                <a:ea typeface="Open Sans" charset="0"/>
                <a:cs typeface="Arial" panose="020B0604020202020204" pitchFamily="34" charset="0"/>
              </a:rPr>
              <a:t>Prevent avoidable blindness and improve the quality of life for people who are blind and visually impaired.</a:t>
            </a:r>
          </a:p>
        </p:txBody>
      </p:sp>
      <p:pic>
        <p:nvPicPr>
          <p:cNvPr id="24" name="Picture 23">
            <a:extLst>
              <a:ext uri="{FF2B5EF4-FFF2-40B4-BE49-F238E27FC236}">
                <a16:creationId xmlns:a16="http://schemas.microsoft.com/office/drawing/2014/main" id="{B2EB1B46-A850-6E41-91BD-213C52BD550E}"/>
              </a:ext>
            </a:extLst>
          </p:cNvPr>
          <p:cNvPicPr>
            <a:picLocks noChangeAspect="1"/>
          </p:cNvPicPr>
          <p:nvPr/>
        </p:nvPicPr>
        <p:blipFill>
          <a:blip r:embed="rId6"/>
          <a:stretch>
            <a:fillRect/>
          </a:stretch>
        </p:blipFill>
        <p:spPr>
          <a:xfrm>
            <a:off x="8472355" y="2960728"/>
            <a:ext cx="1069142" cy="1075183"/>
          </a:xfrm>
          <a:prstGeom prst="rect">
            <a:avLst/>
          </a:prstGeom>
        </p:spPr>
      </p:pic>
    </p:spTree>
    <p:extLst>
      <p:ext uri="{BB962C8B-B14F-4D97-AF65-F5344CB8AC3E}">
        <p14:creationId xmlns:p14="http://schemas.microsoft.com/office/powerpoint/2010/main" val="10098299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1016063" y="3169602"/>
            <a:ext cx="6497920" cy="1919234"/>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kern="0" dirty="0">
                <a:solidFill>
                  <a:srgbClr val="55565A"/>
                </a:solidFill>
              </a:rPr>
              <a:t>Young people are the future of service, and the future is now.</a:t>
            </a:r>
            <a:br>
              <a:rPr lang="en-US" sz="1800" b="1" kern="0" dirty="0">
                <a:solidFill>
                  <a:srgbClr val="55565A"/>
                </a:solidFill>
              </a:rPr>
            </a:br>
            <a:endParaRPr lang="en-US" sz="1400" b="1" kern="0" dirty="0">
              <a:solidFill>
                <a:srgbClr val="55565A"/>
              </a:solidFill>
            </a:endParaRPr>
          </a:p>
          <a:p>
            <a:pPr marL="285750" indent="-285750">
              <a:buFont typeface="Arial" panose="020B0604020202020204" pitchFamily="34" charset="0"/>
              <a:buChar char="•"/>
            </a:pPr>
            <a:r>
              <a:rPr lang="en-US" sz="1400" b="1" kern="0" dirty="0">
                <a:solidFill>
                  <a:srgbClr val="55565A"/>
                </a:solidFill>
              </a:rPr>
              <a:t>Leos</a:t>
            </a:r>
            <a:r>
              <a:rPr lang="en-US" sz="1400" kern="0" dirty="0">
                <a:solidFill>
                  <a:srgbClr val="55565A"/>
                </a:solidFill>
              </a:rPr>
              <a:t> are young volunteers ages 12–30.</a:t>
            </a:r>
          </a:p>
          <a:p>
            <a:pPr marL="285750" indent="-285750">
              <a:buFont typeface="Arial" panose="020B0604020202020204" pitchFamily="34" charset="0"/>
              <a:buChar char="•"/>
            </a:pPr>
            <a:r>
              <a:rPr lang="en-US" sz="1400" kern="0" dirty="0">
                <a:solidFill>
                  <a:srgbClr val="55565A"/>
                </a:solidFill>
              </a:rPr>
              <a:t>175,000 Leos in </a:t>
            </a:r>
            <a:r>
              <a:rPr lang="en-US" sz="1400" b="1" kern="0" dirty="0">
                <a:solidFill>
                  <a:srgbClr val="55565A"/>
                </a:solidFill>
              </a:rPr>
              <a:t>more than 7,000 clubs </a:t>
            </a:r>
            <a:r>
              <a:rPr lang="en-US" sz="1400" kern="0" dirty="0">
                <a:solidFill>
                  <a:srgbClr val="55565A"/>
                </a:solidFill>
              </a:rPr>
              <a:t>champion causes that matter.</a:t>
            </a:r>
          </a:p>
          <a:p>
            <a:pPr marL="285750" indent="-285750">
              <a:buFont typeface="Arial" panose="020B0604020202020204" pitchFamily="34" charset="0"/>
              <a:buChar char="•"/>
            </a:pPr>
            <a:r>
              <a:rPr lang="en-US" sz="1400" kern="0" dirty="0">
                <a:solidFill>
                  <a:srgbClr val="55565A"/>
                </a:solidFill>
              </a:rPr>
              <a:t>Leo clubs have been </a:t>
            </a:r>
            <a:r>
              <a:rPr lang="en-US" sz="1400" b="1" kern="0" dirty="0">
                <a:solidFill>
                  <a:srgbClr val="55565A"/>
                </a:solidFill>
              </a:rPr>
              <a:t>serving for 60 years</a:t>
            </a:r>
            <a:r>
              <a:rPr lang="en-US" sz="1400" kern="0" dirty="0">
                <a:solidFill>
                  <a:srgbClr val="55565A"/>
                </a:solidFill>
              </a:rPr>
              <a:t>.</a:t>
            </a:r>
          </a:p>
        </p:txBody>
      </p:sp>
      <p:sp>
        <p:nvSpPr>
          <p:cNvPr id="15" name="Yellow Bar">
            <a:extLst>
              <a:ext uri="{FF2B5EF4-FFF2-40B4-BE49-F238E27FC236}">
                <a16:creationId xmlns:a16="http://schemas.microsoft.com/office/drawing/2014/main" id="{E51C4DA4-A142-A94A-BC66-DF4ADD1F27BE}"/>
              </a:ext>
            </a:extLst>
          </p:cNvPr>
          <p:cNvSpPr/>
          <p:nvPr/>
        </p:nvSpPr>
        <p:spPr>
          <a:xfrm>
            <a:off x="1137330" y="2908687"/>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0" name="Headline">
            <a:extLst>
              <a:ext uri="{FF2B5EF4-FFF2-40B4-BE49-F238E27FC236}">
                <a16:creationId xmlns:a16="http://schemas.microsoft.com/office/drawing/2014/main" id="{D4C8344C-36A9-3F47-BAFA-0F7F5381B063}"/>
              </a:ext>
            </a:extLst>
          </p:cNvPr>
          <p:cNvSpPr txBox="1">
            <a:spLocks/>
          </p:cNvSpPr>
          <p:nvPr/>
        </p:nvSpPr>
        <p:spPr>
          <a:xfrm>
            <a:off x="1027265" y="1503742"/>
            <a:ext cx="6693451" cy="114512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4200" kern="0" dirty="0">
                <a:solidFill>
                  <a:srgbClr val="00338D"/>
                </a:solidFill>
              </a:rPr>
              <a:t>We prepare the next generation of volunteers.</a:t>
            </a:r>
          </a:p>
        </p:txBody>
      </p:sp>
      <p:pic>
        <p:nvPicPr>
          <p:cNvPr id="12" name="Picture 11">
            <a:extLst>
              <a:ext uri="{FF2B5EF4-FFF2-40B4-BE49-F238E27FC236}">
                <a16:creationId xmlns:a16="http://schemas.microsoft.com/office/drawing/2014/main" id="{CF3D90B6-D463-ED41-9FAC-19A2F8C0CE98}"/>
              </a:ext>
            </a:extLst>
          </p:cNvPr>
          <p:cNvPicPr>
            <a:picLocks noChangeAspect="1"/>
          </p:cNvPicPr>
          <p:nvPr/>
        </p:nvPicPr>
        <p:blipFill rotWithShape="1">
          <a:blip r:embed="rId2"/>
          <a:srcRect l="7370" r="7409"/>
          <a:stretch/>
        </p:blipFill>
        <p:spPr>
          <a:xfrm>
            <a:off x="7964424" y="1646692"/>
            <a:ext cx="3572732" cy="3572732"/>
          </a:xfrm>
          <a:prstGeom prst="ellipse">
            <a:avLst/>
          </a:prstGeom>
        </p:spPr>
      </p:pic>
    </p:spTree>
    <p:extLst>
      <p:ext uri="{BB962C8B-B14F-4D97-AF65-F5344CB8AC3E}">
        <p14:creationId xmlns:p14="http://schemas.microsoft.com/office/powerpoint/2010/main" val="31793611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Our Headquarters</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6</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200329"/>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Lions Clubs International is headquartered in Oak Brook, Illinois USA. The staff of roughly 300 supports members and clubs around the world, as well as the executive officers and international board of directors. We develop and implement initiatives aimed at increasing Lions International’s visibility and service impact. </a:t>
            </a:r>
            <a:endParaRPr lang="en-US" dirty="0">
              <a:solidFill>
                <a:schemeClr val="bg1"/>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37556354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Our Association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7</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709531" y="3331913"/>
            <a:ext cx="8706678" cy="1754326"/>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The Association is composed of autonomous clubs. The purpose of Lions Clubs International is to form clubs comprised of members that will serve their local communities.  Clubs are solely responsible for managing their operations, finances, service projects and other issues related to membership and club life. The role of Lions International is to support our clubs and members, not manage them.</a:t>
            </a: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5731803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033FD1D3-990D-A440-B7C2-71C43B4A89B9}"/>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4" name="Background - Image">
            <a:extLst>
              <a:ext uri="{FF2B5EF4-FFF2-40B4-BE49-F238E27FC236}">
                <a16:creationId xmlns:a16="http://schemas.microsoft.com/office/drawing/2014/main" id="{B6FE224F-8160-EB45-B1E9-2A2EF8E4949B}"/>
              </a:ext>
            </a:extLst>
          </p:cNvPr>
          <p:cNvPicPr>
            <a:picLocks noChangeAspect="1"/>
          </p:cNvPicPr>
          <p:nvPr/>
        </p:nvPicPr>
        <p:blipFill rotWithShape="1">
          <a:blip r:embed="rId2">
            <a:alphaModFix amt="5000"/>
          </a:blip>
          <a:srcRect l="8711" t="16425" r="13854" b="11766"/>
          <a:stretch/>
        </p:blipFill>
        <p:spPr>
          <a:xfrm>
            <a:off x="0" y="1"/>
            <a:ext cx="12192000" cy="6858000"/>
          </a:xfrm>
          <a:prstGeom prst="rect">
            <a:avLst/>
          </a:prstGeom>
        </p:spPr>
      </p:pic>
      <p:sp>
        <p:nvSpPr>
          <p:cNvPr id="3" name="Headline">
            <a:extLst>
              <a:ext uri="{FF2B5EF4-FFF2-40B4-BE49-F238E27FC236}">
                <a16:creationId xmlns:a16="http://schemas.microsoft.com/office/drawing/2014/main" id="{DB302187-9CA7-8D43-BA0A-B93259139B68}"/>
              </a:ext>
            </a:extLst>
          </p:cNvPr>
          <p:cNvSpPr txBox="1">
            <a:spLocks/>
          </p:cNvSpPr>
          <p:nvPr/>
        </p:nvSpPr>
        <p:spPr>
          <a:xfrm>
            <a:off x="2991185" y="2222674"/>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rPr>
              <a:t>Our Foundation</a:t>
            </a:r>
          </a:p>
        </p:txBody>
      </p:sp>
      <p:sp>
        <p:nvSpPr>
          <p:cNvPr id="4" name="Yellow Bar">
            <a:extLst>
              <a:ext uri="{FF2B5EF4-FFF2-40B4-BE49-F238E27FC236}">
                <a16:creationId xmlns:a16="http://schemas.microsoft.com/office/drawing/2014/main" id="{BB1323C2-86E0-EE4D-A8AE-3DDAADA40940}"/>
              </a:ext>
            </a:extLst>
          </p:cNvPr>
          <p:cNvSpPr/>
          <p:nvPr/>
        </p:nvSpPr>
        <p:spPr>
          <a:xfrm>
            <a:off x="5370871" y="2978596"/>
            <a:ext cx="1450259"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7" name="Page Number - Blue">
            <a:extLst>
              <a:ext uri="{FF2B5EF4-FFF2-40B4-BE49-F238E27FC236}">
                <a16:creationId xmlns:a16="http://schemas.microsoft.com/office/drawing/2014/main" id="{E941F36F-8306-BE4D-9BD0-B43EC4B64593}"/>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rgbClr val="00338D"/>
                </a:solidFill>
              </a:rPr>
              <a:pPr eaLnBrk="0" hangingPunct="0">
                <a:spcBef>
                  <a:spcPct val="50000"/>
                </a:spcBef>
                <a:defRPr/>
              </a:pPr>
              <a:t>8</a:t>
            </a:fld>
            <a:endParaRPr lang="en-US" sz="1000" dirty="0">
              <a:solidFill>
                <a:srgbClr val="00338D"/>
              </a:solidFill>
            </a:endParaRPr>
          </a:p>
        </p:txBody>
      </p:sp>
      <p:sp>
        <p:nvSpPr>
          <p:cNvPr id="8" name="TextBox 7">
            <a:extLst>
              <a:ext uri="{FF2B5EF4-FFF2-40B4-BE49-F238E27FC236}">
                <a16:creationId xmlns:a16="http://schemas.microsoft.com/office/drawing/2014/main" id="{AEDD983F-9C5A-FE49-BD60-CE5B5DAA15D7}"/>
              </a:ext>
            </a:extLst>
          </p:cNvPr>
          <p:cNvSpPr txBox="1"/>
          <p:nvPr/>
        </p:nvSpPr>
        <p:spPr>
          <a:xfrm>
            <a:off x="1801006" y="3331913"/>
            <a:ext cx="8585022" cy="1754326"/>
          </a:xfrm>
          <a:prstGeom prst="rect">
            <a:avLst/>
          </a:prstGeom>
          <a:noFill/>
        </p:spPr>
        <p:txBody>
          <a:bodyPr wrap="square" rtlCol="0">
            <a:spAutoFit/>
          </a:bodyPr>
          <a:lstStyle/>
          <a:p>
            <a:pPr algn="ctr"/>
            <a:r>
              <a:rPr lang="en-US" kern="0" dirty="0">
                <a:solidFill>
                  <a:schemeClr val="bg1"/>
                </a:solidFill>
                <a:latin typeface="Arial" charset="0"/>
                <a:ea typeface="Arial Hebrew Scholar" charset="-79"/>
                <a:cs typeface="Arial" charset="0"/>
              </a:rPr>
              <a:t>Lions Clubs International Foundation (LCIF) is the official charitable organization of Lions International. LCIF supports Lions’ service by providing grant funding for their local and global humanitarian efforts.</a:t>
            </a: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a:p>
            <a:pPr algn="ctr"/>
            <a:endParaRPr lang="en-US" kern="0" dirty="0">
              <a:solidFill>
                <a:schemeClr val="bg1"/>
              </a:solidFill>
              <a:latin typeface="Arial" charset="0"/>
              <a:ea typeface="Arial Hebrew Scholar" charset="-79"/>
              <a:cs typeface="Arial" charset="0"/>
            </a:endParaRPr>
          </a:p>
        </p:txBody>
      </p:sp>
    </p:spTree>
    <p:extLst>
      <p:ext uri="{BB962C8B-B14F-4D97-AF65-F5344CB8AC3E}">
        <p14:creationId xmlns:p14="http://schemas.microsoft.com/office/powerpoint/2010/main" val="43812224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1004871" y="-8022"/>
            <a:ext cx="11187128"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72975" y="366727"/>
            <a:ext cx="1554299" cy="965362"/>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1600" kern="0" dirty="0">
                <a:solidFill>
                  <a:srgbClr val="EBB700"/>
                </a:solidFill>
              </a:rPr>
              <a:t>Our structure</a:t>
            </a:r>
          </a:p>
        </p:txBody>
      </p:sp>
      <p:sp>
        <p:nvSpPr>
          <p:cNvPr id="7" name="Body Copy">
            <a:extLst>
              <a:ext uri="{FF2B5EF4-FFF2-40B4-BE49-F238E27FC236}">
                <a16:creationId xmlns:a16="http://schemas.microsoft.com/office/drawing/2014/main" id="{90080B9E-C426-BF41-B08F-C2859FA9C036}"/>
              </a:ext>
            </a:extLst>
          </p:cNvPr>
          <p:cNvSpPr txBox="1">
            <a:spLocks/>
          </p:cNvSpPr>
          <p:nvPr/>
        </p:nvSpPr>
        <p:spPr>
          <a:xfrm>
            <a:off x="2907733" y="1931246"/>
            <a:ext cx="8875358" cy="4241801"/>
          </a:xfrm>
          <a:prstGeom prst="rect">
            <a:avLst/>
          </a:prstGeom>
        </p:spPr>
        <p:txBody>
          <a:bodyPr/>
          <a:lstStyle>
            <a:lvl1pPr marL="0" indent="0" algn="l" rtl="0" eaLnBrk="1" fontAlgn="base" hangingPunct="1">
              <a:spcBef>
                <a:spcPct val="20000"/>
              </a:spcBef>
              <a:spcAft>
                <a:spcPct val="0"/>
              </a:spcAft>
              <a:buFont typeface="Arial"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2000">
                <a:solidFill>
                  <a:schemeClr val="tx1"/>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20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1800" b="1" kern="0" dirty="0">
                <a:solidFill>
                  <a:srgbClr val="55565A"/>
                </a:solidFill>
              </a:rPr>
              <a:t>Lions: </a:t>
            </a:r>
            <a:r>
              <a:rPr lang="en-US" sz="1800" kern="0" dirty="0">
                <a:solidFill>
                  <a:srgbClr val="55565A"/>
                </a:solidFill>
              </a:rPr>
              <a:t>Our volunteer members.</a:t>
            </a:r>
          </a:p>
          <a:p>
            <a:endParaRPr lang="en-US" sz="1200" kern="0" dirty="0">
              <a:solidFill>
                <a:srgbClr val="55565A"/>
              </a:solidFill>
            </a:endParaRPr>
          </a:p>
          <a:p>
            <a:r>
              <a:rPr lang="en-US" sz="1800" b="1" kern="0" dirty="0">
                <a:solidFill>
                  <a:srgbClr val="55565A"/>
                </a:solidFill>
              </a:rPr>
              <a:t>Lions Clubs: </a:t>
            </a:r>
            <a:r>
              <a:rPr lang="en-US" sz="1800" kern="0" dirty="0">
                <a:solidFill>
                  <a:srgbClr val="55565A"/>
                </a:solidFill>
              </a:rPr>
              <a:t>Members join local clubs that unite to address community areas of need. Local Lions clubs follow district, multiple district and international rules.</a:t>
            </a:r>
          </a:p>
          <a:p>
            <a:endParaRPr lang="en-US" sz="1200" kern="0" dirty="0">
              <a:solidFill>
                <a:srgbClr val="55565A"/>
              </a:solidFill>
            </a:endParaRPr>
          </a:p>
          <a:p>
            <a:r>
              <a:rPr lang="en-US" sz="1800" b="1" kern="0" dirty="0">
                <a:solidFill>
                  <a:srgbClr val="55565A"/>
                </a:solidFill>
              </a:rPr>
              <a:t>Districts: </a:t>
            </a:r>
            <a:r>
              <a:rPr lang="en-US" sz="1800" kern="0" dirty="0">
                <a:solidFill>
                  <a:srgbClr val="55565A"/>
                </a:solidFill>
              </a:rPr>
              <a:t>Groups of clubs in a defined region led by elected Lion volunteers to support clubs. </a:t>
            </a:r>
          </a:p>
          <a:p>
            <a:endParaRPr lang="en-US" sz="1200" kern="0" dirty="0">
              <a:solidFill>
                <a:srgbClr val="55565A"/>
              </a:solidFill>
            </a:endParaRPr>
          </a:p>
          <a:p>
            <a:r>
              <a:rPr lang="en-US" sz="1800" b="1" kern="0" dirty="0">
                <a:solidFill>
                  <a:srgbClr val="55565A"/>
                </a:solidFill>
              </a:rPr>
              <a:t>Multiple Districts: </a:t>
            </a:r>
            <a:r>
              <a:rPr lang="en-US" sz="1800" kern="0" dirty="0">
                <a:solidFill>
                  <a:srgbClr val="55565A"/>
                </a:solidFill>
              </a:rPr>
              <a:t>Groups of districts form a multiple district. In general, a multiple district in the US represents a state and internationally it represents a country.</a:t>
            </a:r>
          </a:p>
          <a:p>
            <a:endParaRPr lang="en-US" sz="1200" kern="0" dirty="0">
              <a:solidFill>
                <a:srgbClr val="55565A"/>
              </a:solidFill>
            </a:endParaRPr>
          </a:p>
          <a:p>
            <a:r>
              <a:rPr lang="en-US" sz="1800" b="1" kern="0" dirty="0">
                <a:solidFill>
                  <a:srgbClr val="55565A"/>
                </a:solidFill>
              </a:rPr>
              <a:t>Constitutional Areas: </a:t>
            </a:r>
            <a:r>
              <a:rPr lang="en-US" sz="1800" kern="0" dirty="0">
                <a:solidFill>
                  <a:srgbClr val="55565A"/>
                </a:solidFill>
              </a:rPr>
              <a:t>How the areas of the Association are broken out for representation on the International Board of Directors. </a:t>
            </a:r>
          </a:p>
          <a:p>
            <a:endParaRPr lang="en-US" sz="1800" kern="0" dirty="0">
              <a:solidFill>
                <a:srgbClr val="55565A"/>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sp>
        <p:nvSpPr>
          <p:cNvPr id="15" name="Yellow Bar">
            <a:extLst>
              <a:ext uri="{FF2B5EF4-FFF2-40B4-BE49-F238E27FC236}">
                <a16:creationId xmlns:a16="http://schemas.microsoft.com/office/drawing/2014/main" id="{E51C4DA4-A142-A94A-BC66-DF4ADD1F27BE}"/>
              </a:ext>
            </a:extLst>
          </p:cNvPr>
          <p:cNvSpPr/>
          <p:nvPr/>
        </p:nvSpPr>
        <p:spPr>
          <a:xfrm>
            <a:off x="3029000" y="1673352"/>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6" name="Headline">
            <a:extLst>
              <a:ext uri="{FF2B5EF4-FFF2-40B4-BE49-F238E27FC236}">
                <a16:creationId xmlns:a16="http://schemas.microsoft.com/office/drawing/2014/main" id="{72B3B5E6-BE17-924E-B9FE-B2A587D5C568}"/>
              </a:ext>
            </a:extLst>
          </p:cNvPr>
          <p:cNvSpPr txBox="1">
            <a:spLocks/>
          </p:cNvSpPr>
          <p:nvPr/>
        </p:nvSpPr>
        <p:spPr>
          <a:xfrm>
            <a:off x="2918935" y="987288"/>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400" kern="0" dirty="0">
                <a:solidFill>
                  <a:srgbClr val="00338D"/>
                </a:solidFill>
              </a:rPr>
              <a:t>Our structure ranges from the local to the national level.</a:t>
            </a:r>
          </a:p>
        </p:txBody>
      </p:sp>
    </p:spTree>
    <p:extLst>
      <p:ext uri="{BB962C8B-B14F-4D97-AF65-F5344CB8AC3E}">
        <p14:creationId xmlns:p14="http://schemas.microsoft.com/office/powerpoint/2010/main" val="2211129913"/>
      </p:ext>
    </p:extLst>
  </p:cSld>
  <p:clrMapOvr>
    <a:masterClrMapping/>
  </p:clrMapOvr>
</p:sld>
</file>

<file path=ppt/theme/theme1.xml><?xml version="1.0" encoding="utf-8"?>
<a:theme xmlns:a="http://schemas.openxmlformats.org/drawingml/2006/main" name="MASTER SLIDE - BLANK">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2393</TotalTime>
  <Words>802</Words>
  <Application>Microsoft Office PowerPoint</Application>
  <PresentationFormat>Grand écran</PresentationFormat>
  <Paragraphs>116</Paragraphs>
  <Slides>16</Slides>
  <Notes>0</Notes>
  <HiddenSlides>0</HiddenSlides>
  <MMClips>0</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16</vt:i4>
      </vt:variant>
    </vt:vector>
  </HeadingPairs>
  <TitlesOfParts>
    <vt:vector size="21" baseType="lpstr">
      <vt:lpstr>Arial</vt:lpstr>
      <vt:lpstr>Arial Hebrew Scholar</vt:lpstr>
      <vt:lpstr>Calibri</vt:lpstr>
      <vt:lpstr>Helvetica Neue</vt:lpstr>
      <vt:lpstr>MASTER SLIDE - BLANK</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Lynch, Jason</dc:creator>
  <cp:lastModifiedBy>Philippe CUAZ-PEROLIN</cp:lastModifiedBy>
  <cp:revision>175</cp:revision>
  <dcterms:created xsi:type="dcterms:W3CDTF">2018-11-12T16:45:52Z</dcterms:created>
  <dcterms:modified xsi:type="dcterms:W3CDTF">2023-03-03T20:30:43Z</dcterms:modified>
</cp:coreProperties>
</file>