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857" r:id="rId6"/>
    <p:sldMasterId id="2147483831" r:id="rId7"/>
    <p:sldMasterId id="2147483861" r:id="rId8"/>
    <p:sldMasterId id="2147483889" r:id="rId9"/>
    <p:sldMasterId id="2147483887" r:id="rId10"/>
  </p:sldMasterIdLst>
  <p:notesMasterIdLst>
    <p:notesMasterId r:id="rId26"/>
  </p:notesMasterIdLst>
  <p:handoutMasterIdLst>
    <p:handoutMasterId r:id="rId27"/>
  </p:handoutMasterIdLst>
  <p:sldIdLst>
    <p:sldId id="1090" r:id="rId11"/>
    <p:sldId id="1064" r:id="rId12"/>
    <p:sldId id="1082" r:id="rId13"/>
    <p:sldId id="1083" r:id="rId14"/>
    <p:sldId id="1093" r:id="rId15"/>
    <p:sldId id="1062" r:id="rId16"/>
    <p:sldId id="1065" r:id="rId17"/>
    <p:sldId id="1068" r:id="rId18"/>
    <p:sldId id="1074" r:id="rId19"/>
    <p:sldId id="1075" r:id="rId20"/>
    <p:sldId id="1076" r:id="rId21"/>
    <p:sldId id="1077" r:id="rId22"/>
    <p:sldId id="1078" r:id="rId23"/>
    <p:sldId id="1079" r:id="rId24"/>
    <p:sldId id="1081" r:id="rId25"/>
  </p:sldIdLst>
  <p:sldSz cx="12192000" cy="6858000"/>
  <p:notesSz cx="6881813" cy="92964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1536" userDrawn="1">
          <p15:clr>
            <a:srgbClr val="A4A3A4"/>
          </p15:clr>
        </p15:guide>
        <p15:guide id="2" pos="3840" userDrawn="1">
          <p15:clr>
            <a:srgbClr val="A4A3A4"/>
          </p15:clr>
        </p15:guide>
        <p15:guide id="5" orient="horz" pos="1248" userDrawn="1">
          <p15:clr>
            <a:srgbClr val="A4A3A4"/>
          </p15:clr>
        </p15:guide>
        <p15:guide id="6" orient="horz" pos="864" userDrawn="1">
          <p15:clr>
            <a:srgbClr val="A4A3A4"/>
          </p15:clr>
        </p15:guide>
        <p15:guide id="7" orient="horz" pos="3696" userDrawn="1">
          <p15:clr>
            <a:srgbClr val="A4A3A4"/>
          </p15:clr>
        </p15:guide>
        <p15:guide id="8" pos="640" userDrawn="1">
          <p15:clr>
            <a:srgbClr val="A4A3A4"/>
          </p15:clr>
        </p15:guide>
        <p15:guide id="9" pos="7008" userDrawn="1">
          <p15:clr>
            <a:srgbClr val="A4A3A4"/>
          </p15:clr>
        </p15:guide>
        <p15:guide id="10" orient="horz" pos="1920" userDrawn="1">
          <p15:clr>
            <a:srgbClr val="A4A3A4"/>
          </p15:clr>
        </p15:guide>
        <p15:guide id="11" orient="horz" pos="1392" userDrawn="1">
          <p15:clr>
            <a:srgbClr val="A4A3A4"/>
          </p15:clr>
        </p15:guide>
        <p15:guide id="12" pos="3360" userDrawn="1">
          <p15:clr>
            <a:srgbClr val="A4A3A4"/>
          </p15:clr>
        </p15:guide>
        <p15:guide id="13" pos="4080" userDrawn="1">
          <p15:clr>
            <a:srgbClr val="A4A3A4"/>
          </p15:clr>
        </p15:guide>
        <p15:guide id="14" orient="horz" pos="192" userDrawn="1">
          <p15:clr>
            <a:srgbClr val="A4A3A4"/>
          </p15:clr>
        </p15:guide>
        <p15:guide id="15" orient="horz" pos="576" userDrawn="1">
          <p15:clr>
            <a:srgbClr val="A4A3A4"/>
          </p15:clr>
        </p15:guide>
        <p15:guide id="16" pos="624" userDrawn="1">
          <p15:clr>
            <a:srgbClr val="A4A3A4"/>
          </p15:clr>
        </p15:guide>
        <p15:guide id="17" pos="432" userDrawn="1">
          <p15:clr>
            <a:srgbClr val="A4A3A4"/>
          </p15:clr>
        </p15:guide>
        <p15:guide id="18" orient="horz" pos="2208" userDrawn="1">
          <p15:clr>
            <a:srgbClr val="A4A3A4"/>
          </p15:clr>
        </p15:guide>
        <p15:guide id="19" pos="4848" userDrawn="1">
          <p15:clr>
            <a:srgbClr val="A4A3A4"/>
          </p15:clr>
        </p15:guide>
        <p15:guide id="20" orient="horz" pos="25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2E81"/>
    <a:srgbClr val="00338D"/>
    <a:srgbClr val="457DC8"/>
    <a:srgbClr val="0047C8"/>
    <a:srgbClr val="374CD6"/>
    <a:srgbClr val="10233F"/>
    <a:srgbClr val="004BF5"/>
    <a:srgbClr val="0A5496"/>
    <a:srgbClr val="082E87"/>
    <a:srgbClr val="F0C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4" autoAdjust="0"/>
    <p:restoredTop sz="86454" autoAdjust="0"/>
  </p:normalViewPr>
  <p:slideViewPr>
    <p:cSldViewPr showGuides="1">
      <p:cViewPr varScale="1">
        <p:scale>
          <a:sx n="93" d="100"/>
          <a:sy n="93" d="100"/>
        </p:scale>
        <p:origin x="232" y="288"/>
      </p:cViewPr>
      <p:guideLst>
        <p:guide orient="horz" pos="1536"/>
        <p:guide pos="3840"/>
        <p:guide orient="horz" pos="1248"/>
        <p:guide orient="horz" pos="864"/>
        <p:guide orient="horz" pos="3696"/>
        <p:guide pos="640"/>
        <p:guide pos="7008"/>
        <p:guide orient="horz" pos="1920"/>
        <p:guide orient="horz" pos="1392"/>
        <p:guide pos="3360"/>
        <p:guide pos="4080"/>
        <p:guide orient="horz" pos="192"/>
        <p:guide orient="horz" pos="576"/>
        <p:guide pos="624"/>
        <p:guide pos="432"/>
        <p:guide orient="horz" pos="2208"/>
        <p:guide pos="4848"/>
        <p:guide orient="horz" pos="2544"/>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howGuides="1">
      <p:cViewPr varScale="1">
        <p:scale>
          <a:sx n="91" d="100"/>
          <a:sy n="91" d="100"/>
        </p:scale>
        <p:origin x="247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2.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commentAuthors" Target="commentAuthors.xml"/><Relationship Id="rId10" Type="http://schemas.openxmlformats.org/officeDocument/2006/relationships/slideMaster" Target="slideMasters/slideMaster5.xml"/><Relationship Id="rId19" Type="http://schemas.openxmlformats.org/officeDocument/2006/relationships/slide" Target="slides/slide9.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2982742" cy="465621"/>
          </a:xfrm>
          <a:prstGeom prst="rect">
            <a:avLst/>
          </a:prstGeom>
        </p:spPr>
        <p:txBody>
          <a:bodyPr vert="horz" lIns="91840" tIns="45920" rIns="91840" bIns="45920"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3" y="8829184"/>
            <a:ext cx="2982742" cy="465621"/>
          </a:xfrm>
          <a:prstGeom prst="rect">
            <a:avLst/>
          </a:prstGeom>
        </p:spPr>
        <p:txBody>
          <a:bodyPr vert="horz" lIns="91840" tIns="45920" rIns="91840" bIns="45920"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97514" y="8829184"/>
            <a:ext cx="2982742" cy="465621"/>
          </a:xfrm>
          <a:prstGeom prst="rect">
            <a:avLst/>
          </a:prstGeom>
        </p:spPr>
        <p:txBody>
          <a:bodyPr vert="horz" wrap="square" lIns="91840" tIns="45920" rIns="91840" bIns="4592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‹N°›</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2982742" cy="465621"/>
          </a:xfrm>
          <a:prstGeom prst="rect">
            <a:avLst/>
          </a:prstGeom>
        </p:spPr>
        <p:txBody>
          <a:bodyPr vert="horz" lIns="92852" tIns="46425" rIns="92852" bIns="46425"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97514" y="3"/>
            <a:ext cx="2982742" cy="465621"/>
          </a:xfrm>
          <a:prstGeom prst="rect">
            <a:avLst/>
          </a:prstGeom>
        </p:spPr>
        <p:txBody>
          <a:bodyPr vert="horz" wrap="square" lIns="92852" tIns="46425" rIns="92852" bIns="46425"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6/3/21</a:t>
            </a:fld>
            <a:endParaRPr lang="en-US" dirty="0"/>
          </a:p>
        </p:txBody>
      </p:sp>
      <p:sp>
        <p:nvSpPr>
          <p:cNvPr id="4" name="Slide Image Placeholder 3"/>
          <p:cNvSpPr>
            <a:spLocks noGrp="1" noRot="1" noChangeAspect="1"/>
          </p:cNvSpPr>
          <p:nvPr>
            <p:ph type="sldImg" idx="2"/>
          </p:nvPr>
        </p:nvSpPr>
        <p:spPr>
          <a:xfrm>
            <a:off x="344488" y="698500"/>
            <a:ext cx="6194425" cy="3484563"/>
          </a:xfrm>
          <a:prstGeom prst="rect">
            <a:avLst/>
          </a:prstGeom>
          <a:noFill/>
          <a:ln w="12700">
            <a:solidFill>
              <a:prstClr val="black"/>
            </a:solidFill>
          </a:ln>
        </p:spPr>
        <p:txBody>
          <a:bodyPr vert="horz" lIns="92852" tIns="46425" rIns="92852" bIns="46425" rtlCol="0" anchor="ctr"/>
          <a:lstStyle/>
          <a:p>
            <a:pPr lvl="0"/>
            <a:endParaRPr lang="en-US" noProof="0" dirty="0"/>
          </a:p>
        </p:txBody>
      </p:sp>
      <p:sp>
        <p:nvSpPr>
          <p:cNvPr id="5" name="Notes Placeholder 4"/>
          <p:cNvSpPr>
            <a:spLocks noGrp="1"/>
          </p:cNvSpPr>
          <p:nvPr>
            <p:ph type="body" sz="quarter" idx="3"/>
          </p:nvPr>
        </p:nvSpPr>
        <p:spPr>
          <a:xfrm>
            <a:off x="688805" y="4416191"/>
            <a:ext cx="5504204" cy="4182580"/>
          </a:xfrm>
          <a:prstGeom prst="rect">
            <a:avLst/>
          </a:prstGeom>
        </p:spPr>
        <p:txBody>
          <a:bodyPr vert="horz" lIns="92852" tIns="46425" rIns="92852" bIns="4642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3" y="8829184"/>
            <a:ext cx="2982742" cy="465621"/>
          </a:xfrm>
          <a:prstGeom prst="rect">
            <a:avLst/>
          </a:prstGeom>
        </p:spPr>
        <p:txBody>
          <a:bodyPr vert="horz" lIns="92852" tIns="46425" rIns="92852" bIns="46425"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97514" y="8829184"/>
            <a:ext cx="2982742" cy="465621"/>
          </a:xfrm>
          <a:prstGeom prst="rect">
            <a:avLst/>
          </a:prstGeom>
        </p:spPr>
        <p:txBody>
          <a:bodyPr vert="horz" wrap="square" lIns="92852" tIns="46425" rIns="92852" bIns="46425"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‹N°›</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a:p>
        </p:txBody>
      </p:sp>
    </p:spTree>
    <p:extLst>
      <p:ext uri="{BB962C8B-B14F-4D97-AF65-F5344CB8AC3E}">
        <p14:creationId xmlns:p14="http://schemas.microsoft.com/office/powerpoint/2010/main" val="4121062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808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9355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1967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977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0B834D-8B5C-4E6B-A3BC-D72999FAF054}" type="slidenum">
              <a:rPr lang="en-US" smtClean="0"/>
              <a:t>2</a:t>
            </a:fld>
            <a:endParaRPr lang="en-US"/>
          </a:p>
        </p:txBody>
      </p:sp>
    </p:spTree>
    <p:extLst>
      <p:ext uri="{BB962C8B-B14F-4D97-AF65-F5344CB8AC3E}">
        <p14:creationId xmlns:p14="http://schemas.microsoft.com/office/powerpoint/2010/main" val="4248237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0B834D-8B5C-4E6B-A3BC-D72999FAF054}" type="slidenum">
              <a:rPr lang="en-US" smtClean="0"/>
              <a:t>3</a:t>
            </a:fld>
            <a:endParaRPr lang="en-US"/>
          </a:p>
        </p:txBody>
      </p:sp>
    </p:spTree>
    <p:extLst>
      <p:ext uri="{BB962C8B-B14F-4D97-AF65-F5344CB8AC3E}">
        <p14:creationId xmlns:p14="http://schemas.microsoft.com/office/powerpoint/2010/main" val="3222675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8881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6141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8703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3739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0869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607815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‹N°›</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‹N°›</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‹N°›</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‹N°›</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‹N°›</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‹N°›</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2000" y="3364957"/>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pic>
        <p:nvPicPr>
          <p:cNvPr id="5" name="Picture 2" descr="http://www.lionsclubs.org/cs-assets/_files/images/logos/lionlogo_2c.jpg">
            <a:hlinkClick r:id="" action="ppaction://noaction"/>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01521" y="5701738"/>
            <a:ext cx="886508" cy="839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1022681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‹N°›</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75528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‹N°›</a:t>
            </a:fld>
            <a:endParaRPr lang="en-US" sz="1000" dirty="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82" r:id="rId4"/>
    <p:sldLayoutId id="2147483868" r:id="rId5"/>
    <p:sldLayoutId id="2147483869" r:id="rId6"/>
    <p:sldLayoutId id="2147483870" r:id="rId7"/>
    <p:sldLayoutId id="2147483871" r:id="rId8"/>
    <p:sldLayoutId id="2147483872" r:id="rId9"/>
    <p:sldLayoutId id="2147483873" r:id="rId10"/>
    <p:sldLayoutId id="2147483874" r:id="rId11"/>
    <p:sldLayoutId id="2147483880" r:id="rId12"/>
    <p:sldLayoutId id="2147483875" r:id="rId13"/>
    <p:sldLayoutId id="2147483878" r:id="rId14"/>
    <p:sldLayoutId id="2147483879" r:id="rId15"/>
    <p:sldLayoutId id="2147483876" r:id="rId16"/>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‹N°›</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8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a:blip r:embed="rId2"/>
          <a:stretch>
            <a:fillRect/>
          </a:stretch>
        </p:blipFill>
        <p:spPr>
          <a:xfrm>
            <a:off x="0"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368"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1997" y="3581400"/>
            <a:ext cx="10668000" cy="187746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fr-FR" sz="6000" dirty="0">
                <a:solidFill>
                  <a:srgbClr val="EBB700"/>
                </a:solidFill>
                <a:effectLst>
                  <a:outerShdw blurRad="38100" dist="38100" dir="2700000" algn="tl">
                    <a:srgbClr val="000000">
                      <a:alpha val="43137"/>
                    </a:srgbClr>
                  </a:outerShdw>
                </a:effectLst>
              </a:rPr>
              <a:t>Rôle et responsabilités </a:t>
            </a:r>
            <a:br>
              <a:rPr lang="fr-FR" sz="6000" dirty="0">
                <a:solidFill>
                  <a:srgbClr val="EBB700"/>
                </a:solidFill>
                <a:effectLst>
                  <a:outerShdw blurRad="38100" dist="38100" dir="2700000" algn="tl">
                    <a:srgbClr val="000000">
                      <a:alpha val="43137"/>
                    </a:srgbClr>
                  </a:outerShdw>
                </a:effectLst>
              </a:rPr>
            </a:br>
            <a:r>
              <a:rPr lang="fr-FR" sz="6000" dirty="0">
                <a:solidFill>
                  <a:srgbClr val="EBB700"/>
                </a:solidFill>
                <a:effectLst>
                  <a:outerShdw blurRad="38100" dist="38100" dir="2700000" algn="tl">
                    <a:srgbClr val="000000">
                      <a:alpha val="43137"/>
                    </a:srgbClr>
                  </a:outerShdw>
                </a:effectLst>
              </a:rPr>
              <a:t>du président de zone</a:t>
            </a: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0</a:t>
            </a:fld>
            <a:endParaRPr lang="en-US" sz="1000">
              <a:solidFill>
                <a:schemeClr val="bg1"/>
              </a:solidFill>
            </a:endParaRPr>
          </a:p>
        </p:txBody>
      </p:sp>
    </p:spTree>
    <p:extLst>
      <p:ext uri="{BB962C8B-B14F-4D97-AF65-F5344CB8AC3E}">
        <p14:creationId xmlns:p14="http://schemas.microsoft.com/office/powerpoint/2010/main" val="4278533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2729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9</a:t>
            </a:fld>
            <a:endParaRPr lang="en-US" sz="1000">
              <a:solidFill>
                <a:srgbClr val="00338D"/>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27265" y="1371600"/>
            <a:ext cx="10097935" cy="33639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63550">
              <a:spcBef>
                <a:spcPts val="0"/>
              </a:spcBef>
            </a:pPr>
            <a:endParaRPr lang="en-US" sz="600" kern="0" dirty="0">
              <a:solidFill>
                <a:srgbClr val="55565A"/>
              </a:solidFill>
            </a:endParaRPr>
          </a:p>
          <a:p>
            <a:pPr marL="457200" indent="-457200">
              <a:buFont typeface="Arial" panose="020B0604020202020204" pitchFamily="34" charset="0"/>
              <a:buChar char="•"/>
            </a:pPr>
            <a:r>
              <a:rPr lang="fr-FR" sz="3200"/>
              <a:t>Inviter les coordinateurs EME, EML et EMS du district à une réunion du comité consultatif du gouverneur de district afin de discuter des besoins liés à l'effectif, à la formation des responsables et au service, ainsi que de la manière dont ces équipes peuvent apporter leur soutien aux clubs de la zone.</a:t>
            </a:r>
          </a:p>
          <a:p>
            <a:endParaRPr lang="en-US" sz="1800" kern="0" dirty="0">
              <a:solidFill>
                <a:srgbClr val="55565A"/>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1137330" y="10668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1027265" y="304800"/>
            <a:ext cx="8802535" cy="655750"/>
          </a:xfrm>
          <a:prstGeom prst="rect">
            <a:avLst/>
          </a:prstGeom>
        </p:spPr>
        <p:txBody>
          <a:bodyPr>
            <a:normAutofit fontScale="925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4000" dirty="0">
                <a:solidFill>
                  <a:srgbClr val="00338D"/>
                </a:solidFill>
              </a:rPr>
              <a:t>Responsabilités du président de zone</a:t>
            </a:r>
          </a:p>
        </p:txBody>
      </p:sp>
    </p:spTree>
    <p:extLst>
      <p:ext uri="{BB962C8B-B14F-4D97-AF65-F5344CB8AC3E}">
        <p14:creationId xmlns:p14="http://schemas.microsoft.com/office/powerpoint/2010/main" val="4160342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2729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10</a:t>
            </a:fld>
            <a:endParaRPr lang="en-US" sz="1000">
              <a:solidFill>
                <a:srgbClr val="00338D"/>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27265" y="1371600"/>
            <a:ext cx="10250335" cy="502912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lvl="0" indent="-457200">
              <a:buFont typeface="Arial" panose="020B0604020202020204" pitchFamily="34" charset="0"/>
              <a:buChar char="•"/>
            </a:pPr>
            <a:r>
              <a:rPr lang="fr-FR" sz="3200" dirty="0"/>
              <a:t>Rédiger un compte rendu de chaque réunion du comité consultatif de  gouverneur de district et l’envoyer dans les cinq (5) jours au Lions Clubs International et au gouverneur de district.  Des exemplaires devraient également en être envoyés aux coordinateurs EME, EML et EMS du district, et au président de la région, le cas échéant. </a:t>
            </a:r>
          </a:p>
          <a:p>
            <a:pPr marL="457200" lvl="0" indent="-457200">
              <a:buFont typeface="Arial" panose="020B0604020202020204" pitchFamily="34" charset="0"/>
              <a:buChar char="•"/>
            </a:pPr>
            <a:endParaRPr lang="en-US" sz="800" dirty="0"/>
          </a:p>
          <a:p>
            <a:pPr marL="457200" indent="-457200">
              <a:buFont typeface="Arial" panose="020B0604020202020204" pitchFamily="34" charset="0"/>
              <a:buChar char="•"/>
            </a:pPr>
            <a:r>
              <a:rPr lang="fr-FR" sz="3200" dirty="0"/>
              <a:t>Promouvoir l'initiative Qualité du club auprès des clubs de la zone. </a:t>
            </a:r>
          </a:p>
          <a:p>
            <a:endParaRPr lang="en-US" sz="1800" kern="0" dirty="0">
              <a:solidFill>
                <a:srgbClr val="55565A"/>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1137330" y="10668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1027265" y="304800"/>
            <a:ext cx="8954935" cy="655750"/>
          </a:xfrm>
          <a:prstGeom prst="rect">
            <a:avLst/>
          </a:prstGeom>
        </p:spPr>
        <p:txBody>
          <a:bodyPr>
            <a:normAutofit fontScale="925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4000" dirty="0">
                <a:solidFill>
                  <a:srgbClr val="00338D"/>
                </a:solidFill>
              </a:rPr>
              <a:t>Responsabilités du président de zone</a:t>
            </a:r>
          </a:p>
        </p:txBody>
      </p:sp>
    </p:spTree>
    <p:extLst>
      <p:ext uri="{BB962C8B-B14F-4D97-AF65-F5344CB8AC3E}">
        <p14:creationId xmlns:p14="http://schemas.microsoft.com/office/powerpoint/2010/main" val="1205058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2729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a:solidFill>
                <a:srgbClr val="00338D"/>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27265" y="1371600"/>
            <a:ext cx="10509891" cy="46482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lvl="0" indent="-457200">
              <a:buFont typeface="Arial" panose="020B0604020202020204" pitchFamily="34" charset="0"/>
              <a:buChar char="•"/>
            </a:pPr>
            <a:r>
              <a:rPr lang="fr-FR" sz="3200" dirty="0"/>
              <a:t>Jouer, en collaboration avec le coordinateur EME du district, un rôle actif dans la création de nouveaux clubs et se tenir informé des activités et du bien-être de tous les clubs de sa zone.</a:t>
            </a:r>
          </a:p>
          <a:p>
            <a:pPr marL="457200" lvl="0" indent="-457200">
              <a:buFont typeface="Arial" panose="020B0604020202020204" pitchFamily="34" charset="0"/>
              <a:buChar char="•"/>
            </a:pPr>
            <a:endParaRPr lang="en-US" sz="800" dirty="0"/>
          </a:p>
          <a:p>
            <a:pPr marL="457200" lvl="0" indent="-457200">
              <a:buFont typeface="Arial" panose="020B0604020202020204" pitchFamily="34" charset="0"/>
              <a:buChar char="•"/>
            </a:pPr>
            <a:r>
              <a:rPr lang="fr-FR" sz="3200" dirty="0"/>
              <a:t>Apporter, en collaboration avec le coordinateur EML du district, un soutien actif aux initiatives liées au leadership en informant les Lions de la zone sur les formations de responsables au niveau de la zone, du district ou du district multiple. </a:t>
            </a:r>
          </a:p>
          <a:p>
            <a:endParaRPr lang="en-US" sz="1800" kern="0" dirty="0">
              <a:solidFill>
                <a:srgbClr val="55565A"/>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1137330" y="10668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838200" y="357396"/>
            <a:ext cx="8878735" cy="655750"/>
          </a:xfrm>
          <a:prstGeom prst="rect">
            <a:avLst/>
          </a:prstGeom>
        </p:spPr>
        <p:txBody>
          <a:bodyPr>
            <a:normAutofit fontScale="925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4000" dirty="0">
                <a:solidFill>
                  <a:srgbClr val="00338D"/>
                </a:solidFill>
              </a:rPr>
              <a:t>Responsabilités du président de zone</a:t>
            </a:r>
          </a:p>
        </p:txBody>
      </p:sp>
    </p:spTree>
    <p:extLst>
      <p:ext uri="{BB962C8B-B14F-4D97-AF65-F5344CB8AC3E}">
        <p14:creationId xmlns:p14="http://schemas.microsoft.com/office/powerpoint/2010/main" val="374864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2729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12</a:t>
            </a:fld>
            <a:endParaRPr lang="en-US" sz="1000">
              <a:solidFill>
                <a:srgbClr val="00338D"/>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27265" y="1371600"/>
            <a:ext cx="10859935" cy="33639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buFont typeface="Arial" panose="020B0604020202020204" pitchFamily="34" charset="0"/>
              <a:buChar char="•"/>
            </a:pPr>
            <a:r>
              <a:rPr lang="fr-FR" sz="3200" dirty="0">
                <a:solidFill>
                  <a:srgbClr val="000000"/>
                </a:solidFill>
                <a:ea typeface="Times New Roman" panose="02020603050405020304" pitchFamily="18" charset="0"/>
              </a:rPr>
              <a:t>Jouer, en collaboration avec le coordinateur EMS du district, un rôle actif dans le soutien des initiatives de service en informant les Lions de la zone des opportunités de service au niveau de la région, du district et du district multiple.</a:t>
            </a:r>
          </a:p>
          <a:p>
            <a:endParaRPr lang="en-US" sz="1800" dirty="0"/>
          </a:p>
          <a:p>
            <a:pPr marL="457200" lvl="0" indent="-457200">
              <a:buFont typeface="Arial" panose="020B0604020202020204" pitchFamily="34" charset="0"/>
              <a:buChar char="•"/>
            </a:pPr>
            <a:r>
              <a:rPr lang="fr-FR" sz="3200" dirty="0"/>
              <a:t>Représenter chaque club de sa zone en cas de problème avec le président de conseil de district, de district multiple ou le Lions Clubs International. </a:t>
            </a:r>
          </a:p>
          <a:p>
            <a:endParaRPr lang="en-US" sz="1800" kern="0" dirty="0">
              <a:solidFill>
                <a:srgbClr val="55565A"/>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1188720" y="10668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917200" y="381000"/>
            <a:ext cx="8802535" cy="655750"/>
          </a:xfrm>
          <a:prstGeom prst="rect">
            <a:avLst/>
          </a:prstGeom>
        </p:spPr>
        <p:txBody>
          <a:bodyPr>
            <a:normAutofit fontScale="925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4000" dirty="0">
                <a:solidFill>
                  <a:srgbClr val="00338D"/>
                </a:solidFill>
              </a:rPr>
              <a:t>Responsabilités du président de zone</a:t>
            </a:r>
          </a:p>
        </p:txBody>
      </p:sp>
    </p:spTree>
    <p:extLst>
      <p:ext uri="{BB962C8B-B14F-4D97-AF65-F5344CB8AC3E}">
        <p14:creationId xmlns:p14="http://schemas.microsoft.com/office/powerpoint/2010/main" val="1880223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2729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13</a:t>
            </a:fld>
            <a:endParaRPr lang="en-US" sz="1000">
              <a:solidFill>
                <a:srgbClr val="00338D"/>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677221" y="1523170"/>
            <a:ext cx="10981379" cy="434423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buFont typeface="Arial" panose="020B0604020202020204" pitchFamily="34" charset="0"/>
              <a:buChar char="•"/>
            </a:pPr>
            <a:r>
              <a:rPr lang="fr-FR" sz="3200" dirty="0"/>
              <a:t>Superviser les progrès des projets du district, du district multiple et du Lions Clubs International dans sa zone. </a:t>
            </a:r>
          </a:p>
          <a:p>
            <a:pPr marL="457200" lvl="0" indent="-457200">
              <a:buFont typeface="Arial" panose="020B0604020202020204" pitchFamily="34" charset="0"/>
              <a:buChar char="•"/>
            </a:pPr>
            <a:r>
              <a:rPr lang="fr-FR" sz="3200" dirty="0"/>
              <a:t>Faire en sorte que chaque club de sa zone agisse en conformité avec la constitution et les statuts du club. </a:t>
            </a:r>
          </a:p>
          <a:p>
            <a:pPr marL="457200" indent="-457200">
              <a:buFont typeface="Arial" panose="020B0604020202020204" pitchFamily="34" charset="0"/>
              <a:buChar char="•"/>
            </a:pPr>
            <a:r>
              <a:rPr lang="fr-FR" sz="3200" dirty="0"/>
              <a:t>Favoriser la représentation à la convention internationale et aux congrès de district (sous-district et district multiple) en veillant à ce que les clubs de sa zone y envoient au moins le quota des délégués auquel ils ont droit. </a:t>
            </a:r>
          </a:p>
          <a:p>
            <a:endParaRPr lang="en-US" sz="1800" kern="0" dirty="0">
              <a:solidFill>
                <a:srgbClr val="55565A"/>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1027265" y="1165985"/>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533400" y="540848"/>
            <a:ext cx="8954935" cy="655750"/>
          </a:xfrm>
          <a:prstGeom prst="rect">
            <a:avLst/>
          </a:prstGeom>
        </p:spPr>
        <p:txBody>
          <a:bodyPr>
            <a:normAutofit fontScale="925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4000" dirty="0">
                <a:solidFill>
                  <a:srgbClr val="00338D"/>
                </a:solidFill>
              </a:rPr>
              <a:t>Responsabilités du président de zone</a:t>
            </a:r>
          </a:p>
        </p:txBody>
      </p:sp>
    </p:spTree>
    <p:extLst>
      <p:ext uri="{BB962C8B-B14F-4D97-AF65-F5344CB8AC3E}">
        <p14:creationId xmlns:p14="http://schemas.microsoft.com/office/powerpoint/2010/main" val="1496499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2729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14</a:t>
            </a:fld>
            <a:endParaRPr lang="en-US" sz="1000">
              <a:solidFill>
                <a:srgbClr val="00338D"/>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838200" y="1475096"/>
            <a:ext cx="10859935" cy="39624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lvl="0" indent="-457200">
              <a:buFont typeface="Arial" panose="020B0604020202020204" pitchFamily="34" charset="0"/>
              <a:buChar char="•"/>
            </a:pPr>
            <a:r>
              <a:rPr lang="fr-FR" sz="3200" dirty="0"/>
              <a:t>Participer à une réunion statutaire de chaque club de sa zone au moins une fois lors de son mandat, présenter un compte rendu de ses conclusions au président de la région, notant en particulier les faiblesses qu'il aurait découvertes (un exemplaire au gouverneur du district). </a:t>
            </a:r>
          </a:p>
          <a:p>
            <a:pPr lvl="0"/>
            <a:endParaRPr lang="en-US" sz="1600" dirty="0"/>
          </a:p>
          <a:p>
            <a:pPr marL="457200" lvl="0" indent="-457200">
              <a:buFont typeface="Arial" panose="020B0604020202020204" pitchFamily="34" charset="0"/>
              <a:buChar char="•"/>
            </a:pPr>
            <a:r>
              <a:rPr lang="fr-FR" sz="3200" dirty="0"/>
              <a:t>S'acquitter des autres missions qui pourraient lui être confiées par le conseil d'administration international. </a:t>
            </a:r>
          </a:p>
          <a:p>
            <a:endParaRPr lang="en-US" sz="1800" kern="0" dirty="0">
              <a:solidFill>
                <a:srgbClr val="55565A"/>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990600" y="1176285"/>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609600" y="511867"/>
            <a:ext cx="8802535" cy="655750"/>
          </a:xfrm>
          <a:prstGeom prst="rect">
            <a:avLst/>
          </a:prstGeom>
        </p:spPr>
        <p:txBody>
          <a:bodyPr>
            <a:normAutofit fontScale="925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4000" dirty="0">
                <a:solidFill>
                  <a:srgbClr val="00338D"/>
                </a:solidFill>
              </a:rPr>
              <a:t>Responsabilités du président de zone</a:t>
            </a:r>
          </a:p>
        </p:txBody>
      </p:sp>
    </p:spTree>
    <p:extLst>
      <p:ext uri="{BB962C8B-B14F-4D97-AF65-F5344CB8AC3E}">
        <p14:creationId xmlns:p14="http://schemas.microsoft.com/office/powerpoint/2010/main" val="2999199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3"/>
          <a:srcRect t="8359" r="936" b="8055"/>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016760" y="3206478"/>
            <a:ext cx="815847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4800" dirty="0">
                <a:effectLst>
                  <a:outerShdw blurRad="38100" dist="38100" dir="2700000" algn="tl">
                    <a:srgbClr val="000000">
                      <a:alpha val="43137"/>
                    </a:srgbClr>
                  </a:outerShdw>
                </a:effectLst>
              </a:rPr>
              <a:t>Rôle du président de zone</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6" name="Page Number - White">
            <a:extLst>
              <a:ext uri="{FF2B5EF4-FFF2-40B4-BE49-F238E27FC236}">
                <a16:creationId xmlns:a16="http://schemas.microsoft.com/office/drawing/2014/main" id="{32F9EF3D-342F-B44E-B679-6B19F4FC8809}"/>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pic>
        <p:nvPicPr>
          <p:cNvPr id="17" name="Picture 16">
            <a:extLst>
              <a:ext uri="{FF2B5EF4-FFF2-40B4-BE49-F238E27FC236}">
                <a16:creationId xmlns:a16="http://schemas.microsoft.com/office/drawing/2014/main" id="{AB129129-D69E-474F-93F9-A060C0A1F88D}"/>
              </a:ext>
            </a:extLst>
          </p:cNvPr>
          <p:cNvPicPr>
            <a:picLocks noChangeAspect="1"/>
          </p:cNvPicPr>
          <p:nvPr/>
        </p:nvPicPr>
        <p:blipFill>
          <a:blip r:embed="rId4"/>
          <a:stretch>
            <a:fillRect/>
          </a:stretch>
        </p:blipFill>
        <p:spPr>
          <a:xfrm>
            <a:off x="9906000" y="0"/>
            <a:ext cx="2286000" cy="2286000"/>
          </a:xfrm>
          <a:prstGeom prst="rect">
            <a:avLst/>
          </a:prstGeom>
        </p:spPr>
      </p:pic>
      <p:pic>
        <p:nvPicPr>
          <p:cNvPr id="18" name="Picture 17">
            <a:extLst>
              <a:ext uri="{FF2B5EF4-FFF2-40B4-BE49-F238E27FC236}">
                <a16:creationId xmlns:a16="http://schemas.microsoft.com/office/drawing/2014/main" id="{DB7696C6-B7AF-2A4E-93D5-D5EF0FB98325}"/>
              </a:ext>
            </a:extLst>
          </p:cNvPr>
          <p:cNvPicPr>
            <a:picLocks noChangeAspect="1"/>
          </p:cNvPicPr>
          <p:nvPr/>
        </p:nvPicPr>
        <p:blipFill>
          <a:blip r:embed="rId4"/>
          <a:stretch>
            <a:fillRect/>
          </a:stretch>
        </p:blipFill>
        <p:spPr>
          <a:xfrm rot="10800000">
            <a:off x="-1" y="4572001"/>
            <a:ext cx="2286000" cy="2286000"/>
          </a:xfrm>
          <a:prstGeom prst="rect">
            <a:avLst/>
          </a:prstGeom>
        </p:spPr>
      </p:pic>
    </p:spTree>
    <p:extLst>
      <p:ext uri="{BB962C8B-B14F-4D97-AF65-F5344CB8AC3E}">
        <p14:creationId xmlns:p14="http://schemas.microsoft.com/office/powerpoint/2010/main" val="3911045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308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93720" y="16002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895600" y="255527"/>
            <a:ext cx="8794903" cy="1344673"/>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4000" dirty="0">
                <a:solidFill>
                  <a:schemeClr val="bg1"/>
                </a:solidFill>
              </a:rPr>
              <a:t>Les présidents de zone lient les clubs et le district </a:t>
            </a:r>
          </a:p>
          <a:p>
            <a:endParaRPr lang="fr-FR" sz="4000" dirty="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sp>
        <p:nvSpPr>
          <p:cNvPr id="13" name="TextBox 12">
            <a:extLst>
              <a:ext uri="{FF2B5EF4-FFF2-40B4-BE49-F238E27FC236}">
                <a16:creationId xmlns:a16="http://schemas.microsoft.com/office/drawing/2014/main" id="{CF7EF744-6406-4A2B-8127-15D4A6DBE3F4}"/>
              </a:ext>
            </a:extLst>
          </p:cNvPr>
          <p:cNvSpPr txBox="1"/>
          <p:nvPr/>
        </p:nvSpPr>
        <p:spPr>
          <a:xfrm>
            <a:off x="2331720" y="2814277"/>
            <a:ext cx="6659880" cy="1200329"/>
          </a:xfrm>
          <a:prstGeom prst="rect">
            <a:avLst/>
          </a:prstGeom>
          <a:noFill/>
        </p:spPr>
        <p:txBody>
          <a:bodyPr wrap="square" rtlCol="0">
            <a:spAutoFit/>
          </a:bodyPr>
          <a:lstStyle/>
          <a:p>
            <a:pPr algn="ctr"/>
            <a:r>
              <a:rPr lang="fr-FR" sz="3600" dirty="0">
                <a:solidFill>
                  <a:schemeClr val="bg1"/>
                </a:solidFill>
                <a:cs typeface="Arial" panose="020B0604020202020204" pitchFamily="34" charset="0"/>
              </a:rPr>
              <a:t>Le président de zone fait le lien entre les clubs et le district.</a:t>
            </a:r>
          </a:p>
        </p:txBody>
      </p:sp>
      <p:pic>
        <p:nvPicPr>
          <p:cNvPr id="1026" name="Picture 2" descr="Team, Friendship, Group, Hands">
            <a:extLst>
              <a:ext uri="{FF2B5EF4-FFF2-40B4-BE49-F238E27FC236}">
                <a16:creationId xmlns:a16="http://schemas.microsoft.com/office/drawing/2014/main" id="{2FA5F9D9-A3BB-4F53-9C84-8E6F50A6EA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4752" y="2409282"/>
            <a:ext cx="3015477" cy="20103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53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308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48000" y="180305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39897" y="369827"/>
            <a:ext cx="8794903" cy="1154173"/>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4000" dirty="0">
                <a:solidFill>
                  <a:schemeClr val="bg1"/>
                </a:solidFill>
              </a:rPr>
              <a:t>Le président de zone et la </a:t>
            </a:r>
          </a:p>
          <a:p>
            <a:r>
              <a:rPr lang="fr-FR" sz="4000" dirty="0">
                <a:solidFill>
                  <a:schemeClr val="bg1"/>
                </a:solidFill>
              </a:rPr>
              <a:t>Structure mondiale d'action</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sp>
        <p:nvSpPr>
          <p:cNvPr id="13" name="TextBox 12">
            <a:extLst>
              <a:ext uri="{FF2B5EF4-FFF2-40B4-BE49-F238E27FC236}">
                <a16:creationId xmlns:a16="http://schemas.microsoft.com/office/drawing/2014/main" id="{10DAFF6F-2E15-4E40-8D27-D8759789599F}"/>
              </a:ext>
            </a:extLst>
          </p:cNvPr>
          <p:cNvSpPr txBox="1"/>
          <p:nvPr/>
        </p:nvSpPr>
        <p:spPr>
          <a:xfrm>
            <a:off x="2362200" y="2545140"/>
            <a:ext cx="6195960" cy="1754326"/>
          </a:xfrm>
          <a:prstGeom prst="rect">
            <a:avLst/>
          </a:prstGeom>
          <a:noFill/>
        </p:spPr>
        <p:txBody>
          <a:bodyPr wrap="square" rtlCol="0">
            <a:spAutoFit/>
          </a:bodyPr>
          <a:lstStyle/>
          <a:p>
            <a:pPr algn="ctr"/>
            <a:r>
              <a:rPr lang="fr-FR" sz="3600" dirty="0">
                <a:solidFill>
                  <a:schemeClr val="bg1"/>
                </a:solidFill>
                <a:cs typeface="Arial" panose="020B0604020202020204" pitchFamily="34" charset="0"/>
              </a:rPr>
              <a:t>Le président de zone fait également partie de la </a:t>
            </a:r>
          </a:p>
          <a:p>
            <a:pPr algn="ctr"/>
            <a:r>
              <a:rPr lang="fr-FR" sz="3600" dirty="0">
                <a:solidFill>
                  <a:schemeClr val="bg1"/>
                </a:solidFill>
                <a:cs typeface="Arial" panose="020B0604020202020204" pitchFamily="34" charset="0"/>
              </a:rPr>
              <a:t>Structure mondiale d'action</a:t>
            </a:r>
          </a:p>
        </p:txBody>
      </p:sp>
      <p:pic>
        <p:nvPicPr>
          <p:cNvPr id="1028" name="Picture 9">
            <a:extLst>
              <a:ext uri="{FF2B5EF4-FFF2-40B4-BE49-F238E27FC236}">
                <a16:creationId xmlns:a16="http://schemas.microsoft.com/office/drawing/2014/main" id="{B4EC06E5-D3CE-4EEE-9763-C4373865A5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41" b="-880"/>
          <a:stretch>
            <a:fillRect/>
          </a:stretch>
        </p:blipFill>
        <p:spPr bwMode="auto">
          <a:xfrm>
            <a:off x="8710561" y="1803053"/>
            <a:ext cx="31242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9116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2729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a:t>
            </a:fld>
            <a:endParaRPr lang="en-US" sz="1000">
              <a:solidFill>
                <a:srgbClr val="00338D"/>
              </a:solidFill>
            </a:endParaRPr>
          </a:p>
        </p:txBody>
      </p:sp>
      <p:pic>
        <p:nvPicPr>
          <p:cNvPr id="3" name="Picture 2" descr="A screenshot of a cell phone&#10;&#10;Description automatically generated">
            <a:extLst>
              <a:ext uri="{FF2B5EF4-FFF2-40B4-BE49-F238E27FC236}">
                <a16:creationId xmlns:a16="http://schemas.microsoft.com/office/drawing/2014/main" id="{947ED37F-ED66-4128-B9D0-7B590EAF31A5}"/>
              </a:ext>
            </a:extLst>
          </p:cNvPr>
          <p:cNvPicPr>
            <a:picLocks noChangeAspect="1"/>
          </p:cNvPicPr>
          <p:nvPr/>
        </p:nvPicPr>
        <p:blipFill rotWithShape="1">
          <a:blip r:embed="rId3"/>
          <a:srcRect r="697"/>
          <a:stretch/>
        </p:blipFill>
        <p:spPr>
          <a:xfrm>
            <a:off x="1981200" y="76200"/>
            <a:ext cx="8778240" cy="6537453"/>
          </a:xfrm>
          <a:prstGeom prst="rect">
            <a:avLst/>
          </a:prstGeom>
        </p:spPr>
      </p:pic>
    </p:spTree>
    <p:extLst>
      <p:ext uri="{BB962C8B-B14F-4D97-AF65-F5344CB8AC3E}">
        <p14:creationId xmlns:p14="http://schemas.microsoft.com/office/powerpoint/2010/main" val="446999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a:t>
            </a:fld>
            <a:endParaRPr lang="en-US" sz="1000">
              <a:solidFill>
                <a:srgbClr val="00338D"/>
              </a:solidFill>
            </a:endParaRPr>
          </a:p>
        </p:txBody>
      </p:sp>
      <p:pic>
        <p:nvPicPr>
          <p:cNvPr id="3" name="Picture 2" descr="A screenshot of a cell phone&#10;&#10;Description automatically generated">
            <a:extLst>
              <a:ext uri="{FF2B5EF4-FFF2-40B4-BE49-F238E27FC236}">
                <a16:creationId xmlns:a16="http://schemas.microsoft.com/office/drawing/2014/main" id="{F5004CC2-8747-4C9C-8EF1-5FDA2A749272}"/>
              </a:ext>
            </a:extLst>
          </p:cNvPr>
          <p:cNvPicPr>
            <a:picLocks noChangeAspect="1"/>
          </p:cNvPicPr>
          <p:nvPr/>
        </p:nvPicPr>
        <p:blipFill rotWithShape="1">
          <a:blip r:embed="rId3"/>
          <a:srcRect l="1367"/>
          <a:stretch/>
        </p:blipFill>
        <p:spPr>
          <a:xfrm>
            <a:off x="685800" y="304800"/>
            <a:ext cx="11277763" cy="6400800"/>
          </a:xfrm>
          <a:prstGeom prst="rect">
            <a:avLst/>
          </a:prstGeom>
        </p:spPr>
      </p:pic>
    </p:spTree>
    <p:extLst>
      <p:ext uri="{BB962C8B-B14F-4D97-AF65-F5344CB8AC3E}">
        <p14:creationId xmlns:p14="http://schemas.microsoft.com/office/powerpoint/2010/main" val="2211682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2"/>
          <a:srcRect l="604" t="9867" r="630" b="6773"/>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307106" y="2755357"/>
            <a:ext cx="776771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0"/>
            <a:r>
              <a:rPr lang="fr-FR" sz="4800"/>
              <a:t>Responsabilités du président de zone</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6" name="Page Number - White">
            <a:extLst>
              <a:ext uri="{FF2B5EF4-FFF2-40B4-BE49-F238E27FC236}">
                <a16:creationId xmlns:a16="http://schemas.microsoft.com/office/drawing/2014/main" id="{F8F7C60F-FA98-9D49-B929-50B5CCDD5CF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pic>
        <p:nvPicPr>
          <p:cNvPr id="21" name="Picture 20">
            <a:extLst>
              <a:ext uri="{FF2B5EF4-FFF2-40B4-BE49-F238E27FC236}">
                <a16:creationId xmlns:a16="http://schemas.microsoft.com/office/drawing/2014/main" id="{01FD43B3-3340-684D-889C-51B99200D3DF}"/>
              </a:ext>
            </a:extLst>
          </p:cNvPr>
          <p:cNvPicPr>
            <a:picLocks noChangeAspect="1"/>
          </p:cNvPicPr>
          <p:nvPr/>
        </p:nvPicPr>
        <p:blipFill>
          <a:blip r:embed="rId3"/>
          <a:stretch>
            <a:fillRect/>
          </a:stretch>
        </p:blipFill>
        <p:spPr>
          <a:xfrm>
            <a:off x="9906000" y="0"/>
            <a:ext cx="2286000" cy="2286000"/>
          </a:xfrm>
          <a:prstGeom prst="rect">
            <a:avLst/>
          </a:prstGeom>
        </p:spPr>
      </p:pic>
      <p:pic>
        <p:nvPicPr>
          <p:cNvPr id="22" name="Picture 21">
            <a:extLst>
              <a:ext uri="{FF2B5EF4-FFF2-40B4-BE49-F238E27FC236}">
                <a16:creationId xmlns:a16="http://schemas.microsoft.com/office/drawing/2014/main" id="{394FFC11-E11E-0F41-9FCC-C3CEECD67836}"/>
              </a:ext>
            </a:extLst>
          </p:cNvPr>
          <p:cNvPicPr>
            <a:picLocks noChangeAspect="1"/>
          </p:cNvPicPr>
          <p:nvPr/>
        </p:nvPicPr>
        <p:blipFill>
          <a:blip r:embed="rId3"/>
          <a:stretch>
            <a:fillRect/>
          </a:stretch>
        </p:blipFill>
        <p:spPr>
          <a:xfrm rot="10800000">
            <a:off x="-1" y="4572001"/>
            <a:ext cx="2286000" cy="2286000"/>
          </a:xfrm>
          <a:prstGeom prst="rect">
            <a:avLst/>
          </a:prstGeom>
        </p:spPr>
      </p:pic>
    </p:spTree>
    <p:extLst>
      <p:ext uri="{BB962C8B-B14F-4D97-AF65-F5344CB8AC3E}">
        <p14:creationId xmlns:p14="http://schemas.microsoft.com/office/powerpoint/2010/main" val="4097868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2729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7</a:t>
            </a:fld>
            <a:endParaRPr lang="en-US" sz="1000">
              <a:solidFill>
                <a:srgbClr val="00338D"/>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457201" y="1436639"/>
            <a:ext cx="6781799" cy="36687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400" b="1" dirty="0"/>
              <a:t>cf. </a:t>
            </a:r>
            <a:r>
              <a:rPr lang="fr-FR" sz="2400" b="1" i="1" dirty="0"/>
              <a:t>Texte modèle de constitution et de statuts de district</a:t>
            </a:r>
            <a:r>
              <a:rPr lang="fr-FR" sz="2400" b="1" dirty="0"/>
              <a:t> :</a:t>
            </a:r>
          </a:p>
          <a:p>
            <a:endParaRPr lang="en-US" sz="2400" dirty="0">
              <a:latin typeface="Century Gothic" panose="020B0502020202020204" pitchFamily="34" charset="0"/>
            </a:endParaRPr>
          </a:p>
          <a:p>
            <a:r>
              <a:rPr lang="fr-FR" sz="2400" b="1" i="1" dirty="0"/>
              <a:t>Section 10. PRÉSIDENT DE ZONE.</a:t>
            </a:r>
            <a:r>
              <a:rPr lang="fr-FR" sz="2400" dirty="0"/>
              <a:t> Le président de zone, sous le contrôle et la supervision du gouverneur de district et/ou du président de région, est le responsable administratif de sa zone. Le président de zone est membre de la Structure mondiale d'action. </a:t>
            </a:r>
          </a:p>
          <a:p>
            <a:pPr marL="463550">
              <a:spcBef>
                <a:spcPts val="0"/>
              </a:spcBef>
            </a:pPr>
            <a:endParaRPr lang="en-US" sz="2400" dirty="0"/>
          </a:p>
          <a:p>
            <a:pPr marL="463550">
              <a:spcBef>
                <a:spcPts val="0"/>
              </a:spcBef>
            </a:pPr>
            <a:endParaRPr lang="en-US" sz="2400" dirty="0"/>
          </a:p>
          <a:p>
            <a:endParaRPr lang="en-US" sz="2400" dirty="0"/>
          </a:p>
          <a:p>
            <a:endParaRPr lang="en-US" sz="1800" kern="0" dirty="0">
              <a:solidFill>
                <a:srgbClr val="55565A"/>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762000" y="107358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381000" y="386598"/>
            <a:ext cx="9259735" cy="655750"/>
          </a:xfrm>
          <a:prstGeom prst="rect">
            <a:avLst/>
          </a:prstGeom>
        </p:spPr>
        <p:txBody>
          <a:bodyPr>
            <a:normAutofit fontScale="925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4000" dirty="0">
                <a:solidFill>
                  <a:srgbClr val="00338D"/>
                </a:solidFill>
              </a:rPr>
              <a:t>Responsabilités du président de zone</a:t>
            </a:r>
          </a:p>
        </p:txBody>
      </p:sp>
      <p:pic>
        <p:nvPicPr>
          <p:cNvPr id="10" name="Picture 9">
            <a:extLst>
              <a:ext uri="{FF2B5EF4-FFF2-40B4-BE49-F238E27FC236}">
                <a16:creationId xmlns:a16="http://schemas.microsoft.com/office/drawing/2014/main" id="{0CE5C6D4-BD41-4CBF-9C85-9446831606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2057400"/>
            <a:ext cx="3225532" cy="23774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8304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2729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8</a:t>
            </a:fld>
            <a:endParaRPr lang="en-US" sz="1000">
              <a:solidFill>
                <a:srgbClr val="00338D"/>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27265" y="1371600"/>
            <a:ext cx="10097935" cy="33639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63550">
              <a:spcBef>
                <a:spcPts val="0"/>
              </a:spcBef>
            </a:pPr>
            <a:endParaRPr lang="en-US" sz="600" kern="0" dirty="0">
              <a:solidFill>
                <a:srgbClr val="55565A"/>
              </a:solidFill>
            </a:endParaRPr>
          </a:p>
          <a:p>
            <a:pPr marL="342900" lvl="0" indent="-342900">
              <a:buFont typeface="Arial" panose="020B0604020202020204" pitchFamily="34" charset="0"/>
              <a:buChar char="•"/>
            </a:pPr>
            <a:r>
              <a:rPr lang="fr-FR" sz="3200" dirty="0"/>
              <a:t>Servir les objectifs de l'association. </a:t>
            </a:r>
          </a:p>
          <a:p>
            <a:pPr marL="342900" lvl="0" indent="-342900">
              <a:buFont typeface="Arial" panose="020B0604020202020204" pitchFamily="34" charset="0"/>
              <a:buChar char="•"/>
            </a:pPr>
            <a:endParaRPr lang="en-US" sz="800" dirty="0"/>
          </a:p>
          <a:p>
            <a:pPr marL="342900" lvl="0" indent="-342900">
              <a:buFont typeface="Arial" panose="020B0604020202020204" pitchFamily="34" charset="0"/>
              <a:buChar char="•"/>
            </a:pPr>
            <a:r>
              <a:rPr lang="fr-FR" sz="3200" dirty="0"/>
              <a:t>Assumer les fonctions de président du comité consultatif du gouverneur de district au niveau de sa zone, et en tant que tel, en convoquer les réunions statutaires.</a:t>
            </a:r>
          </a:p>
          <a:p>
            <a:endParaRPr lang="en-US" sz="1800" kern="0" dirty="0">
              <a:solidFill>
                <a:srgbClr val="55565A"/>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1061130" y="13103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951065" y="548373"/>
            <a:ext cx="8878735" cy="655750"/>
          </a:xfrm>
          <a:prstGeom prst="rect">
            <a:avLst/>
          </a:prstGeom>
        </p:spPr>
        <p:txBody>
          <a:bodyPr>
            <a:normAutofit fontScale="925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4000" dirty="0">
                <a:solidFill>
                  <a:srgbClr val="00338D"/>
                </a:solidFill>
              </a:rPr>
              <a:t>Responsabilités du président de zone</a:t>
            </a:r>
          </a:p>
        </p:txBody>
      </p:sp>
    </p:spTree>
    <p:extLst>
      <p:ext uri="{BB962C8B-B14F-4D97-AF65-F5344CB8AC3E}">
        <p14:creationId xmlns:p14="http://schemas.microsoft.com/office/powerpoint/2010/main" val="2202137795"/>
      </p:ext>
    </p:extLst>
  </p:cSld>
  <p:clrMapOvr>
    <a:masterClrMapping/>
  </p:clrMapOvr>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2.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3.xml><?xml version="1.0" encoding="utf-8"?>
<ds:datastoreItem xmlns:ds="http://schemas.openxmlformats.org/officeDocument/2006/customXml" ds:itemID="{06A8C181-E056-415E-9B59-40F04FA43837}">
  <ds:schemaRefs>
    <ds:schemaRef ds:uri="http://schemas.microsoft.com/office/2006/metadata/properties"/>
    <ds:schemaRef ds:uri="http://purl.org/dc/terms/"/>
    <ds:schemaRef ds:uri="http://schemas.microsoft.com/office/infopath/2007/PartnerControls"/>
    <ds:schemaRef ds:uri="http://purl.org/dc/dcmitype/"/>
    <ds:schemaRef ds:uri="http://purl.org/dc/elements/1.1/"/>
    <ds:schemaRef ds:uri="http://schemas.microsoft.com/office/2006/documentManagement/types"/>
    <ds:schemaRef ds:uri="http://schemas.openxmlformats.org/package/2006/metadata/core-properties"/>
    <ds:schemaRef ds:uri="http://www.w3.org/XML/1998/namespace"/>
    <ds:schemaRef ds:uri="a7495015-d16d-4dd1-a72f-488cd8119f34"/>
  </ds:schemaRefs>
</ds:datastoreItem>
</file>

<file path=customXml/itemProps4.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54655</TotalTime>
  <Words>668</Words>
  <Application>Microsoft Macintosh PowerPoint</Application>
  <PresentationFormat>Grand écran</PresentationFormat>
  <Paragraphs>82</Paragraphs>
  <Slides>15</Slides>
  <Notes>13</Notes>
  <HiddenSlides>0</HiddenSlides>
  <MMClips>0</MMClips>
  <ScaleCrop>false</ScaleCrop>
  <HeadingPairs>
    <vt:vector size="6" baseType="variant">
      <vt:variant>
        <vt:lpstr>Polices utilisées</vt:lpstr>
      </vt:variant>
      <vt:variant>
        <vt:i4>9</vt:i4>
      </vt:variant>
      <vt:variant>
        <vt:lpstr>Thème</vt:lpstr>
      </vt:variant>
      <vt:variant>
        <vt:i4>5</vt:i4>
      </vt:variant>
      <vt:variant>
        <vt:lpstr>Titres des diapositives</vt:lpstr>
      </vt:variant>
      <vt:variant>
        <vt:i4>15</vt:i4>
      </vt:variant>
    </vt:vector>
  </HeadingPairs>
  <TitlesOfParts>
    <vt:vector size="29" baseType="lpstr">
      <vt:lpstr>Arial</vt:lpstr>
      <vt:lpstr>Arial Hebrew Scholar</vt:lpstr>
      <vt:lpstr>Calibri</vt:lpstr>
      <vt:lpstr>Century Gothic</vt:lpstr>
      <vt:lpstr>Helvetica</vt:lpstr>
      <vt:lpstr>Helvetica Neue</vt:lpstr>
      <vt:lpstr>Open sans</vt:lpstr>
      <vt:lpstr>Segoe UI</vt:lpstr>
      <vt:lpstr>Segoe UI Semibold</vt:lpstr>
      <vt:lpstr>Blue Page Number</vt:lpstr>
      <vt:lpstr>White Page Number</vt:lpstr>
      <vt:lpstr>No Page Number</vt:lpstr>
      <vt:lpstr>MASTER SLIDE - BLANK</vt:lpstr>
      <vt:lpstr>MASTER SLIDE - BLANK</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elizabeth.croin@wanadoo.fr</cp:lastModifiedBy>
  <cp:revision>1556</cp:revision>
  <cp:lastPrinted>2018-08-22T13:48:40Z</cp:lastPrinted>
  <dcterms:created xsi:type="dcterms:W3CDTF">2016-11-15T15:12:50Z</dcterms:created>
  <dcterms:modified xsi:type="dcterms:W3CDTF">2021-06-03T21:37:41Z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